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33"/>
    <a:srgbClr val="660066"/>
    <a:srgbClr val="FEC2C3"/>
    <a:srgbClr val="FF0000"/>
    <a:srgbClr val="FE72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04" autoAdjust="0"/>
  </p:normalViewPr>
  <p:slideViewPr>
    <p:cSldViewPr>
      <p:cViewPr varScale="1">
        <p:scale>
          <a:sx n="51" d="100"/>
          <a:sy n="51" d="100"/>
        </p:scale>
        <p:origin x="-2796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46400" cy="496888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91" y="2"/>
            <a:ext cx="2946400" cy="496888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r">
              <a:defRPr sz="1200"/>
            </a:lvl1pPr>
          </a:lstStyle>
          <a:p>
            <a:fld id="{2443144D-67BC-4A85-87B4-A5D98A2C3C82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89" rIns="91381" bIns="4568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3" y="4714879"/>
            <a:ext cx="5438776" cy="4467225"/>
          </a:xfrm>
          <a:prstGeom prst="rect">
            <a:avLst/>
          </a:prstGeom>
        </p:spPr>
        <p:txBody>
          <a:bodyPr vert="horz" lIns="91381" tIns="45689" rIns="91381" bIns="4568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8" y="9428170"/>
            <a:ext cx="2946400" cy="496887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91" y="9428170"/>
            <a:ext cx="2946400" cy="496887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r">
              <a:defRPr sz="1200"/>
            </a:lvl1pPr>
          </a:lstStyle>
          <a:p>
            <a:fld id="{3E2BBB32-63B3-4492-B50E-E5FA7E360D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24167-7267-4F30-A3CD-3B33026AC3A1}" type="datetimeFigureOut">
              <a:rPr kumimoji="1" lang="ja-JP" altLang="en-US" smtClean="0"/>
              <a:pPr/>
              <a:t>2015/12/15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49A6-9DF2-4D20-969F-6484CF4CD5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1892089" y="5088339"/>
            <a:ext cx="3182800" cy="28977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ea typeface="ＤＦ平成明朝体W7" panose="02010609000101010101" pitchFamily="1" charset="-128"/>
              </a:rPr>
              <a:t>荒井　</a:t>
            </a:r>
            <a:r>
              <a:rPr lang="ja-JP" altLang="en-US" sz="1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英樹 氏</a:t>
            </a:r>
            <a:r>
              <a:rPr lang="ja-JP" altLang="en-US" sz="1600" dirty="0">
                <a:solidFill>
                  <a:schemeClr val="tx1"/>
                </a:solidFill>
                <a:ea typeface="ＤＦ平成明朝体W7" panose="02010609000101010101" pitchFamily="1" charset="-128"/>
              </a:rPr>
              <a:t>　プロフィール 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8352" y="1072239"/>
            <a:ext cx="6785023" cy="38807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3345" y="8256"/>
            <a:ext cx="6809756" cy="6283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3602" y="91587"/>
            <a:ext cx="665977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kumimoji="1" lang="ja-JP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ＤＦ平成明朝体W7" panose="02010609000101010101" pitchFamily="1" charset="-128"/>
              </a:rPr>
              <a:t>平成</a:t>
            </a:r>
            <a:r>
              <a:rPr lang="ja-JP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ＤＦ平成明朝体W7" panose="02010609000101010101" pitchFamily="1" charset="-128"/>
              </a:rPr>
              <a:t>２</a:t>
            </a:r>
            <a:r>
              <a:rPr lang="ja-JP" alt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ＤＦ平成明朝体W7" panose="02010609000101010101" pitchFamily="1" charset="-128"/>
              </a:rPr>
              <a:t>７</a:t>
            </a:r>
            <a:r>
              <a:rPr kumimoji="1" lang="ja-JP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ＤＦ平成明朝体W7" panose="02010609000101010101" pitchFamily="1" charset="-128"/>
              </a:rPr>
              <a:t>年度ふくしま特許ビジネスセミナー</a:t>
            </a:r>
            <a:endParaRPr kumimoji="1" lang="ja-JP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ＤＦ平成明朝体W7" panose="02010609000101010101" pitchFamily="1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345" y="656741"/>
            <a:ext cx="6809756" cy="4154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8777" y="1229779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平成２</a:t>
            </a:r>
            <a:r>
              <a:rPr lang="ja-JP" altLang="en-US" dirty="0" smtClean="0"/>
              <a:t>８</a:t>
            </a:r>
            <a:r>
              <a:rPr kumimoji="1" lang="ja-JP" altLang="en-US" dirty="0" smtClean="0"/>
              <a:t>年２月</a:t>
            </a:r>
            <a:r>
              <a:rPr lang="ja-JP" altLang="en-US" dirty="0"/>
              <a:t>１８</a:t>
            </a:r>
            <a:r>
              <a:rPr kumimoji="1" lang="ja-JP" altLang="en-US" dirty="0" smtClean="0"/>
              <a:t>日（木）　</a:t>
            </a:r>
            <a:r>
              <a:rPr lang="ja-JP" altLang="en-US" dirty="0"/>
              <a:t>開場</a:t>
            </a:r>
            <a:r>
              <a:rPr kumimoji="1" lang="en-US" altLang="ja-JP" dirty="0" smtClean="0"/>
              <a:t>13:00</a:t>
            </a:r>
            <a:r>
              <a:rPr lang="ja-JP" altLang="en-US" dirty="0"/>
              <a:t>　</a:t>
            </a:r>
            <a:r>
              <a:rPr lang="ja-JP" altLang="en-US" dirty="0" smtClean="0"/>
              <a:t>開会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8720" y="1709158"/>
            <a:ext cx="548745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 smtClean="0"/>
              <a:t>福島県ハイテクプラザ　多目的ホール</a:t>
            </a:r>
            <a:r>
              <a:rPr kumimoji="1" lang="ja-JP" altLang="en-US" dirty="0" smtClean="0"/>
              <a:t>　</a:t>
            </a:r>
            <a:r>
              <a:rPr kumimoji="1" lang="ja-JP" altLang="en-US" sz="1400" dirty="0" smtClean="0"/>
              <a:t>（郡山市待池台</a:t>
            </a:r>
            <a:r>
              <a:rPr kumimoji="1" lang="en-US" altLang="ja-JP" sz="1400" dirty="0" smtClean="0"/>
              <a:t>1-12</a:t>
            </a:r>
            <a:r>
              <a:rPr kumimoji="1"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679" y="2362453"/>
            <a:ext cx="6823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1</a:t>
            </a:r>
            <a:r>
              <a:rPr lang="en-US" altLang="ja-JP" sz="1400" dirty="0" smtClean="0"/>
              <a:t>  </a:t>
            </a:r>
            <a:r>
              <a:rPr lang="ja-JP" altLang="en-US" sz="1400" dirty="0" smtClean="0"/>
              <a:t>開催</a:t>
            </a:r>
            <a:r>
              <a:rPr lang="ja-JP" altLang="en-US" sz="1400" dirty="0"/>
              <a:t>挨拶　</a:t>
            </a:r>
            <a:r>
              <a:rPr lang="ja-JP" altLang="en-US" sz="1400" dirty="0" smtClean="0"/>
              <a:t>福島県ハイテクプラザ</a:t>
            </a:r>
            <a:r>
              <a:rPr lang="ja-JP" altLang="en-US" sz="1400" dirty="0"/>
              <a:t>所長　</a:t>
            </a:r>
            <a:r>
              <a:rPr lang="ja-JP" altLang="en-US" sz="1400" dirty="0" smtClean="0"/>
              <a:t>山田</a:t>
            </a:r>
            <a:r>
              <a:rPr lang="ja-JP" altLang="en-US" sz="1400" dirty="0"/>
              <a:t>　理</a:t>
            </a:r>
            <a:r>
              <a:rPr lang="ja-JP" altLang="en-US" sz="1600" dirty="0" smtClean="0"/>
              <a:t> </a:t>
            </a:r>
            <a:r>
              <a:rPr lang="ja-JP" altLang="en-US" dirty="0" smtClean="0"/>
              <a:t>　　　　　　     </a:t>
            </a:r>
            <a:r>
              <a:rPr lang="en-US" altLang="ja-JP" sz="1600" dirty="0" smtClean="0"/>
              <a:t>13:30</a:t>
            </a:r>
            <a:r>
              <a:rPr lang="ja-JP" altLang="ja-JP" sz="1600" dirty="0" smtClean="0"/>
              <a:t>～</a:t>
            </a:r>
            <a:r>
              <a:rPr lang="en-US" altLang="ja-JP" sz="1600" dirty="0" smtClean="0"/>
              <a:t>13:35  </a:t>
            </a:r>
            <a:endParaRPr lang="ja-JP" altLang="ja-JP" sz="1600" dirty="0"/>
          </a:p>
        </p:txBody>
      </p:sp>
      <p:sp>
        <p:nvSpPr>
          <p:cNvPr id="13" name="角丸四角形 12"/>
          <p:cNvSpPr/>
          <p:nvPr/>
        </p:nvSpPr>
        <p:spPr>
          <a:xfrm>
            <a:off x="13345" y="9345488"/>
            <a:ext cx="6800031" cy="5400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523" y="9461629"/>
            <a:ext cx="675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spc="-100" dirty="0" smtClean="0">
                <a:ea typeface="ＤＦ平成明朝体W7" panose="02010609000101010101" pitchFamily="1" charset="-128"/>
              </a:rPr>
              <a:t>主催：福島県ハイテクプラザ　共催：（公財）福島県産業振興センター、 （一社）福島県発明協会</a:t>
            </a:r>
            <a:endParaRPr kumimoji="1" lang="ja-JP" altLang="en-US" sz="1200" spc="-100" dirty="0">
              <a:ea typeface="ＤＦ平成明朝体W7" panose="02010609000101010101" pitchFamily="1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5679" y="5025008"/>
            <a:ext cx="6777695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5889280" y="1312175"/>
            <a:ext cx="853905" cy="2045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参加費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無料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353" y="704528"/>
            <a:ext cx="6822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/>
              <a:t>企業経営の競争力を高めるに</a:t>
            </a:r>
            <a:r>
              <a:rPr lang="ja-JP" altLang="en-US" sz="1050" dirty="0"/>
              <a:t>は、知的財産戦略を確立した上で新商品</a:t>
            </a:r>
            <a:r>
              <a:rPr lang="ja-JP" altLang="en-US" sz="1050" dirty="0" smtClean="0"/>
              <a:t>開発</a:t>
            </a:r>
            <a:r>
              <a:rPr lang="ja-JP" altLang="en-US" sz="1050" smtClean="0"/>
              <a:t>を行う</a:t>
            </a:r>
            <a:r>
              <a:rPr lang="ja-JP" altLang="en-US" sz="1050" dirty="0"/>
              <a:t>事</a:t>
            </a:r>
            <a:r>
              <a:rPr lang="ja-JP" altLang="en-US" sz="1050" dirty="0" smtClean="0"/>
              <a:t>が求められています。</a:t>
            </a:r>
            <a:endParaRPr lang="ja-JP" altLang="en-US" sz="1050" dirty="0"/>
          </a:p>
          <a:p>
            <a:pPr indent="273050"/>
            <a:r>
              <a:rPr lang="ja-JP" altLang="en-US" sz="1050" dirty="0" smtClean="0"/>
              <a:t>ふくしま特許ビジネスセミナーに</a:t>
            </a:r>
            <a:r>
              <a:rPr lang="ja-JP" altLang="en-US" sz="1050" dirty="0"/>
              <a:t>参加し</a:t>
            </a:r>
            <a:r>
              <a:rPr lang="ja-JP" altLang="en-US" sz="1050" dirty="0" smtClean="0"/>
              <a:t>、経営</a:t>
            </a:r>
            <a:r>
              <a:rPr lang="ja-JP" altLang="en-US" sz="1050" dirty="0"/>
              <a:t>改善のヒント</a:t>
            </a:r>
            <a:r>
              <a:rPr lang="ja-JP" altLang="en-US" sz="1050" dirty="0" smtClean="0"/>
              <a:t>を一緒に考えていきましょう。</a:t>
            </a:r>
            <a:endParaRPr kumimoji="1" lang="ja-JP" altLang="en-US" sz="10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814" y="4448944"/>
            <a:ext cx="6534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    </a:t>
            </a:r>
            <a:r>
              <a:rPr lang="en-US" altLang="ja-JP" sz="1400" dirty="0" smtClean="0"/>
              <a:t>5  </a:t>
            </a:r>
            <a:r>
              <a:rPr lang="ja-JP" altLang="en-US" sz="1400" dirty="0" smtClean="0"/>
              <a:t>事業</a:t>
            </a:r>
            <a:r>
              <a:rPr lang="ja-JP" altLang="en-US" sz="1400" dirty="0"/>
              <a:t>紹介 </a:t>
            </a:r>
            <a:r>
              <a:rPr lang="ja-JP" altLang="en-US" sz="1400" dirty="0" smtClean="0"/>
              <a:t>「福島県ハイテクプラザ知財支援事業紹介」　 　　　</a:t>
            </a:r>
            <a:r>
              <a:rPr lang="ja-JP" altLang="en-US" dirty="0" smtClean="0"/>
              <a:t>    </a:t>
            </a:r>
            <a:r>
              <a:rPr lang="ja-JP" altLang="en-US" sz="2000" dirty="0" smtClean="0"/>
              <a:t>  </a:t>
            </a:r>
            <a:r>
              <a:rPr lang="en-US" altLang="ja-JP" sz="1600" dirty="0" smtClean="0"/>
              <a:t>15:20</a:t>
            </a:r>
            <a:r>
              <a:rPr lang="ja-JP" altLang="ja-JP" sz="1600" dirty="0" smtClean="0"/>
              <a:t>～</a:t>
            </a:r>
            <a:r>
              <a:rPr lang="en-US" altLang="ja-JP" sz="1600" dirty="0" smtClean="0"/>
              <a:t>15:35</a:t>
            </a:r>
            <a:r>
              <a:rPr lang="ja-JP" altLang="en-US" sz="1400" dirty="0" smtClean="0"/>
              <a:t>　　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327" y="3916695"/>
            <a:ext cx="6534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    4  </a:t>
            </a:r>
            <a:r>
              <a:rPr lang="ja-JP" altLang="en-US" sz="1400" dirty="0" smtClean="0"/>
              <a:t>事業紹介</a:t>
            </a:r>
            <a:r>
              <a:rPr lang="en-US" altLang="ja-JP" sz="1400" dirty="0" smtClean="0"/>
              <a:t> </a:t>
            </a:r>
            <a:r>
              <a:rPr lang="ja-JP" altLang="en-US" sz="1400" dirty="0"/>
              <a:t>「知財総合支援窓口の紹介」                                   </a:t>
            </a:r>
            <a:r>
              <a:rPr lang="en-US" altLang="ja-JP" sz="1400" dirty="0" smtClean="0"/>
              <a:t>          </a:t>
            </a:r>
            <a:r>
              <a:rPr lang="ja-JP" altLang="en-US" sz="1400" dirty="0" smtClean="0"/>
              <a:t>　 </a:t>
            </a:r>
            <a:r>
              <a:rPr lang="en-US" altLang="ja-JP" sz="1600" dirty="0" smtClean="0"/>
              <a:t>15:05</a:t>
            </a:r>
            <a:r>
              <a:rPr lang="ja-JP" altLang="ja-JP" sz="1600" dirty="0" smtClean="0"/>
              <a:t>～</a:t>
            </a:r>
            <a:r>
              <a:rPr lang="en-US" altLang="ja-JP" sz="1600" dirty="0" smtClean="0"/>
              <a:t>15:20</a:t>
            </a:r>
            <a:endParaRPr lang="en-US" altLang="ja-JP" sz="1600" dirty="0"/>
          </a:p>
          <a:p>
            <a:r>
              <a:rPr lang="en-US" altLang="ja-JP" sz="1200" dirty="0"/>
              <a:t>       </a:t>
            </a:r>
            <a:r>
              <a:rPr lang="ja-JP" altLang="en-US" sz="1200" dirty="0" smtClean="0"/>
              <a:t>　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一般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社団法人福島県発明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協会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知財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アドバイザー　鈴木優　氏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     </a:t>
            </a:r>
            <a:r>
              <a:rPr lang="ja-JP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1400" dirty="0"/>
              <a:t>　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310" y="3393475"/>
            <a:ext cx="666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     3  </a:t>
            </a:r>
            <a:r>
              <a:rPr lang="ja-JP" altLang="en-US" sz="1400" dirty="0" smtClean="0"/>
              <a:t>講演</a:t>
            </a:r>
            <a:r>
              <a:rPr lang="en-US" altLang="ja-JP" sz="1400" dirty="0" smtClean="0"/>
              <a:t>  </a:t>
            </a:r>
            <a:r>
              <a:rPr lang="ja-JP" altLang="en-US" sz="1400" dirty="0"/>
              <a:t>「メガソーラーリモート計測システムの開発</a:t>
            </a:r>
            <a:r>
              <a:rPr lang="ja-JP" altLang="en-US" sz="1400" dirty="0" smtClean="0"/>
              <a:t>」                    　       </a:t>
            </a:r>
            <a:r>
              <a:rPr lang="en-US" altLang="ja-JP" sz="1600" dirty="0" smtClean="0"/>
              <a:t>14:35</a:t>
            </a:r>
            <a:r>
              <a:rPr lang="ja-JP" altLang="ja-JP" sz="1600" dirty="0" smtClean="0"/>
              <a:t>～</a:t>
            </a:r>
            <a:r>
              <a:rPr lang="en-US" altLang="ja-JP" sz="1600" dirty="0" smtClean="0"/>
              <a:t>15:05</a:t>
            </a:r>
            <a:endParaRPr lang="ja-JP" altLang="ja-JP" sz="1600" dirty="0"/>
          </a:p>
          <a:p>
            <a:pPr indent="265113"/>
            <a:r>
              <a:rPr lang="ja-JP" altLang="en-US" sz="1200" dirty="0" smtClean="0"/>
              <a:t>　アサヒ</a:t>
            </a:r>
            <a:r>
              <a:rPr lang="ja-JP" altLang="en-US" sz="1200" dirty="0"/>
              <a:t>電子株式会社　代表取締役社長　菅野　寿夫　氏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174" y="2731785"/>
            <a:ext cx="6527008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     2  </a:t>
            </a:r>
            <a:r>
              <a:rPr lang="ja-JP" altLang="ja-JP" sz="1400" dirty="0" smtClean="0"/>
              <a:t>講演</a:t>
            </a:r>
            <a:r>
              <a:rPr lang="ja-JP" altLang="ja-JP" sz="1400" dirty="0"/>
              <a:t>　</a:t>
            </a:r>
            <a:r>
              <a:rPr lang="ja-JP" altLang="ja-JP" sz="1400" dirty="0" smtClean="0"/>
              <a:t>｢</a:t>
            </a:r>
            <a:r>
              <a:rPr lang="ja-JP" altLang="en-US" sz="1400" dirty="0"/>
              <a:t>中小企業経営者のための知的財産戦略</a:t>
            </a:r>
            <a:r>
              <a:rPr lang="ja-JP" altLang="ja-JP" sz="1400" dirty="0" smtClean="0"/>
              <a:t>｣</a:t>
            </a:r>
            <a:r>
              <a:rPr lang="ja-JP" altLang="en-US" sz="1400" dirty="0" smtClean="0"/>
              <a:t>                              </a:t>
            </a:r>
            <a:r>
              <a:rPr lang="en-US" altLang="ja-JP" sz="1600" dirty="0" smtClean="0"/>
              <a:t>13:35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14:35</a:t>
            </a:r>
            <a:endParaRPr lang="ja-JP" altLang="ja-JP" sz="1600" dirty="0"/>
          </a:p>
          <a:p>
            <a:pPr indent="361950">
              <a:lnSpc>
                <a:spcPts val="1300"/>
              </a:lnSpc>
            </a:pPr>
            <a:r>
              <a:rPr lang="ja-JP" altLang="en-US" sz="1200" dirty="0" smtClean="0"/>
              <a:t>公益財団法人東京都中小企業振興公社</a:t>
            </a:r>
            <a:endParaRPr lang="en-US" altLang="ja-JP" sz="1200" dirty="0" smtClean="0"/>
          </a:p>
          <a:p>
            <a:pPr indent="361950">
              <a:lnSpc>
                <a:spcPts val="1300"/>
              </a:lnSpc>
            </a:pPr>
            <a:r>
              <a:rPr lang="ja-JP" altLang="en-US" sz="1200" dirty="0" smtClean="0"/>
              <a:t>東京都</a:t>
            </a:r>
            <a:r>
              <a:rPr lang="ja-JP" altLang="en-US" sz="1200" dirty="0"/>
              <a:t>知的財産総合</a:t>
            </a:r>
            <a:r>
              <a:rPr lang="ja-JP" altLang="en-US" sz="1200" dirty="0" smtClean="0"/>
              <a:t>センター 知</a:t>
            </a:r>
            <a:r>
              <a:rPr lang="ja-JP" altLang="en-US" sz="1200" dirty="0"/>
              <a:t>財戦略</a:t>
            </a:r>
            <a:r>
              <a:rPr lang="ja-JP" altLang="en-US" sz="1200" dirty="0" smtClean="0"/>
              <a:t>アドバイザー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荒井英樹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氏 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   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5249" y="5457056"/>
            <a:ext cx="58684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808038"/>
            <a:r>
              <a:rPr lang="ja-JP" altLang="en-US" sz="1100" dirty="0" smtClean="0"/>
              <a:t>○　東北大学工学部卒</a:t>
            </a:r>
            <a:endParaRPr lang="ja-JP" altLang="en-US" sz="1100" dirty="0"/>
          </a:p>
          <a:p>
            <a:pPr marL="808038" indent="-808038"/>
            <a:r>
              <a:rPr lang="ja-JP" altLang="en-US" sz="1100" dirty="0" smtClean="0"/>
              <a:t>○　住友</a:t>
            </a:r>
            <a:r>
              <a:rPr lang="ja-JP" altLang="en-US" sz="1100" dirty="0"/>
              <a:t>セメント株式会社入社</a:t>
            </a:r>
          </a:p>
          <a:p>
            <a:pPr marL="450850" indent="-95250"/>
            <a:r>
              <a:rPr lang="ja-JP" altLang="en-US" sz="1100" dirty="0" smtClean="0"/>
              <a:t>・技術</a:t>
            </a:r>
            <a:r>
              <a:rPr lang="ja-JP" altLang="en-US" sz="1100" dirty="0"/>
              <a:t>開発部（セメントプラントの設計開発）</a:t>
            </a:r>
          </a:p>
          <a:p>
            <a:pPr marL="450850" indent="-95250"/>
            <a:r>
              <a:rPr lang="ja-JP" altLang="en-US" sz="1100" dirty="0" smtClean="0"/>
              <a:t>・</a:t>
            </a:r>
            <a:r>
              <a:rPr lang="en-US" altLang="ja-JP" sz="1100" dirty="0" smtClean="0"/>
              <a:t>SRI </a:t>
            </a:r>
            <a:r>
              <a:rPr lang="en-US" altLang="ja-JP" sz="1100" dirty="0"/>
              <a:t>International, Material Division </a:t>
            </a:r>
            <a:r>
              <a:rPr lang="ja-JP" altLang="en-US" sz="1100" dirty="0"/>
              <a:t>研究員</a:t>
            </a:r>
          </a:p>
          <a:p>
            <a:pPr marL="450850" indent="-95250"/>
            <a:r>
              <a:rPr lang="ja-JP" altLang="en-US" sz="1100" dirty="0" smtClean="0"/>
              <a:t>・中央</a:t>
            </a:r>
            <a:r>
              <a:rPr lang="ja-JP" altLang="en-US" sz="1100" dirty="0"/>
              <a:t>研究所（</a:t>
            </a:r>
            <a:r>
              <a:rPr lang="en-US" altLang="ja-JP" sz="1100" dirty="0" err="1"/>
              <a:t>SiC</a:t>
            </a:r>
            <a:r>
              <a:rPr lang="ja-JP" altLang="en-US" sz="1100" dirty="0"/>
              <a:t>ナノ粒子合成技術</a:t>
            </a:r>
            <a:r>
              <a:rPr lang="en-US" altLang="ja-JP" sz="1100" dirty="0"/>
              <a:t>(CVD)</a:t>
            </a:r>
            <a:r>
              <a:rPr lang="ja-JP" altLang="en-US" sz="1100" dirty="0" err="1"/>
              <a:t>、</a:t>
            </a:r>
            <a:r>
              <a:rPr lang="ja-JP" altLang="en-US" sz="1100" dirty="0"/>
              <a:t>用途開発、特許戦略）</a:t>
            </a:r>
          </a:p>
          <a:p>
            <a:pPr marL="450850" indent="-95250"/>
            <a:r>
              <a:rPr lang="ja-JP" altLang="en-US" sz="1100" dirty="0" smtClean="0"/>
              <a:t>・新材料</a:t>
            </a:r>
            <a:r>
              <a:rPr lang="ja-JP" altLang="en-US" sz="1100" dirty="0"/>
              <a:t>事業部（</a:t>
            </a:r>
            <a:r>
              <a:rPr lang="en-US" altLang="ja-JP" sz="1100" dirty="0"/>
              <a:t>MIM</a:t>
            </a:r>
            <a:r>
              <a:rPr lang="ja-JP" altLang="en-US" sz="1100" dirty="0"/>
              <a:t>（機能性金属部品）事業化、ライセンス交渉（米国）、半導体製造装置部品の事業化、技術法務）</a:t>
            </a:r>
          </a:p>
          <a:p>
            <a:pPr marL="450850" indent="-95250"/>
            <a:r>
              <a:rPr lang="ja-JP" altLang="en-US" sz="1100" dirty="0" smtClean="0"/>
              <a:t>・新規</a:t>
            </a:r>
            <a:r>
              <a:rPr lang="ja-JP" altLang="en-US" sz="1100" dirty="0"/>
              <a:t>技術研究所 副所長（研究開発戦略、知財戦略、研究開発・知財管理）</a:t>
            </a:r>
          </a:p>
          <a:p>
            <a:pPr marL="450850" indent="-95250"/>
            <a:r>
              <a:rPr lang="ja-JP" altLang="en-US" sz="1100" dirty="0" smtClean="0"/>
              <a:t>・知的</a:t>
            </a:r>
            <a:r>
              <a:rPr lang="ja-JP" altLang="en-US" sz="1100" dirty="0"/>
              <a:t>財産部長</a:t>
            </a:r>
          </a:p>
          <a:p>
            <a:pPr marL="808038" indent="-630238"/>
            <a:r>
              <a:rPr lang="ja-JP" altLang="en-US" sz="1100" dirty="0"/>
              <a:t>などを歴任</a:t>
            </a:r>
          </a:p>
          <a:p>
            <a:pPr marL="808038" indent="-808038"/>
            <a:r>
              <a:rPr lang="ja-JP" altLang="en-US" sz="1100" dirty="0" smtClean="0"/>
              <a:t>○　</a:t>
            </a:r>
            <a:r>
              <a:rPr lang="en-US" altLang="ja-JP" sz="1100" dirty="0" smtClean="0"/>
              <a:t>2</a:t>
            </a:r>
            <a:r>
              <a:rPr lang="ja-JP" altLang="en-US" sz="1100" dirty="0"/>
              <a:t>年間、東北大学大学院工学研究科 非常勤講師を務める。（ナノ技術、知的財産）</a:t>
            </a:r>
          </a:p>
          <a:p>
            <a:pPr marL="808038" indent="-808038"/>
            <a:r>
              <a:rPr lang="ja-JP" altLang="en-US" sz="1100" dirty="0" smtClean="0"/>
              <a:t>○　</a:t>
            </a:r>
            <a:r>
              <a:rPr lang="ja-JP" altLang="en-US" sz="1100" dirty="0"/>
              <a:t>平成</a:t>
            </a:r>
            <a:r>
              <a:rPr lang="en-US" altLang="ja-JP" sz="1100" dirty="0" smtClean="0"/>
              <a:t>27</a:t>
            </a:r>
            <a:r>
              <a:rPr lang="ja-JP" altLang="en-US" sz="1100" dirty="0" smtClean="0"/>
              <a:t>年</a:t>
            </a:r>
            <a:r>
              <a:rPr lang="ja-JP" altLang="en-US" sz="1100" dirty="0"/>
              <a:t>から</a:t>
            </a:r>
            <a:r>
              <a:rPr lang="ja-JP" altLang="en-US" sz="1100" dirty="0" smtClean="0"/>
              <a:t>現職</a:t>
            </a:r>
            <a:endParaRPr lang="ja-JP" altLang="en-US" sz="1100" dirty="0"/>
          </a:p>
        </p:txBody>
      </p:sp>
      <p:sp>
        <p:nvSpPr>
          <p:cNvPr id="29" name="角丸四角形 28"/>
          <p:cNvSpPr/>
          <p:nvPr/>
        </p:nvSpPr>
        <p:spPr>
          <a:xfrm>
            <a:off x="1891619" y="7689304"/>
            <a:ext cx="3182800" cy="28977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菅野</a:t>
            </a:r>
            <a:r>
              <a:rPr lang="ja-JP" altLang="en-US" sz="1600" dirty="0">
                <a:solidFill>
                  <a:schemeClr val="tx1"/>
                </a:solidFill>
                <a:ea typeface="ＤＦ平成明朝体W7" panose="02010609000101010101" pitchFamily="1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寿夫 氏</a:t>
            </a:r>
            <a:r>
              <a:rPr lang="ja-JP" altLang="en-US" sz="1600" dirty="0">
                <a:solidFill>
                  <a:schemeClr val="tx1"/>
                </a:solidFill>
                <a:ea typeface="ＤＦ平成明朝体W7" panose="02010609000101010101" pitchFamily="1" charset="-128"/>
              </a:rPr>
              <a:t>　プロフィール 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139774" y="2077724"/>
            <a:ext cx="1400019" cy="3032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プログラム</a:t>
            </a:r>
            <a:r>
              <a:rPr lang="ja-JP" altLang="en-US" sz="1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 </a:t>
            </a:r>
            <a:endParaRPr lang="ja-JP" altLang="en-US" sz="1600" dirty="0">
              <a:solidFill>
                <a:schemeClr val="tx1"/>
              </a:solidFill>
              <a:ea typeface="ＤＦ平成明朝体W7" panose="02010609000101010101" pitchFamily="1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68252" y="1709158"/>
            <a:ext cx="671531" cy="3032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会場</a:t>
            </a:r>
            <a:r>
              <a:rPr lang="ja-JP" altLang="en-US" sz="1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 </a:t>
            </a:r>
            <a:endParaRPr lang="ja-JP" altLang="en-US" sz="1600" dirty="0">
              <a:solidFill>
                <a:schemeClr val="tx1"/>
              </a:solidFill>
              <a:ea typeface="ＤＦ平成明朝体W7" panose="02010609000101010101" pitchFamily="1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68252" y="1287663"/>
            <a:ext cx="671531" cy="3032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日時</a:t>
            </a:r>
            <a:r>
              <a:rPr lang="ja-JP" altLang="en-US" sz="16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 </a:t>
            </a:r>
            <a:endParaRPr lang="ja-JP" altLang="en-US" sz="1600" dirty="0">
              <a:solidFill>
                <a:schemeClr val="tx1"/>
              </a:solidFill>
              <a:ea typeface="ＤＦ平成明朝体W7" panose="02010609000101010101" pitchFamily="1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8680" y="8051085"/>
            <a:ext cx="3374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808038"/>
            <a:r>
              <a:rPr lang="ja-JP" altLang="en-US" sz="1100" dirty="0"/>
              <a:t>○　</a:t>
            </a:r>
            <a:r>
              <a:rPr lang="ja-JP" altLang="en-US" sz="1100" dirty="0" smtClean="0"/>
              <a:t>平成</a:t>
            </a:r>
            <a:r>
              <a:rPr lang="en-US" altLang="ja-JP" sz="1100" dirty="0" smtClean="0"/>
              <a:t>6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3</a:t>
            </a:r>
            <a:r>
              <a:rPr lang="ja-JP" altLang="en-US" sz="1100" dirty="0" smtClean="0"/>
              <a:t>月 </a:t>
            </a:r>
            <a:r>
              <a:rPr lang="zh-CN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zh-CN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 理工学部 電子工学科</a:t>
            </a:r>
            <a:r>
              <a:rPr lang="en-US" altLang="zh-CN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卒</a:t>
            </a:r>
            <a:endParaRPr lang="en-US" altLang="ja-JP" sz="1100" dirty="0" smtClean="0"/>
          </a:p>
          <a:p>
            <a:pPr marL="808038" indent="-808038"/>
            <a:r>
              <a:rPr lang="en-US" altLang="ja-JP" sz="1100" dirty="0"/>
              <a:t>○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平成</a:t>
            </a:r>
            <a:r>
              <a:rPr lang="en-US" altLang="ja-JP" sz="1100" dirty="0" smtClean="0"/>
              <a:t>8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5</a:t>
            </a:r>
            <a:r>
              <a:rPr lang="ja-JP" altLang="en-US" sz="1100" dirty="0" smtClean="0"/>
              <a:t>月 </a:t>
            </a:r>
            <a:r>
              <a:rPr lang="en-US" altLang="zh-CN" sz="1100" dirty="0" smtClean="0">
                <a:ea typeface="ＭＳ Ｐゴシック" panose="020B0600070205080204" pitchFamily="50" charset="-128"/>
              </a:rPr>
              <a:t>New </a:t>
            </a:r>
            <a:r>
              <a:rPr lang="en-US" altLang="zh-CN" sz="1100" dirty="0">
                <a:ea typeface="ＭＳ Ｐゴシック" panose="020B0600070205080204" pitchFamily="50" charset="-128"/>
              </a:rPr>
              <a:t>England College Business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学科 卒</a:t>
            </a:r>
            <a:r>
              <a:rPr lang="ja-JP" altLang="en-US" sz="1100" dirty="0"/>
              <a:t>　</a:t>
            </a:r>
            <a:endParaRPr lang="en-US" altLang="ja-JP" sz="1100" dirty="0" smtClean="0"/>
          </a:p>
          <a:p>
            <a:pPr marL="808038" indent="-808038"/>
            <a:r>
              <a:rPr lang="ja-JP" altLang="en-US" sz="1100" dirty="0" smtClean="0"/>
              <a:t>○　平成</a:t>
            </a:r>
            <a:r>
              <a:rPr lang="en-US" altLang="ja-JP" sz="1100" dirty="0" smtClean="0"/>
              <a:t>10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12</a:t>
            </a:r>
            <a:r>
              <a:rPr lang="ja-JP" altLang="en-US" sz="1100" dirty="0" smtClean="0"/>
              <a:t>月 </a:t>
            </a:r>
            <a:r>
              <a:rPr lang="en-US" altLang="ja-JP" sz="1100" dirty="0" smtClean="0"/>
              <a:t>Bentley </a:t>
            </a:r>
            <a:r>
              <a:rPr lang="en-US" altLang="ja-JP" sz="1100" dirty="0"/>
              <a:t>University MBA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卒</a:t>
            </a:r>
            <a:endParaRPr lang="ja-JP" altLang="en-US" sz="1100" dirty="0"/>
          </a:p>
          <a:p>
            <a:pPr marL="808038" indent="-808038"/>
            <a:r>
              <a:rPr lang="ja-JP" altLang="en-US" sz="1100" dirty="0" smtClean="0"/>
              <a:t>○　平成</a:t>
            </a:r>
            <a:r>
              <a:rPr lang="en-US" altLang="ja-JP" sz="1100" dirty="0" smtClean="0"/>
              <a:t>11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4</a:t>
            </a:r>
            <a:r>
              <a:rPr lang="ja-JP" altLang="en-US" sz="1100" dirty="0" smtClean="0"/>
              <a:t>月 日本電気株式会社へ入社</a:t>
            </a:r>
            <a:endParaRPr lang="en-US" altLang="ja-JP" sz="1100" dirty="0" smtClean="0"/>
          </a:p>
          <a:p>
            <a:pPr marL="808038" indent="-808038"/>
            <a:r>
              <a:rPr lang="ja-JP" altLang="en-US" sz="1100" dirty="0" smtClean="0"/>
              <a:t>○　平成</a:t>
            </a:r>
            <a:r>
              <a:rPr lang="en-US" altLang="ja-JP" sz="1100" dirty="0" smtClean="0"/>
              <a:t>18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4</a:t>
            </a:r>
            <a:r>
              <a:rPr lang="ja-JP" altLang="en-US" sz="1100" dirty="0" smtClean="0"/>
              <a:t>月 アサヒ</a:t>
            </a:r>
            <a:r>
              <a:rPr lang="ja-JP" altLang="en-US" sz="1100" dirty="0"/>
              <a:t>電子</a:t>
            </a:r>
            <a:r>
              <a:rPr lang="ja-JP" altLang="en-US" sz="1100" dirty="0" smtClean="0"/>
              <a:t>株式会社</a:t>
            </a:r>
            <a:r>
              <a:rPr lang="ja-JP" altLang="en-US" sz="1100" smtClean="0"/>
              <a:t>へ入社</a:t>
            </a:r>
            <a:endParaRPr lang="ja-JP" altLang="en-US" sz="1100" dirty="0"/>
          </a:p>
          <a:p>
            <a:pPr marL="808038" indent="-808038"/>
            <a:r>
              <a:rPr lang="ja-JP" altLang="en-US" sz="1100" dirty="0" smtClean="0"/>
              <a:t>○　平成</a:t>
            </a:r>
            <a:r>
              <a:rPr lang="en-US" altLang="ja-JP" sz="1100" dirty="0" smtClean="0"/>
              <a:t>24</a:t>
            </a:r>
            <a:r>
              <a:rPr lang="ja-JP" altLang="en-US" sz="1100" dirty="0" smtClean="0"/>
              <a:t>年</a:t>
            </a:r>
            <a:r>
              <a:rPr lang="en-US" altLang="ja-JP" sz="1100" dirty="0" smtClean="0"/>
              <a:t>12</a:t>
            </a:r>
            <a:r>
              <a:rPr lang="ja-JP" altLang="en-US" sz="1100" dirty="0" smtClean="0"/>
              <a:t>月 </a:t>
            </a:r>
            <a:r>
              <a:rPr lang="ja-JP" altLang="en-US" sz="1100" dirty="0"/>
              <a:t>代表取締役</a:t>
            </a:r>
            <a:r>
              <a:rPr lang="ja-JP" altLang="en-US" sz="1100" dirty="0" smtClean="0"/>
              <a:t>社長に就任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8289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488295" y="1982668"/>
            <a:ext cx="6048672" cy="85190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9423" y="2245003"/>
            <a:ext cx="5904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平成２７年度ふくしま</a:t>
            </a:r>
            <a:r>
              <a:rPr kumimoji="1" 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特許ビジネス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セミナー　</a:t>
            </a:r>
            <a:r>
              <a:rPr kumimoji="1" 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参加申込書</a:t>
            </a:r>
            <a:endParaRPr kumimoji="1" 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4664" y="470501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ＦＡＸ宛先：０２４－９５９－１７６１</a:t>
            </a:r>
            <a:endParaRPr lang="ja-JP" altLang="ja-JP" sz="1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err="1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Email:hightech-renkei@pref.fukushima.lg.jp</a:t>
            </a:r>
            <a:endParaRPr lang="en-US" altLang="ja-JP" sz="1400" dirty="0" smtClean="0"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400" dirty="0" smtClean="0"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福島県ハイテクプラザ</a:t>
            </a:r>
            <a:r>
              <a:rPr lang="ja-JP" altLang="en-US" sz="14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lang="ja-JP" altLang="ja-JP" sz="14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企画</a:t>
            </a:r>
            <a:r>
              <a:rPr lang="ja-JP" altLang="ja-JP" sz="14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連携部 産学連携科 </a:t>
            </a:r>
            <a:r>
              <a:rPr lang="en-US" altLang="ja-JP" sz="14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ja-JP" altLang="en-US" sz="14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長尾伸久</a:t>
            </a:r>
            <a:r>
              <a:rPr lang="ja-JP" altLang="ja-JP" sz="14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行</a:t>
            </a:r>
            <a:endParaRPr lang="ja-JP" altLang="ja-JP" sz="1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4904" y="1548879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u="sng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申込締切日：平成</a:t>
            </a:r>
            <a:r>
              <a:rPr lang="ja-JP" altLang="ja-JP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２</a:t>
            </a:r>
            <a:r>
              <a:rPr lang="ja-JP" altLang="en-US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８</a:t>
            </a:r>
            <a:r>
              <a:rPr lang="ja-JP" altLang="ja-JP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年</a:t>
            </a:r>
            <a:r>
              <a:rPr lang="ja-JP" altLang="en-US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２</a:t>
            </a:r>
            <a:r>
              <a:rPr lang="ja-JP" altLang="ja-JP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月</a:t>
            </a:r>
            <a:r>
              <a:rPr lang="ja-JP" altLang="en-US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１２</a:t>
            </a:r>
            <a:r>
              <a:rPr lang="ja-JP" altLang="ja-JP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日（</a:t>
            </a:r>
            <a:r>
              <a:rPr lang="ja-JP" altLang="en-US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金</a:t>
            </a:r>
            <a:r>
              <a:rPr lang="ja-JP" altLang="ja-JP" sz="1400" u="sng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）</a:t>
            </a:r>
            <a:r>
              <a:rPr lang="ja-JP" altLang="ja-JP" sz="1400" u="sng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まで</a:t>
            </a:r>
            <a:endParaRPr lang="ja-JP" altLang="ja-JP" sz="1400" u="sng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1128" y="291194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平成</a:t>
            </a:r>
            <a:r>
              <a:rPr lang="en-US" altLang="ja-JP" sz="16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ja-JP" altLang="ja-JP" sz="16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年　月　日</a:t>
            </a:r>
            <a:endParaRPr lang="ja-JP" altLang="ja-JP" sz="16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24076"/>
              </p:ext>
            </p:extLst>
          </p:nvPr>
        </p:nvGraphicFramePr>
        <p:xfrm>
          <a:off x="686317" y="3300604"/>
          <a:ext cx="5652628" cy="3797817"/>
        </p:xfrm>
        <a:graphic>
          <a:graphicData uri="http://schemas.openxmlformats.org/drawingml/2006/table">
            <a:tbl>
              <a:tblPr firstRow="1" firstCol="1" bandRow="1"/>
              <a:tblGrid>
                <a:gridCol w="1278344"/>
                <a:gridCol w="2556689"/>
                <a:gridCol w="681784"/>
                <a:gridCol w="1135811"/>
              </a:tblGrid>
              <a:tr h="402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企業・機関名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7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住所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〒　　－　　　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)</a:t>
                      </a:r>
                      <a:endParaRPr lang="en-US" sz="12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368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参加者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所属・役職名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氏名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09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65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37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9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5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電話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FAX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備考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836712" y="7725308"/>
            <a:ext cx="1944216" cy="1584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200" b="1" kern="100" dirty="0">
                <a:solidFill>
                  <a:schemeClr val="tx1"/>
                </a:solidFill>
              </a:rPr>
              <a:t>ご記入いただきましたお客様の個人情報は、</a:t>
            </a:r>
            <a:r>
              <a:rPr lang="ja-JP" altLang="ja-JP" sz="1200" b="1" kern="100" dirty="0" smtClean="0">
                <a:solidFill>
                  <a:schemeClr val="tx1"/>
                </a:solidFill>
              </a:rPr>
              <a:t>本</a:t>
            </a:r>
            <a:r>
              <a:rPr lang="ja-JP" altLang="en-US" sz="1200" b="1" kern="100" dirty="0" smtClean="0">
                <a:solidFill>
                  <a:schemeClr val="tx1"/>
                </a:solidFill>
              </a:rPr>
              <a:t>セミナー</a:t>
            </a:r>
            <a:r>
              <a:rPr lang="ja-JP" altLang="ja-JP" sz="1200" b="1" kern="100" dirty="0" smtClean="0">
                <a:solidFill>
                  <a:schemeClr val="tx1"/>
                </a:solidFill>
              </a:rPr>
              <a:t>の</a:t>
            </a:r>
            <a:r>
              <a:rPr lang="ja-JP" altLang="ja-JP" sz="1200" b="1" kern="100" dirty="0">
                <a:solidFill>
                  <a:schemeClr val="tx1"/>
                </a:solidFill>
              </a:rPr>
              <a:t>円滑な運営を目的としてのみ利用させていただき、第三者に開示・提供・委託いたしません</a:t>
            </a:r>
            <a:r>
              <a:rPr lang="ja-JP" altLang="ja-JP" sz="1200" b="1" kern="100" dirty="0" smtClean="0">
                <a:solidFill>
                  <a:schemeClr val="tx1"/>
                </a:solidFill>
              </a:rPr>
              <a:t>。</a:t>
            </a:r>
            <a:endParaRPr lang="ja-JP" altLang="ja-JP" sz="1200" b="1" kern="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77" y="7279618"/>
            <a:ext cx="3166308" cy="247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5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6296</TotalTime>
  <Words>177</Words>
  <Application>Microsoft Office PowerPoint</Application>
  <PresentationFormat>A4 210 x 297 mm</PresentationFormat>
  <Paragraphs>67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福島県ハイテクプラザ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皆さんのお近くで、 技術相談をお受けいたします！</dc:title>
  <dc:creator>福島県ハイテクプラザ</dc:creator>
  <cp:lastModifiedBy>福島県ハイテクプラザ</cp:lastModifiedBy>
  <cp:revision>582</cp:revision>
  <cp:lastPrinted>2015-11-26T23:22:27Z</cp:lastPrinted>
  <dcterms:created xsi:type="dcterms:W3CDTF">2009-05-12T07:24:24Z</dcterms:created>
  <dcterms:modified xsi:type="dcterms:W3CDTF">2015-12-15T05:32:25Z</dcterms:modified>
</cp:coreProperties>
</file>