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60" r:id="rId3"/>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a:srgbClr val="660033"/>
    <a:srgbClr val="660066"/>
    <a:srgbClr val="FEC2C3"/>
    <a:srgbClr val="FF0000"/>
    <a:srgbClr val="FE72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88" autoAdjust="0"/>
    <p:restoredTop sz="94604" autoAdjust="0"/>
  </p:normalViewPr>
  <p:slideViewPr>
    <p:cSldViewPr>
      <p:cViewPr>
        <p:scale>
          <a:sx n="140" d="100"/>
          <a:sy n="140" d="100"/>
        </p:scale>
        <p:origin x="-78" y="5970"/>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958" y="-9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9" y="2"/>
            <a:ext cx="2946400" cy="496888"/>
          </a:xfrm>
          <a:prstGeom prst="rect">
            <a:avLst/>
          </a:prstGeom>
        </p:spPr>
        <p:txBody>
          <a:bodyPr vert="horz" lIns="91372" tIns="45684" rIns="91372" bIns="45684" rtlCol="0"/>
          <a:lstStyle>
            <a:lvl1pPr algn="l">
              <a:defRPr sz="1200"/>
            </a:lvl1pPr>
          </a:lstStyle>
          <a:p>
            <a:endParaRPr kumimoji="1" lang="ja-JP" altLang="en-US"/>
          </a:p>
        </p:txBody>
      </p:sp>
      <p:sp>
        <p:nvSpPr>
          <p:cNvPr id="3" name="日付プレースホルダ 2"/>
          <p:cNvSpPr>
            <a:spLocks noGrp="1"/>
          </p:cNvSpPr>
          <p:nvPr>
            <p:ph type="dt" idx="1"/>
          </p:nvPr>
        </p:nvSpPr>
        <p:spPr>
          <a:xfrm>
            <a:off x="3849691" y="2"/>
            <a:ext cx="2946400" cy="496888"/>
          </a:xfrm>
          <a:prstGeom prst="rect">
            <a:avLst/>
          </a:prstGeom>
        </p:spPr>
        <p:txBody>
          <a:bodyPr vert="horz" lIns="91372" tIns="45684" rIns="91372" bIns="45684" rtlCol="0"/>
          <a:lstStyle>
            <a:lvl1pPr algn="r">
              <a:defRPr sz="1200"/>
            </a:lvl1pPr>
          </a:lstStyle>
          <a:p>
            <a:fld id="{2443144D-67BC-4A85-87B4-A5D98A2C3C82}" type="datetimeFigureOut">
              <a:rPr kumimoji="1" lang="ja-JP" altLang="en-US" smtClean="0"/>
              <a:pPr/>
              <a:t>2016/11/15</a:t>
            </a:fld>
            <a:endParaRPr kumimoji="1" lang="ja-JP" altLang="en-US"/>
          </a:p>
        </p:txBody>
      </p:sp>
      <p:sp>
        <p:nvSpPr>
          <p:cNvPr id="4" name="スライド イメージ プレースホルダ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1372" tIns="45684" rIns="91372" bIns="45684" rtlCol="0" anchor="ctr"/>
          <a:lstStyle/>
          <a:p>
            <a:endParaRPr lang="ja-JP" altLang="en-US"/>
          </a:p>
        </p:txBody>
      </p:sp>
      <p:sp>
        <p:nvSpPr>
          <p:cNvPr id="5" name="ノート プレースホルダ 4"/>
          <p:cNvSpPr>
            <a:spLocks noGrp="1"/>
          </p:cNvSpPr>
          <p:nvPr>
            <p:ph type="body" sz="quarter" idx="3"/>
          </p:nvPr>
        </p:nvSpPr>
        <p:spPr>
          <a:xfrm>
            <a:off x="679453" y="4714880"/>
            <a:ext cx="5438776" cy="4467225"/>
          </a:xfrm>
          <a:prstGeom prst="rect">
            <a:avLst/>
          </a:prstGeom>
        </p:spPr>
        <p:txBody>
          <a:bodyPr vert="horz" lIns="91372" tIns="45684" rIns="91372" bIns="4568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9" y="9428171"/>
            <a:ext cx="2946400" cy="496887"/>
          </a:xfrm>
          <a:prstGeom prst="rect">
            <a:avLst/>
          </a:prstGeom>
        </p:spPr>
        <p:txBody>
          <a:bodyPr vert="horz" lIns="91372" tIns="45684" rIns="91372" bIns="4568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49691" y="9428171"/>
            <a:ext cx="2946400" cy="496887"/>
          </a:xfrm>
          <a:prstGeom prst="rect">
            <a:avLst/>
          </a:prstGeom>
        </p:spPr>
        <p:txBody>
          <a:bodyPr vert="horz" lIns="91372" tIns="45684" rIns="91372" bIns="45684" rtlCol="0" anchor="b"/>
          <a:lstStyle>
            <a:lvl1pPr algn="r">
              <a:defRPr sz="1200"/>
            </a:lvl1pPr>
          </a:lstStyle>
          <a:p>
            <a:fld id="{3E2BBB32-63B3-4492-B50E-E5FA7E360D7E}" type="slidenum">
              <a:rPr kumimoji="1" lang="ja-JP" altLang="en-US" smtClean="0"/>
              <a:pPr/>
              <a:t>‹#›</a:t>
            </a:fld>
            <a:endParaRPr kumimoji="1" lang="ja-JP" altLang="en-US"/>
          </a:p>
        </p:txBody>
      </p:sp>
    </p:spTree>
    <p:extLst>
      <p:ext uri="{BB962C8B-B14F-4D97-AF65-F5344CB8AC3E}">
        <p14:creationId xmlns:p14="http://schemas.microsoft.com/office/powerpoint/2010/main" val="635926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2424167-7267-4F30-A3CD-3B33026AC3A1}" type="datetimeFigureOut">
              <a:rPr kumimoji="1" lang="ja-JP" altLang="en-US" smtClean="0"/>
              <a:pPr/>
              <a:t>2016/11/15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4C849A6-9DF2-4D20-969F-6484CF4CD57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2424167-7267-4F30-A3CD-3B33026AC3A1}" type="datetimeFigureOut">
              <a:rPr kumimoji="1" lang="ja-JP" altLang="en-US" smtClean="0"/>
              <a:pPr/>
              <a:t>2016/11/15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4C849A6-9DF2-4D20-969F-6484CF4CD57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6" y="529697"/>
            <a:ext cx="3357563" cy="1126807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2424167-7267-4F30-A3CD-3B33026AC3A1}" type="datetimeFigureOut">
              <a:rPr kumimoji="1" lang="ja-JP" altLang="en-US" smtClean="0"/>
              <a:pPr/>
              <a:t>2016/11/15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4C849A6-9DF2-4D20-969F-6484CF4CD57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2424167-7267-4F30-A3CD-3B33026AC3A1}" type="datetimeFigureOut">
              <a:rPr kumimoji="1" lang="ja-JP" altLang="en-US" smtClean="0"/>
              <a:pPr/>
              <a:t>2016/11/15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4C849A6-9DF2-4D20-969F-6484CF4CD57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2424167-7267-4F30-A3CD-3B33026AC3A1}" type="datetimeFigureOut">
              <a:rPr kumimoji="1" lang="ja-JP" altLang="en-US" smtClean="0"/>
              <a:pPr/>
              <a:t>2016/11/15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4C849A6-9DF2-4D20-969F-6484CF4CD57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2424167-7267-4F30-A3CD-3B33026AC3A1}" type="datetimeFigureOut">
              <a:rPr kumimoji="1" lang="ja-JP" altLang="en-US" smtClean="0"/>
              <a:pPr/>
              <a:t>2016/11/15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4C849A6-9DF2-4D20-969F-6484CF4CD57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2424167-7267-4F30-A3CD-3B33026AC3A1}" type="datetimeFigureOut">
              <a:rPr kumimoji="1" lang="ja-JP" altLang="en-US" smtClean="0"/>
              <a:pPr/>
              <a:t>2016/11/15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4C849A6-9DF2-4D20-969F-6484CF4CD57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2424167-7267-4F30-A3CD-3B33026AC3A1}" type="datetimeFigureOut">
              <a:rPr kumimoji="1" lang="ja-JP" altLang="en-US" smtClean="0"/>
              <a:pPr/>
              <a:t>2016/11/15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4C849A6-9DF2-4D20-969F-6484CF4CD57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2424167-7267-4F30-A3CD-3B33026AC3A1}" type="datetimeFigureOut">
              <a:rPr kumimoji="1" lang="ja-JP" altLang="en-US" smtClean="0"/>
              <a:pPr/>
              <a:t>2016/11/15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4C849A6-9DF2-4D20-969F-6484CF4CD57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2424167-7267-4F30-A3CD-3B33026AC3A1}" type="datetimeFigureOut">
              <a:rPr kumimoji="1" lang="ja-JP" altLang="en-US" smtClean="0"/>
              <a:pPr/>
              <a:t>2016/11/15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4C849A6-9DF2-4D20-969F-6484CF4CD57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2424167-7267-4F30-A3CD-3B33026AC3A1}" type="datetimeFigureOut">
              <a:rPr kumimoji="1" lang="ja-JP" altLang="en-US" smtClean="0"/>
              <a:pPr/>
              <a:t>2016/11/15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4C849A6-9DF2-4D20-969F-6484CF4CD57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C2424167-7267-4F30-A3CD-3B33026AC3A1}" type="datetimeFigureOut">
              <a:rPr kumimoji="1" lang="ja-JP" altLang="en-US" smtClean="0"/>
              <a:pPr/>
              <a:t>2016/11/15</a:t>
            </a:fld>
            <a:endParaRPr kumimoji="1" lang="ja-JP" altLang="en-US"/>
          </a:p>
        </p:txBody>
      </p:sp>
      <p:sp>
        <p:nvSpPr>
          <p:cNvPr id="5" name="フッター プレースホルダ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D4C849A6-9DF2-4D20-969F-6484CF4CD57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54717" y="2072680"/>
            <a:ext cx="6785023" cy="7200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角丸四角形 3"/>
          <p:cNvSpPr/>
          <p:nvPr/>
        </p:nvSpPr>
        <p:spPr>
          <a:xfrm>
            <a:off x="13345" y="8256"/>
            <a:ext cx="6809756" cy="628328"/>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53602" y="91587"/>
            <a:ext cx="6659774" cy="461665"/>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kumimoji="1" lang="ja-JP" alt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ＤＦ平成明朝体W7" panose="02010609000101010101" pitchFamily="1" charset="-128"/>
              </a:rPr>
              <a:t>平成</a:t>
            </a:r>
            <a:r>
              <a:rPr lang="ja-JP" alt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ＤＦ平成明朝体W7" panose="02010609000101010101" pitchFamily="1" charset="-128"/>
              </a:rPr>
              <a:t>２</a:t>
            </a:r>
            <a:r>
              <a:rPr lang="ja-JP" altLang="en-US"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ＤＦ平成明朝体W7" panose="02010609000101010101" pitchFamily="1" charset="-128"/>
              </a:rPr>
              <a:t>８</a:t>
            </a:r>
            <a:r>
              <a:rPr kumimoji="1" lang="ja-JP" altLang="en-US" sz="2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ＤＦ平成明朝体W7" panose="02010609000101010101" pitchFamily="1" charset="-128"/>
              </a:rPr>
              <a:t>年度ふくしま特許ビジネスセミナー</a:t>
            </a:r>
            <a:endParaRPr kumimoji="1" lang="ja-JP" altLang="en-US" sz="2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a typeface="ＤＦ平成明朝体W7" panose="02010609000101010101" pitchFamily="1" charset="-128"/>
            </a:endParaRPr>
          </a:p>
        </p:txBody>
      </p:sp>
      <p:sp>
        <p:nvSpPr>
          <p:cNvPr id="8" name="角丸四角形 7"/>
          <p:cNvSpPr/>
          <p:nvPr/>
        </p:nvSpPr>
        <p:spPr>
          <a:xfrm>
            <a:off x="13345" y="684036"/>
            <a:ext cx="6809756" cy="13166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828777" y="2144688"/>
            <a:ext cx="5904656" cy="369332"/>
          </a:xfrm>
          <a:prstGeom prst="rect">
            <a:avLst/>
          </a:prstGeom>
          <a:noFill/>
        </p:spPr>
        <p:txBody>
          <a:bodyPr wrap="square" rtlCol="0">
            <a:spAutoFit/>
          </a:bodyPr>
          <a:lstStyle/>
          <a:p>
            <a:r>
              <a:rPr kumimoji="1" lang="ja-JP" altLang="en-US" dirty="0" smtClean="0"/>
              <a:t>平成２</a:t>
            </a:r>
            <a:r>
              <a:rPr lang="ja-JP" altLang="en-US" dirty="0" smtClean="0"/>
              <a:t>８</a:t>
            </a:r>
            <a:r>
              <a:rPr kumimoji="1" lang="ja-JP" altLang="en-US" dirty="0" smtClean="0"/>
              <a:t>年１２月</a:t>
            </a:r>
            <a:r>
              <a:rPr lang="ja-JP" altLang="en-US" dirty="0" smtClean="0"/>
              <a:t>１５</a:t>
            </a:r>
            <a:r>
              <a:rPr kumimoji="1" lang="ja-JP" altLang="en-US" dirty="0" smtClean="0"/>
              <a:t>日（木）　</a:t>
            </a:r>
            <a:r>
              <a:rPr lang="ja-JP" altLang="en-US" dirty="0"/>
              <a:t>開場</a:t>
            </a:r>
            <a:r>
              <a:rPr kumimoji="1" lang="en-US" altLang="ja-JP" dirty="0" smtClean="0"/>
              <a:t>13:00</a:t>
            </a:r>
            <a:r>
              <a:rPr lang="ja-JP" altLang="en-US" dirty="0"/>
              <a:t>　</a:t>
            </a:r>
            <a:r>
              <a:rPr lang="ja-JP" altLang="en-US" dirty="0" smtClean="0"/>
              <a:t>開会</a:t>
            </a:r>
            <a:r>
              <a:rPr lang="en-US" altLang="ja-JP" dirty="0" smtClean="0"/>
              <a:t>13</a:t>
            </a:r>
            <a:r>
              <a:rPr lang="ja-JP" altLang="en-US" dirty="0" smtClean="0"/>
              <a:t>：</a:t>
            </a:r>
            <a:r>
              <a:rPr lang="en-US" altLang="ja-JP" dirty="0" smtClean="0"/>
              <a:t>30</a:t>
            </a:r>
            <a:endParaRPr kumimoji="1" lang="ja-JP" altLang="en-US" dirty="0"/>
          </a:p>
        </p:txBody>
      </p:sp>
      <p:sp>
        <p:nvSpPr>
          <p:cNvPr id="11" name="テキスト ボックス 10"/>
          <p:cNvSpPr txBox="1"/>
          <p:nvPr/>
        </p:nvSpPr>
        <p:spPr>
          <a:xfrm>
            <a:off x="908720" y="2633513"/>
            <a:ext cx="5487455" cy="276999"/>
          </a:xfrm>
          <a:prstGeom prst="rect">
            <a:avLst/>
          </a:prstGeom>
          <a:noFill/>
        </p:spPr>
        <p:txBody>
          <a:bodyPr wrap="square" lIns="0" tIns="0" rIns="0" bIns="0" rtlCol="0">
            <a:spAutoFit/>
          </a:bodyPr>
          <a:lstStyle/>
          <a:p>
            <a:r>
              <a:rPr lang="ja-JP" altLang="en-US" dirty="0" smtClean="0"/>
              <a:t>福島県ハイテクプラザ　多目的ホール</a:t>
            </a:r>
            <a:r>
              <a:rPr kumimoji="1" lang="ja-JP" altLang="en-US" dirty="0" smtClean="0"/>
              <a:t>　</a:t>
            </a:r>
            <a:r>
              <a:rPr kumimoji="1" lang="ja-JP" altLang="en-US" sz="1400" dirty="0" smtClean="0"/>
              <a:t>（郡山市待池台</a:t>
            </a:r>
            <a:r>
              <a:rPr kumimoji="1" lang="en-US" altLang="ja-JP" sz="1400" dirty="0" smtClean="0"/>
              <a:t>1-12</a:t>
            </a:r>
            <a:r>
              <a:rPr kumimoji="1" lang="ja-JP" altLang="en-US" sz="1400" dirty="0" smtClean="0"/>
              <a:t>）</a:t>
            </a:r>
            <a:endParaRPr kumimoji="1" lang="ja-JP" altLang="en-US" sz="1400" dirty="0"/>
          </a:p>
        </p:txBody>
      </p:sp>
      <p:sp>
        <p:nvSpPr>
          <p:cNvPr id="12" name="テキスト ボックス 11"/>
          <p:cNvSpPr txBox="1"/>
          <p:nvPr/>
        </p:nvSpPr>
        <p:spPr>
          <a:xfrm>
            <a:off x="35679" y="3370565"/>
            <a:ext cx="6823101" cy="369332"/>
          </a:xfrm>
          <a:prstGeom prst="rect">
            <a:avLst/>
          </a:prstGeom>
          <a:noFill/>
        </p:spPr>
        <p:txBody>
          <a:bodyPr wrap="square" rtlCol="0">
            <a:spAutoFit/>
          </a:bodyPr>
          <a:lstStyle/>
          <a:p>
            <a:r>
              <a:rPr kumimoji="1" lang="ja-JP" altLang="en-US" dirty="0" smtClean="0"/>
              <a:t>　</a:t>
            </a:r>
            <a:r>
              <a:rPr lang="en-US" altLang="ja-JP" sz="1400" dirty="0" smtClean="0"/>
              <a:t> </a:t>
            </a:r>
            <a:r>
              <a:rPr lang="en-US" altLang="ja-JP" sz="1400" dirty="0"/>
              <a:t>1</a:t>
            </a:r>
            <a:r>
              <a:rPr lang="en-US" altLang="ja-JP" sz="1400" dirty="0" smtClean="0"/>
              <a:t>  </a:t>
            </a:r>
            <a:r>
              <a:rPr lang="ja-JP" altLang="en-US" sz="1400" dirty="0" smtClean="0"/>
              <a:t>開催</a:t>
            </a:r>
            <a:r>
              <a:rPr lang="ja-JP" altLang="en-US" sz="1400" dirty="0"/>
              <a:t>挨拶　</a:t>
            </a:r>
            <a:r>
              <a:rPr lang="ja-JP" altLang="en-US" sz="1400" dirty="0" smtClean="0"/>
              <a:t>福島県ハイテクプラザ</a:t>
            </a:r>
            <a:r>
              <a:rPr lang="ja-JP" altLang="en-US" sz="1400" dirty="0"/>
              <a:t>所長　</a:t>
            </a:r>
            <a:r>
              <a:rPr lang="ja-JP" altLang="en-US" sz="1400" dirty="0" smtClean="0"/>
              <a:t>山田</a:t>
            </a:r>
            <a:r>
              <a:rPr lang="ja-JP" altLang="en-US" sz="1400" dirty="0"/>
              <a:t>　理</a:t>
            </a:r>
            <a:r>
              <a:rPr lang="ja-JP" altLang="en-US" sz="1600" dirty="0" smtClean="0"/>
              <a:t> </a:t>
            </a:r>
            <a:r>
              <a:rPr lang="ja-JP" altLang="en-US" dirty="0" smtClean="0"/>
              <a:t>　　　　　　    </a:t>
            </a:r>
            <a:r>
              <a:rPr lang="en-US" altLang="ja-JP" sz="1600" dirty="0" smtClean="0"/>
              <a:t>13:30</a:t>
            </a:r>
            <a:r>
              <a:rPr lang="ja-JP" altLang="ja-JP" sz="1600" dirty="0" smtClean="0"/>
              <a:t>～</a:t>
            </a:r>
            <a:r>
              <a:rPr lang="en-US" altLang="ja-JP" sz="1600" dirty="0" smtClean="0"/>
              <a:t>13:35  </a:t>
            </a:r>
            <a:endParaRPr lang="ja-JP" altLang="ja-JP" sz="1600" dirty="0"/>
          </a:p>
        </p:txBody>
      </p:sp>
      <p:sp>
        <p:nvSpPr>
          <p:cNvPr id="13" name="角丸四角形 12"/>
          <p:cNvSpPr/>
          <p:nvPr/>
        </p:nvSpPr>
        <p:spPr>
          <a:xfrm>
            <a:off x="13345" y="9345488"/>
            <a:ext cx="6800031" cy="54006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58523" y="9461629"/>
            <a:ext cx="6754851" cy="276999"/>
          </a:xfrm>
          <a:prstGeom prst="rect">
            <a:avLst/>
          </a:prstGeom>
          <a:noFill/>
        </p:spPr>
        <p:txBody>
          <a:bodyPr wrap="square" rtlCol="0">
            <a:spAutoFit/>
          </a:bodyPr>
          <a:lstStyle/>
          <a:p>
            <a:pPr algn="ctr"/>
            <a:r>
              <a:rPr kumimoji="1" lang="ja-JP" altLang="en-US" sz="1200" spc="-100" dirty="0" smtClean="0">
                <a:ea typeface="ＤＦ平成明朝体W7" panose="02010609000101010101" pitchFamily="1" charset="-128"/>
              </a:rPr>
              <a:t>主催：福島県ハイテクプラザ　共催：（公財）福島県産業振興センター、 （一社）福島県発明協会</a:t>
            </a:r>
            <a:endParaRPr kumimoji="1" lang="ja-JP" altLang="en-US" sz="1200" spc="-100" dirty="0">
              <a:ea typeface="ＤＦ平成明朝体W7" panose="02010609000101010101" pitchFamily="1" charset="-128"/>
            </a:endParaRPr>
          </a:p>
        </p:txBody>
      </p:sp>
      <p:sp>
        <p:nvSpPr>
          <p:cNvPr id="28" name="角丸四角形 27"/>
          <p:cNvSpPr/>
          <p:nvPr/>
        </p:nvSpPr>
        <p:spPr>
          <a:xfrm>
            <a:off x="5889280" y="2227084"/>
            <a:ext cx="853905" cy="20454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a:solidFill>
                  <a:schemeClr val="tx1"/>
                </a:solidFill>
              </a:rPr>
              <a:t>参加費</a:t>
            </a:r>
            <a:r>
              <a:rPr lang="ja-JP" altLang="en-US" sz="1200" b="1" dirty="0" smtClean="0">
                <a:solidFill>
                  <a:schemeClr val="tx1"/>
                </a:solidFill>
              </a:rPr>
              <a:t>無料</a:t>
            </a:r>
            <a:endParaRPr lang="en-US" altLang="ja-JP" sz="1200" b="1" dirty="0">
              <a:solidFill>
                <a:schemeClr val="tx1"/>
              </a:solidFill>
            </a:endParaRPr>
          </a:p>
        </p:txBody>
      </p:sp>
      <p:sp>
        <p:nvSpPr>
          <p:cNvPr id="14" name="テキスト ボックス 13"/>
          <p:cNvSpPr txBox="1"/>
          <p:nvPr/>
        </p:nvSpPr>
        <p:spPr>
          <a:xfrm>
            <a:off x="17328" y="632520"/>
            <a:ext cx="6822212" cy="1384995"/>
          </a:xfrm>
          <a:prstGeom prst="rect">
            <a:avLst/>
          </a:prstGeom>
          <a:noFill/>
        </p:spPr>
        <p:txBody>
          <a:bodyPr wrap="square" rtlCol="0">
            <a:spAutoFit/>
          </a:bodyPr>
          <a:lstStyle/>
          <a:p>
            <a:pPr>
              <a:tabLst>
                <a:tab pos="6189663" algn="l"/>
              </a:tabLst>
            </a:pPr>
            <a:r>
              <a:rPr lang="ja-JP" altLang="en-US" sz="1050" dirty="0" smtClean="0"/>
              <a:t>　</a:t>
            </a:r>
            <a:r>
              <a:rPr lang="ja-JP" altLang="en-US" sz="1200" dirty="0" smtClean="0">
                <a:latin typeface="+mn-ea"/>
              </a:rPr>
              <a:t>近年、金型</a:t>
            </a:r>
            <a:r>
              <a:rPr lang="ja-JP" altLang="en-US" sz="1200" dirty="0">
                <a:latin typeface="+mn-ea"/>
              </a:rPr>
              <a:t>図面、電子回路図、製造</a:t>
            </a:r>
            <a:r>
              <a:rPr lang="ja-JP" altLang="en-US" sz="1200" dirty="0" smtClean="0">
                <a:latin typeface="+mn-ea"/>
              </a:rPr>
              <a:t>方法など各社</a:t>
            </a:r>
            <a:r>
              <a:rPr lang="ja-JP" altLang="en-US" sz="1200" dirty="0">
                <a:latin typeface="+mn-ea"/>
              </a:rPr>
              <a:t>が保有する技術</a:t>
            </a:r>
            <a:r>
              <a:rPr lang="ja-JP" altLang="en-US" sz="1200" dirty="0" smtClean="0">
                <a:latin typeface="+mn-ea"/>
              </a:rPr>
              <a:t>ノウハウについて、技術情報の一般公開が前提で他社にノウハウが流出してしまう恐れのある特許出願をせずに、社内</a:t>
            </a:r>
            <a:r>
              <a:rPr lang="ja-JP" altLang="en-US" sz="1200" dirty="0">
                <a:latin typeface="+mn-ea"/>
              </a:rPr>
              <a:t>で</a:t>
            </a:r>
            <a:r>
              <a:rPr lang="ja-JP" altLang="en-US" sz="1200" dirty="0" smtClean="0">
                <a:latin typeface="+mn-ea"/>
              </a:rPr>
              <a:t>秘匿する経営戦略を取っている企業が増えて</a:t>
            </a:r>
            <a:r>
              <a:rPr lang="ja-JP" altLang="en-US" sz="1200" dirty="0">
                <a:latin typeface="+mn-ea"/>
              </a:rPr>
              <a:t>います</a:t>
            </a:r>
            <a:r>
              <a:rPr lang="ja-JP" altLang="en-US" sz="1200" dirty="0" smtClean="0">
                <a:latin typeface="+mn-ea"/>
              </a:rPr>
              <a:t>。しかし</a:t>
            </a:r>
            <a:r>
              <a:rPr lang="ja-JP" altLang="en-US" sz="1200" dirty="0">
                <a:latin typeface="+mn-ea"/>
              </a:rPr>
              <a:t>、営業秘密として法的な保護を受けるためには社内で単にノウハウを秘匿するだけでは意味がなく、社内からの流出を防止するため適切に管理することが重要</a:t>
            </a:r>
            <a:r>
              <a:rPr lang="ja-JP" altLang="en-US" sz="1200" dirty="0" smtClean="0">
                <a:latin typeface="+mn-ea"/>
              </a:rPr>
              <a:t>です。また、特許による権利化と組み合わせて、秘匿化する情報を保護する戦略が必要となります。</a:t>
            </a:r>
            <a:endParaRPr lang="ja-JP" altLang="en-US" sz="1200" dirty="0">
              <a:latin typeface="+mn-ea"/>
            </a:endParaRPr>
          </a:p>
          <a:p>
            <a:pPr>
              <a:tabLst>
                <a:tab pos="6189663" algn="l"/>
              </a:tabLst>
            </a:pPr>
            <a:r>
              <a:rPr lang="ja-JP" altLang="en-US" sz="1200" dirty="0" smtClean="0">
                <a:latin typeface="+mn-ea"/>
              </a:rPr>
              <a:t>　これら</a:t>
            </a:r>
            <a:r>
              <a:rPr lang="ja-JP" altLang="en-US" sz="1200" dirty="0">
                <a:latin typeface="+mn-ea"/>
              </a:rPr>
              <a:t>の背景を踏まえ</a:t>
            </a:r>
            <a:r>
              <a:rPr lang="ja-JP" altLang="en-US" sz="1200" dirty="0" smtClean="0">
                <a:latin typeface="+mn-ea"/>
              </a:rPr>
              <a:t>、企業競争力の源泉であるノウハウ</a:t>
            </a:r>
            <a:r>
              <a:rPr lang="ja-JP" altLang="en-US" sz="1200" dirty="0">
                <a:latin typeface="+mn-ea"/>
              </a:rPr>
              <a:t>の</a:t>
            </a:r>
            <a:r>
              <a:rPr lang="ja-JP" altLang="en-US" sz="1200" dirty="0" smtClean="0">
                <a:latin typeface="+mn-ea"/>
              </a:rPr>
              <a:t>保護を</a:t>
            </a:r>
            <a:r>
              <a:rPr lang="ja-JP" altLang="en-US" sz="1200" dirty="0">
                <a:latin typeface="+mn-ea"/>
              </a:rPr>
              <a:t>テーマ</a:t>
            </a:r>
            <a:r>
              <a:rPr lang="ja-JP" altLang="en-US" sz="1200" dirty="0" smtClean="0">
                <a:latin typeface="+mn-ea"/>
              </a:rPr>
              <a:t>に、自社</a:t>
            </a:r>
            <a:r>
              <a:rPr lang="ja-JP" altLang="en-US" sz="1200" dirty="0">
                <a:latin typeface="+mn-ea"/>
              </a:rPr>
              <a:t>の技術を守る方法に</a:t>
            </a:r>
            <a:r>
              <a:rPr lang="ja-JP" altLang="en-US" sz="1200" dirty="0" smtClean="0">
                <a:latin typeface="+mn-ea"/>
              </a:rPr>
              <a:t>ついてセミナーを開催します。ノウハウを</a:t>
            </a:r>
            <a:r>
              <a:rPr lang="ja-JP" altLang="en-US" sz="1200" smtClean="0">
                <a:latin typeface="+mn-ea"/>
              </a:rPr>
              <a:t>蓄積して他社</a:t>
            </a:r>
            <a:r>
              <a:rPr lang="ja-JP" altLang="en-US" sz="1200" dirty="0" smtClean="0">
                <a:latin typeface="+mn-ea"/>
              </a:rPr>
              <a:t>に負けない独自の競争力を身につけましょう。</a:t>
            </a:r>
            <a:endParaRPr lang="ja-JP" altLang="en-US" sz="1200" dirty="0">
              <a:latin typeface="+mn-ea"/>
            </a:endParaRPr>
          </a:p>
        </p:txBody>
      </p:sp>
      <p:sp>
        <p:nvSpPr>
          <p:cNvPr id="9" name="テキスト ボックス 8"/>
          <p:cNvSpPr txBox="1"/>
          <p:nvPr/>
        </p:nvSpPr>
        <p:spPr>
          <a:xfrm>
            <a:off x="28814" y="8769424"/>
            <a:ext cx="6534075" cy="400110"/>
          </a:xfrm>
          <a:prstGeom prst="rect">
            <a:avLst/>
          </a:prstGeom>
          <a:noFill/>
        </p:spPr>
        <p:txBody>
          <a:bodyPr wrap="square" rtlCol="0">
            <a:spAutoFit/>
          </a:bodyPr>
          <a:lstStyle/>
          <a:p>
            <a:r>
              <a:rPr lang="en-US" altLang="ja-JP" sz="1600" dirty="0" smtClean="0"/>
              <a:t>    </a:t>
            </a:r>
            <a:r>
              <a:rPr lang="en-US" altLang="ja-JP" sz="1400" dirty="0"/>
              <a:t>6</a:t>
            </a:r>
            <a:r>
              <a:rPr lang="en-US" altLang="ja-JP" sz="1400" dirty="0" smtClean="0"/>
              <a:t>  </a:t>
            </a:r>
            <a:r>
              <a:rPr lang="ja-JP" altLang="en-US" sz="1400" dirty="0" smtClean="0"/>
              <a:t>事業紹介　「福島県ハイテクプラザ知財支援事業紹介」　 　　　</a:t>
            </a:r>
            <a:r>
              <a:rPr lang="ja-JP" altLang="en-US" dirty="0" smtClean="0"/>
              <a:t>    </a:t>
            </a:r>
            <a:r>
              <a:rPr lang="ja-JP" altLang="en-US" sz="2000" dirty="0" smtClean="0"/>
              <a:t> </a:t>
            </a:r>
            <a:r>
              <a:rPr lang="en-US" altLang="ja-JP" sz="1600" dirty="0" smtClean="0"/>
              <a:t>15:25</a:t>
            </a:r>
            <a:r>
              <a:rPr lang="ja-JP" altLang="ja-JP" sz="1600" dirty="0" smtClean="0"/>
              <a:t>～</a:t>
            </a:r>
            <a:r>
              <a:rPr lang="en-US" altLang="ja-JP" sz="1600" dirty="0" smtClean="0"/>
              <a:t>15:30</a:t>
            </a:r>
            <a:r>
              <a:rPr lang="ja-JP" altLang="en-US" sz="1400" dirty="0" smtClean="0"/>
              <a:t>　　</a:t>
            </a:r>
            <a:endParaRPr kumimoji="1" lang="ja-JP" altLang="en-US" dirty="0"/>
          </a:p>
        </p:txBody>
      </p:sp>
      <p:sp>
        <p:nvSpPr>
          <p:cNvPr id="16" name="テキスト ボックス 15"/>
          <p:cNvSpPr txBox="1"/>
          <p:nvPr/>
        </p:nvSpPr>
        <p:spPr>
          <a:xfrm>
            <a:off x="57327" y="7113240"/>
            <a:ext cx="6534075" cy="984885"/>
          </a:xfrm>
          <a:prstGeom prst="rect">
            <a:avLst/>
          </a:prstGeom>
          <a:noFill/>
        </p:spPr>
        <p:txBody>
          <a:bodyPr wrap="square" rtlCol="0">
            <a:spAutoFit/>
          </a:bodyPr>
          <a:lstStyle/>
          <a:p>
            <a:r>
              <a:rPr lang="en-US" altLang="ja-JP" sz="1400" dirty="0" smtClean="0"/>
              <a:t>    4  </a:t>
            </a:r>
            <a:r>
              <a:rPr lang="ja-JP" altLang="en-US" sz="1400" dirty="0" smtClean="0"/>
              <a:t>事業紹介</a:t>
            </a:r>
            <a:r>
              <a:rPr lang="ja-JP" altLang="en-US" sz="1400" dirty="0"/>
              <a:t>　</a:t>
            </a:r>
            <a:r>
              <a:rPr lang="ja-JP" altLang="en-US" sz="1400" dirty="0" smtClean="0"/>
              <a:t>「特許</a:t>
            </a:r>
            <a:r>
              <a:rPr lang="ja-JP" altLang="en-US" sz="1400" dirty="0"/>
              <a:t>情報プラットフォームと地域・中小企業支援事業の紹介」 </a:t>
            </a:r>
            <a:endParaRPr lang="en-US" altLang="ja-JP" sz="1400" dirty="0" smtClean="0"/>
          </a:p>
          <a:p>
            <a:r>
              <a:rPr lang="ja-JP" altLang="en-US" sz="1400" dirty="0"/>
              <a:t>　</a:t>
            </a:r>
            <a:r>
              <a:rPr lang="ja-JP" altLang="en-US" sz="1400" dirty="0" smtClean="0"/>
              <a:t>　　　　　　　　　　　　　　　　　　　　　　　　　　　　　　　　　　　　　　　　　　　</a:t>
            </a:r>
            <a:r>
              <a:rPr lang="en-US" altLang="ja-JP" sz="1600" dirty="0" smtClean="0"/>
              <a:t>15:05</a:t>
            </a:r>
            <a:r>
              <a:rPr lang="ja-JP" altLang="ja-JP" sz="1600" dirty="0" smtClean="0"/>
              <a:t>～</a:t>
            </a:r>
            <a:r>
              <a:rPr lang="en-US" altLang="ja-JP" sz="1600" dirty="0" smtClean="0"/>
              <a:t>15:20</a:t>
            </a:r>
            <a:endParaRPr lang="en-US" altLang="ja-JP" sz="1600" dirty="0"/>
          </a:p>
          <a:p>
            <a:r>
              <a:rPr lang="en-US" altLang="ja-JP" sz="1200" dirty="0"/>
              <a:t>       </a:t>
            </a:r>
            <a:r>
              <a:rPr lang="ja-JP" altLang="en-US" sz="1200" dirty="0" smtClean="0"/>
              <a:t>　</a:t>
            </a:r>
            <a:r>
              <a:rPr lang="ja-JP" altLang="en-US" sz="1400" dirty="0" smtClean="0">
                <a:latin typeface="+mn-ea"/>
              </a:rPr>
              <a:t>独立行政</a:t>
            </a:r>
            <a:r>
              <a:rPr lang="ja-JP" altLang="en-US" sz="1400" dirty="0" smtClean="0">
                <a:latin typeface="+mn-ea"/>
              </a:rPr>
              <a:t>法人工業</a:t>
            </a:r>
            <a:r>
              <a:rPr lang="ja-JP" altLang="en-US" sz="1400" dirty="0" smtClean="0">
                <a:latin typeface="+mn-ea"/>
              </a:rPr>
              <a:t>所有権情報・研修館　知財活用支援センター</a:t>
            </a:r>
            <a:endParaRPr lang="en-US" altLang="ja-JP" sz="1400" dirty="0" smtClean="0">
              <a:latin typeface="+mn-ea"/>
            </a:endParaRPr>
          </a:p>
          <a:p>
            <a:r>
              <a:rPr lang="ja-JP" altLang="en-US" sz="1400" dirty="0">
                <a:latin typeface="+mn-ea"/>
              </a:rPr>
              <a:t>　</a:t>
            </a:r>
            <a:r>
              <a:rPr lang="ja-JP" altLang="en-US" sz="1400" dirty="0" smtClean="0">
                <a:latin typeface="+mn-ea"/>
              </a:rPr>
              <a:t>　　地域支援部　専門員　幸野　憲雄　氏</a:t>
            </a:r>
            <a:endParaRPr kumimoji="1" lang="ja-JP" altLang="en-US" sz="1400" dirty="0"/>
          </a:p>
        </p:txBody>
      </p:sp>
      <p:sp>
        <p:nvSpPr>
          <p:cNvPr id="19" name="テキスト ボックス 18"/>
          <p:cNvSpPr txBox="1"/>
          <p:nvPr/>
        </p:nvSpPr>
        <p:spPr>
          <a:xfrm>
            <a:off x="16310" y="5529064"/>
            <a:ext cx="6662837" cy="769441"/>
          </a:xfrm>
          <a:prstGeom prst="rect">
            <a:avLst/>
          </a:prstGeom>
          <a:noFill/>
        </p:spPr>
        <p:txBody>
          <a:bodyPr wrap="square" rtlCol="0">
            <a:spAutoFit/>
          </a:bodyPr>
          <a:lstStyle/>
          <a:p>
            <a:r>
              <a:rPr lang="en-US" altLang="ja-JP" sz="1400" dirty="0" smtClean="0"/>
              <a:t>     3  </a:t>
            </a:r>
            <a:r>
              <a:rPr lang="ja-JP" altLang="en-US" sz="1400" dirty="0" smtClean="0"/>
              <a:t>講演</a:t>
            </a:r>
            <a:r>
              <a:rPr lang="ja-JP" altLang="en-US" sz="1400" dirty="0"/>
              <a:t>　</a:t>
            </a:r>
            <a:r>
              <a:rPr lang="ja-JP" altLang="en-US" sz="1400" dirty="0" smtClean="0"/>
              <a:t>「会津ラボにおける特許・商標・意匠出願と活用事例のご紹介 </a:t>
            </a:r>
            <a:r>
              <a:rPr lang="ja-JP" altLang="en-US" sz="1400" dirty="0"/>
              <a:t>」</a:t>
            </a:r>
            <a:r>
              <a:rPr lang="ja-JP" altLang="en-US" sz="1400" dirty="0" smtClean="0"/>
              <a:t>　　　　　　　　　　　</a:t>
            </a:r>
            <a:endParaRPr lang="en-US" altLang="ja-JP" sz="1400" dirty="0"/>
          </a:p>
          <a:p>
            <a:r>
              <a:rPr lang="ja-JP" altLang="en-US" sz="1400" dirty="0" smtClean="0"/>
              <a:t>　　　　　　　　　　　　　　　　　　　　　　　　　　　　　　　　　　　　　　　　　　　　</a:t>
            </a:r>
            <a:r>
              <a:rPr lang="en-US" altLang="ja-JP" sz="1600" dirty="0" smtClean="0"/>
              <a:t>14:35</a:t>
            </a:r>
            <a:r>
              <a:rPr lang="ja-JP" altLang="ja-JP" sz="1600" dirty="0" smtClean="0"/>
              <a:t>～</a:t>
            </a:r>
            <a:r>
              <a:rPr lang="en-US" altLang="ja-JP" sz="1600" dirty="0" smtClean="0"/>
              <a:t>15:05</a:t>
            </a:r>
            <a:endParaRPr lang="ja-JP" altLang="ja-JP" sz="1600" dirty="0"/>
          </a:p>
          <a:p>
            <a:pPr indent="265113"/>
            <a:r>
              <a:rPr lang="ja-JP" altLang="en-US" sz="1200" dirty="0" smtClean="0"/>
              <a:t>　</a:t>
            </a:r>
            <a:r>
              <a:rPr lang="ja-JP" altLang="en-US" sz="1400" dirty="0" smtClean="0"/>
              <a:t>株式会社会津ラボ</a:t>
            </a:r>
            <a:r>
              <a:rPr lang="ja-JP" altLang="en-US" sz="1400" dirty="0"/>
              <a:t>　代表取締役社長　久田　雅之　氏</a:t>
            </a:r>
            <a:endParaRPr kumimoji="1" lang="ja-JP" altLang="en-US" sz="1400" dirty="0"/>
          </a:p>
        </p:txBody>
      </p:sp>
      <p:sp>
        <p:nvSpPr>
          <p:cNvPr id="34" name="テキスト ボックス 33"/>
          <p:cNvSpPr txBox="1"/>
          <p:nvPr/>
        </p:nvSpPr>
        <p:spPr>
          <a:xfrm>
            <a:off x="28174" y="3890784"/>
            <a:ext cx="6527008" cy="720710"/>
          </a:xfrm>
          <a:prstGeom prst="rect">
            <a:avLst/>
          </a:prstGeom>
          <a:noFill/>
        </p:spPr>
        <p:txBody>
          <a:bodyPr wrap="square" rtlCol="0">
            <a:spAutoFit/>
          </a:bodyPr>
          <a:lstStyle/>
          <a:p>
            <a:r>
              <a:rPr lang="en-US" altLang="ja-JP" sz="1400" dirty="0" smtClean="0"/>
              <a:t>     2  </a:t>
            </a:r>
            <a:r>
              <a:rPr lang="ja-JP" altLang="ja-JP" sz="1400" dirty="0" smtClean="0"/>
              <a:t>講演</a:t>
            </a:r>
            <a:r>
              <a:rPr lang="ja-JP" altLang="en-US" sz="1400" dirty="0"/>
              <a:t>　</a:t>
            </a:r>
            <a:r>
              <a:rPr lang="ja-JP" altLang="ja-JP" sz="1400" dirty="0" smtClean="0"/>
              <a:t>｢</a:t>
            </a:r>
            <a:r>
              <a:rPr lang="ja-JP" altLang="en-US" sz="1400" dirty="0"/>
              <a:t>本当にある下町ロケットの世界　～自社の技術を守るためには～</a:t>
            </a:r>
            <a:r>
              <a:rPr lang="ja-JP" altLang="en-US" sz="1400" dirty="0" smtClean="0"/>
              <a:t> </a:t>
            </a:r>
            <a:r>
              <a:rPr lang="ja-JP" altLang="ja-JP" sz="1400" dirty="0" smtClean="0"/>
              <a:t>｣</a:t>
            </a:r>
            <a:r>
              <a:rPr lang="ja-JP" altLang="en-US" sz="1400" dirty="0" smtClean="0"/>
              <a:t>　　　　　　　　　　　　　　　　　　　　 　　　</a:t>
            </a:r>
            <a:endParaRPr lang="en-US" altLang="ja-JP" sz="1400" dirty="0" smtClean="0"/>
          </a:p>
          <a:p>
            <a:r>
              <a:rPr lang="ja-JP" altLang="en-US" sz="1400" dirty="0"/>
              <a:t>　</a:t>
            </a:r>
            <a:r>
              <a:rPr lang="ja-JP" altLang="en-US" sz="1400" dirty="0" smtClean="0"/>
              <a:t>　　　　　　　　　　　　　　　　　　　　　　　　　　　　　　　　　　　　　　　　　　  </a:t>
            </a:r>
            <a:r>
              <a:rPr lang="en-US" altLang="ja-JP" sz="1600" dirty="0" smtClean="0"/>
              <a:t>13:35</a:t>
            </a:r>
            <a:r>
              <a:rPr lang="ja-JP" altLang="en-US" sz="1600" dirty="0" smtClean="0"/>
              <a:t>～</a:t>
            </a:r>
            <a:r>
              <a:rPr lang="en-US" altLang="ja-JP" sz="1600" dirty="0" smtClean="0"/>
              <a:t>14:35</a:t>
            </a:r>
            <a:endParaRPr lang="ja-JP" altLang="ja-JP" sz="1600" dirty="0"/>
          </a:p>
          <a:p>
            <a:pPr indent="361950">
              <a:lnSpc>
                <a:spcPts val="1300"/>
              </a:lnSpc>
            </a:pPr>
            <a:r>
              <a:rPr lang="ja-JP" altLang="en-US" sz="1400" dirty="0" smtClean="0">
                <a:latin typeface="+mn-ea"/>
              </a:rPr>
              <a:t>特許業務法人創成国際特許事務所　福島事業所　所長</a:t>
            </a:r>
            <a:r>
              <a:rPr lang="ja-JP" altLang="en-US" sz="1400" dirty="0">
                <a:latin typeface="+mn-ea"/>
              </a:rPr>
              <a:t>　</a:t>
            </a:r>
            <a:r>
              <a:rPr lang="ja-JP" altLang="en-US" sz="1400" dirty="0" smtClean="0">
                <a:latin typeface="+mn-ea"/>
              </a:rPr>
              <a:t>酒井　俊之　氏</a:t>
            </a:r>
            <a:r>
              <a:rPr lang="zh-TW" altLang="en-US" sz="1400" dirty="0" smtClean="0">
                <a:latin typeface="+mn-ea"/>
              </a:rPr>
              <a:t> </a:t>
            </a:r>
            <a:r>
              <a:rPr lang="ja-JP" altLang="en-US" sz="1400" dirty="0"/>
              <a:t>　</a:t>
            </a:r>
            <a:r>
              <a:rPr lang="ja-JP" altLang="en-US" sz="1400" dirty="0" smtClean="0"/>
              <a:t>   </a:t>
            </a:r>
            <a:endParaRPr kumimoji="1" lang="ja-JP" altLang="en-US" sz="1400" dirty="0"/>
          </a:p>
        </p:txBody>
      </p:sp>
      <p:sp>
        <p:nvSpPr>
          <p:cNvPr id="31" name="角丸四角形 30"/>
          <p:cNvSpPr/>
          <p:nvPr/>
        </p:nvSpPr>
        <p:spPr>
          <a:xfrm>
            <a:off x="139774" y="3051913"/>
            <a:ext cx="1400019" cy="303263"/>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dirty="0" smtClean="0">
                <a:solidFill>
                  <a:schemeClr val="tx1"/>
                </a:solidFill>
                <a:ea typeface="ＤＦ平成明朝体W7" panose="02010609000101010101" pitchFamily="1" charset="-128"/>
              </a:rPr>
              <a:t>プログラム</a:t>
            </a:r>
            <a:r>
              <a:rPr lang="ja-JP" altLang="en-US" sz="1600" dirty="0" smtClean="0">
                <a:solidFill>
                  <a:schemeClr val="tx1"/>
                </a:solidFill>
                <a:ea typeface="ＤＦ平成明朝体W7" panose="02010609000101010101" pitchFamily="1" charset="-128"/>
              </a:rPr>
              <a:t> </a:t>
            </a:r>
            <a:endParaRPr lang="ja-JP" altLang="en-US" sz="1600" dirty="0">
              <a:solidFill>
                <a:schemeClr val="tx1"/>
              </a:solidFill>
              <a:ea typeface="ＤＦ平成明朝体W7" panose="02010609000101010101" pitchFamily="1" charset="-128"/>
            </a:endParaRPr>
          </a:p>
        </p:txBody>
      </p:sp>
      <p:sp>
        <p:nvSpPr>
          <p:cNvPr id="35" name="角丸四角形 34"/>
          <p:cNvSpPr/>
          <p:nvPr/>
        </p:nvSpPr>
        <p:spPr>
          <a:xfrm>
            <a:off x="168252" y="2633513"/>
            <a:ext cx="671531" cy="303263"/>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dirty="0" smtClean="0">
                <a:solidFill>
                  <a:schemeClr val="tx1"/>
                </a:solidFill>
                <a:ea typeface="ＤＦ平成明朝体W7" panose="02010609000101010101" pitchFamily="1" charset="-128"/>
              </a:rPr>
              <a:t>会場</a:t>
            </a:r>
            <a:r>
              <a:rPr lang="ja-JP" altLang="en-US" sz="1600" dirty="0" smtClean="0">
                <a:solidFill>
                  <a:schemeClr val="tx1"/>
                </a:solidFill>
                <a:ea typeface="ＤＦ平成明朝体W7" panose="02010609000101010101" pitchFamily="1" charset="-128"/>
              </a:rPr>
              <a:t> </a:t>
            </a:r>
            <a:endParaRPr lang="ja-JP" altLang="en-US" sz="1600" dirty="0">
              <a:solidFill>
                <a:schemeClr val="tx1"/>
              </a:solidFill>
              <a:ea typeface="ＤＦ平成明朝体W7" panose="02010609000101010101" pitchFamily="1" charset="-128"/>
            </a:endParaRPr>
          </a:p>
        </p:txBody>
      </p:sp>
      <p:sp>
        <p:nvSpPr>
          <p:cNvPr id="37" name="角丸四角形 36"/>
          <p:cNvSpPr/>
          <p:nvPr/>
        </p:nvSpPr>
        <p:spPr>
          <a:xfrm>
            <a:off x="168252" y="2202572"/>
            <a:ext cx="671531" cy="303263"/>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r>
              <a:rPr lang="ja-JP" altLang="en-US" dirty="0" smtClean="0">
                <a:solidFill>
                  <a:schemeClr val="tx1"/>
                </a:solidFill>
                <a:ea typeface="ＤＦ平成明朝体W7" panose="02010609000101010101" pitchFamily="1" charset="-128"/>
              </a:rPr>
              <a:t>日時</a:t>
            </a:r>
            <a:r>
              <a:rPr lang="ja-JP" altLang="en-US" sz="1600" dirty="0" smtClean="0">
                <a:solidFill>
                  <a:schemeClr val="tx1"/>
                </a:solidFill>
                <a:ea typeface="ＤＦ平成明朝体W7" panose="02010609000101010101" pitchFamily="1" charset="-128"/>
              </a:rPr>
              <a:t> </a:t>
            </a:r>
            <a:endParaRPr lang="ja-JP" altLang="en-US" sz="1600" dirty="0">
              <a:solidFill>
                <a:schemeClr val="tx1"/>
              </a:solidFill>
              <a:ea typeface="ＤＦ平成明朝体W7" panose="02010609000101010101" pitchFamily="1" charset="-128"/>
            </a:endParaRPr>
          </a:p>
        </p:txBody>
      </p:sp>
      <p:sp>
        <p:nvSpPr>
          <p:cNvPr id="26" name="テキスト ボックス 25"/>
          <p:cNvSpPr txBox="1"/>
          <p:nvPr/>
        </p:nvSpPr>
        <p:spPr>
          <a:xfrm>
            <a:off x="58272" y="8143418"/>
            <a:ext cx="6534075" cy="553998"/>
          </a:xfrm>
          <a:prstGeom prst="rect">
            <a:avLst/>
          </a:prstGeom>
          <a:noFill/>
        </p:spPr>
        <p:txBody>
          <a:bodyPr wrap="square" rtlCol="0">
            <a:spAutoFit/>
          </a:bodyPr>
          <a:lstStyle/>
          <a:p>
            <a:r>
              <a:rPr lang="en-US" altLang="ja-JP" sz="1400" dirty="0" smtClean="0"/>
              <a:t>    5  </a:t>
            </a:r>
            <a:r>
              <a:rPr lang="ja-JP" altLang="en-US" sz="1400" dirty="0" smtClean="0"/>
              <a:t>事業紹介</a:t>
            </a:r>
            <a:r>
              <a:rPr lang="ja-JP" altLang="en-US" sz="1400" dirty="0"/>
              <a:t>　</a:t>
            </a:r>
            <a:r>
              <a:rPr lang="ja-JP" altLang="en-US" sz="1400" dirty="0" smtClean="0"/>
              <a:t>「</a:t>
            </a:r>
            <a:r>
              <a:rPr lang="ja-JP" altLang="en-US" sz="1400" dirty="0"/>
              <a:t>知財総合支援窓口の紹介」                                   </a:t>
            </a:r>
            <a:r>
              <a:rPr lang="en-US" altLang="ja-JP" sz="1400" dirty="0" smtClean="0"/>
              <a:t>          </a:t>
            </a:r>
            <a:r>
              <a:rPr lang="ja-JP" altLang="en-US" sz="1400" dirty="0" smtClean="0"/>
              <a:t>　</a:t>
            </a:r>
            <a:r>
              <a:rPr lang="en-US" altLang="ja-JP" sz="1600" dirty="0" smtClean="0"/>
              <a:t>15:20</a:t>
            </a:r>
            <a:r>
              <a:rPr lang="ja-JP" altLang="ja-JP" sz="1600" dirty="0" smtClean="0"/>
              <a:t>～</a:t>
            </a:r>
            <a:r>
              <a:rPr lang="en-US" altLang="ja-JP" sz="1600" dirty="0" smtClean="0"/>
              <a:t>15:25</a:t>
            </a:r>
            <a:endParaRPr lang="en-US" altLang="ja-JP" sz="1600" dirty="0"/>
          </a:p>
          <a:p>
            <a:r>
              <a:rPr lang="en-US" altLang="ja-JP" sz="1200" dirty="0"/>
              <a:t>       </a:t>
            </a:r>
            <a:r>
              <a:rPr lang="ja-JP" altLang="en-US" sz="1200" dirty="0" smtClean="0"/>
              <a:t>　</a:t>
            </a:r>
            <a:r>
              <a:rPr lang="zh-TW" altLang="en-US" sz="1400" dirty="0" smtClean="0">
                <a:latin typeface="ＭＳ Ｐゴシック" panose="020B0600070205080204" pitchFamily="50" charset="-128"/>
                <a:ea typeface="ＭＳ Ｐゴシック" panose="020B0600070205080204" pitchFamily="50" charset="-128"/>
              </a:rPr>
              <a:t>一般</a:t>
            </a:r>
            <a:r>
              <a:rPr lang="zh-TW" altLang="en-US" sz="1400" dirty="0">
                <a:latin typeface="ＭＳ Ｐゴシック" panose="020B0600070205080204" pitchFamily="50" charset="-128"/>
                <a:ea typeface="ＭＳ Ｐゴシック" panose="020B0600070205080204" pitchFamily="50" charset="-128"/>
              </a:rPr>
              <a:t>社団法人福島県発明</a:t>
            </a:r>
            <a:r>
              <a:rPr lang="zh-TW" altLang="en-US" sz="1400" dirty="0" smtClean="0">
                <a:latin typeface="ＭＳ Ｐゴシック" panose="020B0600070205080204" pitchFamily="50" charset="-128"/>
                <a:ea typeface="ＭＳ Ｐゴシック" panose="020B0600070205080204" pitchFamily="50" charset="-128"/>
              </a:rPr>
              <a:t>協会</a:t>
            </a:r>
            <a:r>
              <a:rPr lang="ja-JP" altLang="en-US" sz="1400" dirty="0">
                <a:latin typeface="ＭＳ Ｐゴシック" panose="020B0600070205080204" pitchFamily="50" charset="-128"/>
                <a:ea typeface="ＭＳ Ｐゴシック" panose="020B0600070205080204" pitchFamily="50" charset="-128"/>
              </a:rPr>
              <a:t>　</a:t>
            </a:r>
            <a:r>
              <a:rPr lang="zh-CN" altLang="en-US" sz="1400" dirty="0">
                <a:latin typeface="ＭＳ Ｐゴシック" panose="020B0600070205080204" pitchFamily="50" charset="-128"/>
                <a:ea typeface="ＭＳ Ｐゴシック" panose="020B0600070205080204" pitchFamily="50" charset="-128"/>
              </a:rPr>
              <a:t>窓口支援担当者　</a:t>
            </a:r>
            <a:r>
              <a:rPr lang="ja-JP" altLang="en-US" sz="1400" dirty="0" smtClean="0">
                <a:latin typeface="ＭＳ Ｐゴシック" panose="020B0600070205080204" pitchFamily="50" charset="-128"/>
                <a:ea typeface="ＭＳ Ｐゴシック" panose="020B0600070205080204" pitchFamily="50" charset="-128"/>
              </a:rPr>
              <a:t>田島　隆博</a:t>
            </a:r>
            <a:r>
              <a:rPr lang="ja-JP" altLang="en-US" sz="1400" dirty="0">
                <a:latin typeface="ＭＳ Ｐゴシック" panose="020B0600070205080204" pitchFamily="50" charset="-128"/>
                <a:ea typeface="ＭＳ Ｐゴシック" panose="020B0600070205080204" pitchFamily="50" charset="-128"/>
              </a:rPr>
              <a:t>　</a:t>
            </a:r>
            <a:r>
              <a:rPr lang="ja-JP" altLang="en-US" sz="1400" dirty="0" smtClean="0">
                <a:latin typeface="ＭＳ Ｐゴシック" panose="020B0600070205080204" pitchFamily="50" charset="-128"/>
                <a:ea typeface="ＭＳ Ｐゴシック" panose="020B0600070205080204" pitchFamily="50" charset="-128"/>
              </a:rPr>
              <a:t>氏</a:t>
            </a:r>
            <a:endParaRPr kumimoji="1" lang="ja-JP" altLang="en-US" sz="1400" dirty="0"/>
          </a:p>
        </p:txBody>
      </p:sp>
      <p:grpSp>
        <p:nvGrpSpPr>
          <p:cNvPr id="3" name="グループ化 2"/>
          <p:cNvGrpSpPr/>
          <p:nvPr/>
        </p:nvGrpSpPr>
        <p:grpSpPr>
          <a:xfrm>
            <a:off x="476672" y="4527823"/>
            <a:ext cx="3816424" cy="1001241"/>
            <a:chOff x="476672" y="4023767"/>
            <a:chExt cx="3816424" cy="1001241"/>
          </a:xfrm>
        </p:grpSpPr>
        <p:sp>
          <p:nvSpPr>
            <p:cNvPr id="38" name="角丸四角形 37"/>
            <p:cNvSpPr/>
            <p:nvPr/>
          </p:nvSpPr>
          <p:spPr>
            <a:xfrm>
              <a:off x="476672" y="4149879"/>
              <a:ext cx="3816424" cy="875129"/>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chemeClr val="tx1"/>
                  </a:solidFill>
                  <a:latin typeface="ＭＳ 明朝" panose="02020609040205080304" pitchFamily="17" charset="-128"/>
                  <a:ea typeface="ＭＳ 明朝" panose="02020609040205080304" pitchFamily="17" charset="-128"/>
                </a:rPr>
                <a:t>　</a:t>
              </a:r>
              <a:r>
                <a:rPr lang="ja-JP" altLang="en-US" sz="900" dirty="0" smtClean="0">
                  <a:solidFill>
                    <a:schemeClr val="tx1"/>
                  </a:solidFill>
                  <a:latin typeface="+mn-ea"/>
                </a:rPr>
                <a:t>技術ノウハウを保護するためには社内からの流出を防ぐことはもちろんですが、取引先から開示を求められた場合など、断れない要請への対応方法が重要となります。</a:t>
              </a:r>
              <a:endParaRPr lang="en-US" altLang="ja-JP" sz="900" dirty="0" smtClean="0">
                <a:solidFill>
                  <a:schemeClr val="tx1"/>
                </a:solidFill>
                <a:latin typeface="+mn-ea"/>
              </a:endParaRPr>
            </a:p>
            <a:p>
              <a:r>
                <a:rPr lang="ja-JP" altLang="en-US" sz="900" dirty="0">
                  <a:solidFill>
                    <a:schemeClr val="tx1"/>
                  </a:solidFill>
                  <a:latin typeface="+mn-ea"/>
                </a:rPr>
                <a:t>　</a:t>
              </a:r>
              <a:r>
                <a:rPr lang="ja-JP" altLang="en-US" sz="900" dirty="0" smtClean="0">
                  <a:solidFill>
                    <a:schemeClr val="tx1"/>
                  </a:solidFill>
                  <a:latin typeface="+mn-ea"/>
                </a:rPr>
                <a:t>本講演では、権利化と秘匿化の使い分けにより、自社</a:t>
              </a:r>
              <a:r>
                <a:rPr lang="ja-JP" altLang="en-US" sz="900" dirty="0">
                  <a:solidFill>
                    <a:schemeClr val="tx1"/>
                  </a:solidFill>
                  <a:latin typeface="+mn-ea"/>
                </a:rPr>
                <a:t>が保有する技術</a:t>
              </a:r>
              <a:r>
                <a:rPr lang="ja-JP" altLang="en-US" sz="900" dirty="0" smtClean="0">
                  <a:solidFill>
                    <a:schemeClr val="tx1"/>
                  </a:solidFill>
                  <a:latin typeface="+mn-ea"/>
                </a:rPr>
                <a:t>ノウハウを保護する方法について、</a:t>
              </a:r>
              <a:r>
                <a:rPr lang="ja-JP" altLang="en-US" sz="900" dirty="0">
                  <a:solidFill>
                    <a:schemeClr val="tx1"/>
                  </a:solidFill>
                  <a:latin typeface="+mn-ea"/>
                </a:rPr>
                <a:t>具体例を</a:t>
              </a:r>
              <a:r>
                <a:rPr lang="ja-JP" altLang="en-US" sz="900" dirty="0" smtClean="0">
                  <a:solidFill>
                    <a:schemeClr val="tx1"/>
                  </a:solidFill>
                  <a:latin typeface="+mn-ea"/>
                </a:rPr>
                <a:t>交えながら</a:t>
              </a:r>
              <a:r>
                <a:rPr lang="ja-JP" altLang="en-US" sz="900" dirty="0">
                  <a:solidFill>
                    <a:schemeClr val="tx1"/>
                  </a:solidFill>
                  <a:latin typeface="+mn-ea"/>
                </a:rPr>
                <a:t>お話</a:t>
              </a:r>
              <a:r>
                <a:rPr lang="ja-JP" altLang="en-US" sz="900" dirty="0" smtClean="0">
                  <a:solidFill>
                    <a:schemeClr val="tx1"/>
                  </a:solidFill>
                  <a:latin typeface="+mn-ea"/>
                </a:rPr>
                <a:t>いただきます</a:t>
              </a:r>
              <a:r>
                <a:rPr lang="ja-JP" altLang="en-US" sz="900" dirty="0">
                  <a:solidFill>
                    <a:schemeClr val="tx1"/>
                  </a:solidFill>
                  <a:latin typeface="+mn-ea"/>
                </a:rPr>
                <a:t>。</a:t>
              </a:r>
              <a:endParaRPr lang="en-US" altLang="ja-JP" sz="900" dirty="0">
                <a:solidFill>
                  <a:schemeClr val="tx1"/>
                </a:solidFill>
                <a:latin typeface="+mn-ea"/>
              </a:endParaRPr>
            </a:p>
          </p:txBody>
        </p:sp>
        <p:sp useBgFill="1">
          <p:nvSpPr>
            <p:cNvPr id="39" name="テキスト ボックス 38"/>
            <p:cNvSpPr txBox="1"/>
            <p:nvPr/>
          </p:nvSpPr>
          <p:spPr>
            <a:xfrm>
              <a:off x="548680" y="4023767"/>
              <a:ext cx="441146" cy="246221"/>
            </a:xfrm>
            <a:prstGeom prst="rect">
              <a:avLst/>
            </a:prstGeom>
            <a:ln>
              <a:noFill/>
            </a:ln>
          </p:spPr>
          <p:txBody>
            <a:bodyPr wrap="none" rtlCol="0">
              <a:spAutoFit/>
            </a:bodyPr>
            <a:lstStyle/>
            <a:p>
              <a:r>
                <a:rPr kumimoji="1" lang="ja-JP" altLang="en-US" sz="1000" dirty="0" smtClean="0"/>
                <a:t>概要</a:t>
              </a:r>
              <a:endParaRPr kumimoji="1" lang="ja-JP" altLang="en-US" sz="1000" dirty="0"/>
            </a:p>
          </p:txBody>
        </p:sp>
      </p:grpSp>
      <p:grpSp>
        <p:nvGrpSpPr>
          <p:cNvPr id="2" name="グループ化 1"/>
          <p:cNvGrpSpPr/>
          <p:nvPr/>
        </p:nvGrpSpPr>
        <p:grpSpPr>
          <a:xfrm>
            <a:off x="476672" y="6249144"/>
            <a:ext cx="3816424" cy="792088"/>
            <a:chOff x="476672" y="5902752"/>
            <a:chExt cx="3816424" cy="792088"/>
          </a:xfrm>
        </p:grpSpPr>
        <p:sp>
          <p:nvSpPr>
            <p:cNvPr id="27" name="角丸四角形 26"/>
            <p:cNvSpPr/>
            <p:nvPr/>
          </p:nvSpPr>
          <p:spPr>
            <a:xfrm>
              <a:off x="476672" y="6022087"/>
              <a:ext cx="3816424" cy="672753"/>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a:solidFill>
                    <a:schemeClr val="tx1"/>
                  </a:solidFill>
                  <a:latin typeface="ＭＳ 明朝" panose="02020609040205080304" pitchFamily="17" charset="-128"/>
                  <a:ea typeface="ＭＳ 明朝" panose="02020609040205080304" pitchFamily="17" charset="-128"/>
                </a:rPr>
                <a:t>　</a:t>
              </a:r>
              <a:r>
                <a:rPr lang="ja-JP" altLang="en-US" sz="900" dirty="0" smtClean="0">
                  <a:solidFill>
                    <a:schemeClr val="tx1"/>
                  </a:solidFill>
                  <a:latin typeface="+mn-ea"/>
                </a:rPr>
                <a:t>本講演では、自社開発した製品について特許</a:t>
              </a:r>
              <a:r>
                <a:rPr lang="ja-JP" altLang="en-US" sz="900" dirty="0">
                  <a:solidFill>
                    <a:schemeClr val="tx1"/>
                  </a:solidFill>
                  <a:latin typeface="+mn-ea"/>
                </a:rPr>
                <a:t>等出願を</a:t>
              </a:r>
              <a:r>
                <a:rPr lang="ja-JP" altLang="en-US" sz="900" dirty="0" smtClean="0">
                  <a:solidFill>
                    <a:schemeClr val="tx1"/>
                  </a:solidFill>
                  <a:latin typeface="+mn-ea"/>
                </a:rPr>
                <a:t>行った経緯を紹介していただくとともに、知的財産の活用事例やノウハウの保護など、開発経験を</a:t>
              </a:r>
              <a:r>
                <a:rPr lang="ja-JP" altLang="en-US" sz="900" dirty="0">
                  <a:solidFill>
                    <a:schemeClr val="tx1"/>
                  </a:solidFill>
                  <a:latin typeface="+mn-ea"/>
                </a:rPr>
                <a:t>基</a:t>
              </a:r>
              <a:r>
                <a:rPr lang="ja-JP" altLang="en-US" sz="900" dirty="0" smtClean="0">
                  <a:solidFill>
                    <a:schemeClr val="tx1"/>
                  </a:solidFill>
                  <a:latin typeface="+mn-ea"/>
                </a:rPr>
                <a:t>にお話いただきます。</a:t>
              </a:r>
              <a:endParaRPr kumimoji="1" lang="en-US" altLang="ja-JP" sz="900" dirty="0" smtClean="0">
                <a:solidFill>
                  <a:schemeClr val="tx1"/>
                </a:solidFill>
                <a:latin typeface="+mn-ea"/>
              </a:endParaRPr>
            </a:p>
          </p:txBody>
        </p:sp>
        <p:sp useBgFill="1">
          <p:nvSpPr>
            <p:cNvPr id="29" name="テキスト ボックス 28"/>
            <p:cNvSpPr txBox="1"/>
            <p:nvPr/>
          </p:nvSpPr>
          <p:spPr>
            <a:xfrm>
              <a:off x="548680" y="5902752"/>
              <a:ext cx="441146" cy="246221"/>
            </a:xfrm>
            <a:prstGeom prst="rect">
              <a:avLst/>
            </a:prstGeom>
            <a:ln>
              <a:noFill/>
            </a:ln>
          </p:spPr>
          <p:txBody>
            <a:bodyPr wrap="none" rtlCol="0">
              <a:spAutoFit/>
            </a:bodyPr>
            <a:lstStyle/>
            <a:p>
              <a:r>
                <a:rPr kumimoji="1" lang="ja-JP" altLang="en-US" sz="1000" dirty="0" smtClean="0"/>
                <a:t>概要</a:t>
              </a:r>
              <a:endParaRPr kumimoji="1" lang="ja-JP" altLang="en-US" sz="1000" dirty="0"/>
            </a:p>
          </p:txBody>
        </p:sp>
      </p:grpSp>
    </p:spTree>
    <p:extLst>
      <p:ext uri="{BB962C8B-B14F-4D97-AF65-F5344CB8AC3E}">
        <p14:creationId xmlns:p14="http://schemas.microsoft.com/office/powerpoint/2010/main" val="2828948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488295" y="1982668"/>
            <a:ext cx="6048672" cy="851903"/>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Rectangle 1"/>
          <p:cNvSpPr>
            <a:spLocks noChangeArrowheads="1"/>
          </p:cNvSpPr>
          <p:nvPr/>
        </p:nvSpPr>
        <p:spPr bwMode="auto">
          <a:xfrm>
            <a:off x="599423" y="2245003"/>
            <a:ext cx="5904656" cy="338554"/>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lang="ja-JP" altLang="en-US" sz="1600" dirty="0" smtClean="0">
                <a:latin typeface="Century" pitchFamily="18" charset="0"/>
                <a:ea typeface="ＭＳ 明朝" pitchFamily="17" charset="-128"/>
                <a:cs typeface="Times New Roman" pitchFamily="18" charset="0"/>
              </a:rPr>
              <a:t>平成２８年度ふくしま</a:t>
            </a:r>
            <a:r>
              <a:rPr kumimoji="1" 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特許ビジネス</a:t>
            </a:r>
            <a:r>
              <a:rPr kumimoji="1" lang="ja-JP" altLang="en-US"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セミナー　</a:t>
            </a:r>
            <a:r>
              <a:rPr kumimoji="1" lang="ja-JP" sz="1600" b="0" i="0" u="none" strike="noStrike" cap="none" normalizeH="0" baseline="0" dirty="0" smtClean="0">
                <a:ln>
                  <a:noFill/>
                </a:ln>
                <a:solidFill>
                  <a:schemeClr val="tx1"/>
                </a:solidFill>
                <a:effectLst/>
                <a:latin typeface="Century" pitchFamily="18" charset="0"/>
                <a:ea typeface="ＭＳ 明朝" pitchFamily="17" charset="-128"/>
                <a:cs typeface="Times New Roman" pitchFamily="18" charset="0"/>
              </a:rPr>
              <a:t>参加申込書</a:t>
            </a:r>
            <a:endParaRPr kumimoji="1" lang="ja-JP" sz="16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 name="テキスト ボックス 5"/>
          <p:cNvSpPr txBox="1"/>
          <p:nvPr/>
        </p:nvSpPr>
        <p:spPr>
          <a:xfrm>
            <a:off x="404664" y="470501"/>
            <a:ext cx="5400600" cy="954107"/>
          </a:xfrm>
          <a:prstGeom prst="rect">
            <a:avLst/>
          </a:prstGeom>
          <a:noFill/>
        </p:spPr>
        <p:txBody>
          <a:bodyPr wrap="square" rtlCol="0">
            <a:spAutoFit/>
          </a:bodyPr>
          <a:lstStyle/>
          <a:p>
            <a:pPr lvl="0" fontAlgn="base">
              <a:spcBef>
                <a:spcPct val="0"/>
              </a:spcBef>
              <a:spcAft>
                <a:spcPct val="0"/>
              </a:spcAft>
            </a:pPr>
            <a:r>
              <a:rPr lang="ja-JP" altLang="ja-JP" sz="1400" dirty="0">
                <a:latin typeface="Century" pitchFamily="18" charset="0"/>
                <a:ea typeface="ＭＳ 明朝" pitchFamily="17" charset="-128"/>
                <a:cs typeface="Times New Roman" pitchFamily="18" charset="0"/>
              </a:rPr>
              <a:t>ＦＡＸ宛先：０２４－９５９－１７６１</a:t>
            </a:r>
            <a:endParaRPr lang="ja-JP" altLang="ja-JP" sz="1400" dirty="0">
              <a:latin typeface="Arial" pitchFamily="34" charset="0"/>
              <a:ea typeface="ＭＳ Ｐゴシック" pitchFamily="50" charset="-128"/>
              <a:cs typeface="ＭＳ Ｐゴシック" pitchFamily="50" charset="-128"/>
            </a:endParaRPr>
          </a:p>
          <a:p>
            <a:pPr lvl="0" eaLnBrk="0" fontAlgn="base" hangingPunct="0">
              <a:spcBef>
                <a:spcPct val="0"/>
              </a:spcBef>
              <a:spcAft>
                <a:spcPct val="0"/>
              </a:spcAft>
            </a:pPr>
            <a:r>
              <a:rPr lang="en-US" altLang="ja-JP" sz="1400" dirty="0" err="1" smtClean="0">
                <a:latin typeface="Century" pitchFamily="18" charset="0"/>
                <a:ea typeface="ＭＳ 明朝" pitchFamily="17" charset="-128"/>
                <a:cs typeface="Times New Roman" pitchFamily="18" charset="0"/>
              </a:rPr>
              <a:t>Email:hightech-renkei@pref.fukushima.lg.jp</a:t>
            </a:r>
            <a:endParaRPr lang="en-US" altLang="ja-JP" sz="1400" dirty="0" smtClean="0">
              <a:latin typeface="Century" pitchFamily="18" charset="0"/>
              <a:ea typeface="ＭＳ 明朝" pitchFamily="17" charset="-128"/>
              <a:cs typeface="Times New Roman" pitchFamily="18" charset="0"/>
            </a:endParaRPr>
          </a:p>
          <a:p>
            <a:pPr lvl="0" eaLnBrk="0" fontAlgn="base" hangingPunct="0">
              <a:spcBef>
                <a:spcPct val="0"/>
              </a:spcBef>
              <a:spcAft>
                <a:spcPct val="0"/>
              </a:spcAft>
            </a:pPr>
            <a:endParaRPr lang="en-US" altLang="ja-JP" sz="1400" dirty="0" smtClean="0">
              <a:latin typeface="Century" pitchFamily="18" charset="0"/>
              <a:ea typeface="ＭＳ 明朝" pitchFamily="17" charset="-128"/>
              <a:cs typeface="Times New Roman" pitchFamily="18" charset="0"/>
            </a:endParaRPr>
          </a:p>
          <a:p>
            <a:pPr lvl="0" eaLnBrk="0" fontAlgn="base" hangingPunct="0">
              <a:spcBef>
                <a:spcPct val="0"/>
              </a:spcBef>
              <a:spcAft>
                <a:spcPct val="0"/>
              </a:spcAft>
            </a:pPr>
            <a:r>
              <a:rPr lang="ja-JP" altLang="ja-JP" sz="1400" dirty="0" smtClean="0">
                <a:latin typeface="Century" pitchFamily="18" charset="0"/>
                <a:ea typeface="ＭＳ 明朝" pitchFamily="17" charset="-128"/>
                <a:cs typeface="Times New Roman" pitchFamily="18" charset="0"/>
              </a:rPr>
              <a:t>福島県ハイテクプラザ</a:t>
            </a:r>
            <a:r>
              <a:rPr lang="ja-JP" altLang="en-US" sz="1400" dirty="0" smtClean="0">
                <a:latin typeface="Century" pitchFamily="18" charset="0"/>
                <a:ea typeface="ＭＳ 明朝" pitchFamily="17" charset="-128"/>
                <a:cs typeface="Times New Roman" pitchFamily="18" charset="0"/>
              </a:rPr>
              <a:t>　</a:t>
            </a:r>
            <a:r>
              <a:rPr lang="ja-JP" altLang="ja-JP" sz="1400" dirty="0" smtClean="0">
                <a:latin typeface="Century" pitchFamily="18" charset="0"/>
                <a:ea typeface="ＭＳ 明朝" pitchFamily="17" charset="-128"/>
                <a:cs typeface="Times New Roman" pitchFamily="18" charset="0"/>
              </a:rPr>
              <a:t>企画</a:t>
            </a:r>
            <a:r>
              <a:rPr lang="ja-JP" altLang="ja-JP" sz="1400" dirty="0">
                <a:latin typeface="Century" pitchFamily="18" charset="0"/>
                <a:ea typeface="ＭＳ 明朝" pitchFamily="17" charset="-128"/>
                <a:cs typeface="Times New Roman" pitchFamily="18" charset="0"/>
              </a:rPr>
              <a:t>連携部 産学連携科 </a:t>
            </a:r>
            <a:r>
              <a:rPr lang="en-US" altLang="ja-JP" sz="1400" dirty="0">
                <a:latin typeface="Century" pitchFamily="18" charset="0"/>
                <a:ea typeface="ＭＳ 明朝" pitchFamily="17" charset="-128"/>
                <a:cs typeface="Times New Roman" pitchFamily="18" charset="0"/>
              </a:rPr>
              <a:t> </a:t>
            </a:r>
            <a:r>
              <a:rPr lang="ja-JP" altLang="en-US" sz="1400" dirty="0" smtClean="0">
                <a:latin typeface="Century" pitchFamily="18" charset="0"/>
                <a:ea typeface="ＭＳ 明朝" pitchFamily="17" charset="-128"/>
                <a:cs typeface="Times New Roman" pitchFamily="18" charset="0"/>
              </a:rPr>
              <a:t>吉田英一</a:t>
            </a:r>
            <a:r>
              <a:rPr lang="ja-JP" altLang="ja-JP" sz="1400" dirty="0">
                <a:latin typeface="Century" pitchFamily="18" charset="0"/>
                <a:ea typeface="ＭＳ 明朝" pitchFamily="17" charset="-128"/>
                <a:cs typeface="Times New Roman" pitchFamily="18" charset="0"/>
              </a:rPr>
              <a:t>　行</a:t>
            </a:r>
            <a:endParaRPr lang="ja-JP" altLang="ja-JP" sz="1400" dirty="0">
              <a:latin typeface="Arial" pitchFamily="34" charset="0"/>
              <a:ea typeface="ＭＳ Ｐゴシック" pitchFamily="50" charset="-128"/>
              <a:cs typeface="ＭＳ Ｐゴシック" pitchFamily="50" charset="-128"/>
            </a:endParaRPr>
          </a:p>
        </p:txBody>
      </p:sp>
      <p:sp>
        <p:nvSpPr>
          <p:cNvPr id="7" name="テキスト ボックス 6"/>
          <p:cNvSpPr txBox="1"/>
          <p:nvPr/>
        </p:nvSpPr>
        <p:spPr>
          <a:xfrm>
            <a:off x="2564904" y="1548879"/>
            <a:ext cx="4104456" cy="307777"/>
          </a:xfrm>
          <a:prstGeom prst="rect">
            <a:avLst/>
          </a:prstGeom>
          <a:noFill/>
        </p:spPr>
        <p:txBody>
          <a:bodyPr wrap="square" rtlCol="0">
            <a:spAutoFit/>
          </a:bodyPr>
          <a:lstStyle/>
          <a:p>
            <a:pPr lvl="0" eaLnBrk="0" fontAlgn="base" hangingPunct="0">
              <a:spcBef>
                <a:spcPct val="0"/>
              </a:spcBef>
              <a:spcAft>
                <a:spcPct val="0"/>
              </a:spcAft>
            </a:pPr>
            <a:r>
              <a:rPr lang="ja-JP" altLang="ja-JP" sz="1400" u="sng" dirty="0">
                <a:latin typeface="Century" pitchFamily="18" charset="0"/>
                <a:ea typeface="ＭＳ 明朝" pitchFamily="17" charset="-128"/>
                <a:cs typeface="Times New Roman" pitchFamily="18" charset="0"/>
              </a:rPr>
              <a:t>申込締切日：平成</a:t>
            </a:r>
            <a:r>
              <a:rPr lang="ja-JP" altLang="ja-JP" sz="1400" u="sng" dirty="0" smtClean="0">
                <a:latin typeface="Century" pitchFamily="18" charset="0"/>
                <a:ea typeface="ＭＳ 明朝" pitchFamily="17" charset="-128"/>
                <a:cs typeface="Times New Roman" pitchFamily="18" charset="0"/>
              </a:rPr>
              <a:t>２</a:t>
            </a:r>
            <a:r>
              <a:rPr lang="ja-JP" altLang="en-US" sz="1400" u="sng" dirty="0" smtClean="0">
                <a:latin typeface="Century" pitchFamily="18" charset="0"/>
                <a:ea typeface="ＭＳ 明朝" pitchFamily="17" charset="-128"/>
                <a:cs typeface="Times New Roman" pitchFamily="18" charset="0"/>
              </a:rPr>
              <a:t>８</a:t>
            </a:r>
            <a:r>
              <a:rPr lang="ja-JP" altLang="ja-JP" sz="1400" u="sng" dirty="0" smtClean="0">
                <a:latin typeface="Century" pitchFamily="18" charset="0"/>
                <a:ea typeface="ＭＳ 明朝" pitchFamily="17" charset="-128"/>
                <a:cs typeface="Times New Roman" pitchFamily="18" charset="0"/>
              </a:rPr>
              <a:t>年</a:t>
            </a:r>
            <a:r>
              <a:rPr lang="ja-JP" altLang="en-US" sz="1400" u="sng" dirty="0" smtClean="0">
                <a:latin typeface="Century" pitchFamily="18" charset="0"/>
                <a:ea typeface="ＭＳ 明朝" pitchFamily="17" charset="-128"/>
                <a:cs typeface="Times New Roman" pitchFamily="18" charset="0"/>
              </a:rPr>
              <a:t>１２</a:t>
            </a:r>
            <a:r>
              <a:rPr lang="ja-JP" altLang="ja-JP" sz="1400" u="sng" dirty="0" smtClean="0">
                <a:latin typeface="Century" pitchFamily="18" charset="0"/>
                <a:ea typeface="ＭＳ 明朝" pitchFamily="17" charset="-128"/>
                <a:cs typeface="Times New Roman" pitchFamily="18" charset="0"/>
              </a:rPr>
              <a:t>月</a:t>
            </a:r>
            <a:r>
              <a:rPr lang="ja-JP" altLang="en-US" sz="1400" u="sng" dirty="0" smtClean="0">
                <a:latin typeface="Century" pitchFamily="18" charset="0"/>
                <a:ea typeface="ＭＳ 明朝" pitchFamily="17" charset="-128"/>
                <a:cs typeface="Times New Roman" pitchFamily="18" charset="0"/>
              </a:rPr>
              <a:t>１３</a:t>
            </a:r>
            <a:r>
              <a:rPr lang="ja-JP" altLang="ja-JP" sz="1400" u="sng" dirty="0" smtClean="0">
                <a:latin typeface="Century" pitchFamily="18" charset="0"/>
                <a:ea typeface="ＭＳ 明朝" pitchFamily="17" charset="-128"/>
                <a:cs typeface="Times New Roman" pitchFamily="18" charset="0"/>
              </a:rPr>
              <a:t>日（</a:t>
            </a:r>
            <a:r>
              <a:rPr lang="ja-JP" altLang="en-US" sz="1400" u="sng" dirty="0">
                <a:latin typeface="Century" pitchFamily="18" charset="0"/>
                <a:ea typeface="ＭＳ 明朝" pitchFamily="17" charset="-128"/>
                <a:cs typeface="Times New Roman" pitchFamily="18" charset="0"/>
              </a:rPr>
              <a:t>火</a:t>
            </a:r>
            <a:r>
              <a:rPr lang="ja-JP" altLang="ja-JP" sz="1400" u="sng" dirty="0" smtClean="0">
                <a:latin typeface="Century" pitchFamily="18" charset="0"/>
                <a:ea typeface="ＭＳ 明朝" pitchFamily="17" charset="-128"/>
                <a:cs typeface="Times New Roman" pitchFamily="18" charset="0"/>
              </a:rPr>
              <a:t>）</a:t>
            </a:r>
            <a:r>
              <a:rPr lang="ja-JP" altLang="ja-JP" sz="1400" u="sng" dirty="0">
                <a:latin typeface="Century" pitchFamily="18" charset="0"/>
                <a:ea typeface="ＭＳ 明朝" pitchFamily="17" charset="-128"/>
                <a:cs typeface="Times New Roman" pitchFamily="18" charset="0"/>
              </a:rPr>
              <a:t>まで</a:t>
            </a:r>
            <a:endParaRPr lang="ja-JP" altLang="ja-JP" sz="1400" u="sng" dirty="0">
              <a:latin typeface="Arial" pitchFamily="34" charset="0"/>
              <a:ea typeface="ＭＳ Ｐゴシック" pitchFamily="50" charset="-128"/>
              <a:cs typeface="ＭＳ Ｐゴシック" pitchFamily="50" charset="-128"/>
            </a:endParaRPr>
          </a:p>
        </p:txBody>
      </p:sp>
      <p:sp>
        <p:nvSpPr>
          <p:cNvPr id="8" name="テキスト ボックス 7"/>
          <p:cNvSpPr txBox="1"/>
          <p:nvPr/>
        </p:nvSpPr>
        <p:spPr>
          <a:xfrm>
            <a:off x="4581128" y="2911948"/>
            <a:ext cx="2232248" cy="338554"/>
          </a:xfrm>
          <a:prstGeom prst="rect">
            <a:avLst/>
          </a:prstGeom>
          <a:noFill/>
        </p:spPr>
        <p:txBody>
          <a:bodyPr wrap="square" rtlCol="0">
            <a:spAutoFit/>
          </a:bodyPr>
          <a:lstStyle/>
          <a:p>
            <a:pPr lvl="0" eaLnBrk="0" fontAlgn="base" hangingPunct="0">
              <a:spcBef>
                <a:spcPct val="0"/>
              </a:spcBef>
              <a:spcAft>
                <a:spcPct val="0"/>
              </a:spcAft>
            </a:pPr>
            <a:r>
              <a:rPr lang="ja-JP" altLang="ja-JP" sz="1600" dirty="0" smtClean="0">
                <a:latin typeface="Century" pitchFamily="18" charset="0"/>
                <a:ea typeface="ＭＳ 明朝" pitchFamily="17" charset="-128"/>
                <a:cs typeface="Times New Roman" pitchFamily="18" charset="0"/>
              </a:rPr>
              <a:t>平成</a:t>
            </a:r>
            <a:r>
              <a:rPr lang="en-US" altLang="ja-JP" sz="1600" dirty="0" smtClean="0">
                <a:latin typeface="Century" pitchFamily="18" charset="0"/>
                <a:ea typeface="ＭＳ 明朝" pitchFamily="17" charset="-128"/>
                <a:cs typeface="Times New Roman" pitchFamily="18" charset="0"/>
              </a:rPr>
              <a:t> </a:t>
            </a:r>
            <a:r>
              <a:rPr lang="ja-JP" altLang="ja-JP" sz="1600" dirty="0">
                <a:latin typeface="Century" pitchFamily="18" charset="0"/>
                <a:ea typeface="ＭＳ 明朝" pitchFamily="17" charset="-128"/>
                <a:cs typeface="Times New Roman" pitchFamily="18" charset="0"/>
              </a:rPr>
              <a:t>　年　月　日</a:t>
            </a:r>
            <a:endParaRPr lang="ja-JP" altLang="ja-JP" sz="1600" dirty="0">
              <a:latin typeface="Arial" pitchFamily="34" charset="0"/>
              <a:ea typeface="ＭＳ Ｐゴシック" pitchFamily="50" charset="-128"/>
              <a:cs typeface="ＭＳ Ｐゴシック"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295824076"/>
              </p:ext>
            </p:extLst>
          </p:nvPr>
        </p:nvGraphicFramePr>
        <p:xfrm>
          <a:off x="686317" y="3300604"/>
          <a:ext cx="5652628" cy="3797817"/>
        </p:xfrm>
        <a:graphic>
          <a:graphicData uri="http://schemas.openxmlformats.org/drawingml/2006/table">
            <a:tbl>
              <a:tblPr firstRow="1" firstCol="1" bandRow="1"/>
              <a:tblGrid>
                <a:gridCol w="1278344"/>
                <a:gridCol w="2556689"/>
                <a:gridCol w="681784"/>
                <a:gridCol w="1135811"/>
              </a:tblGrid>
              <a:tr h="402498">
                <a:tc>
                  <a:txBody>
                    <a:bodyPr/>
                    <a:lstStyle/>
                    <a:p>
                      <a:pPr algn="ctr">
                        <a:spcAft>
                          <a:spcPts val="0"/>
                        </a:spcAft>
                      </a:pPr>
                      <a:r>
                        <a:rPr lang="ja-JP" sz="1200" kern="100" dirty="0">
                          <a:effectLst/>
                          <a:latin typeface="Century"/>
                          <a:ea typeface="ＭＳ 明朝"/>
                          <a:cs typeface="Times New Roman"/>
                        </a:rPr>
                        <a:t>企業・機関名</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gridSpan="3">
                  <a:txBody>
                    <a:bodyPr/>
                    <a:lstStyle/>
                    <a:p>
                      <a:pPr algn="ctr">
                        <a:spcAft>
                          <a:spcPts val="0"/>
                        </a:spcAft>
                      </a:pPr>
                      <a:r>
                        <a:rPr lang="en-US" sz="1200" kern="100" dirty="0">
                          <a:effectLst/>
                          <a:latin typeface="Century"/>
                          <a:ea typeface="ＭＳ 明朝"/>
                          <a:cs typeface="Times New Roman"/>
                        </a:rPr>
                        <a:t> </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377135">
                <a:tc>
                  <a:txBody>
                    <a:bodyPr/>
                    <a:lstStyle/>
                    <a:p>
                      <a:pPr algn="ctr">
                        <a:spcAft>
                          <a:spcPts val="0"/>
                        </a:spcAft>
                      </a:pPr>
                      <a:r>
                        <a:rPr lang="ja-JP" sz="1200" kern="100" dirty="0">
                          <a:effectLst/>
                          <a:latin typeface="Century"/>
                          <a:ea typeface="ＭＳ 明朝"/>
                          <a:cs typeface="Times New Roman"/>
                        </a:rPr>
                        <a:t>住所</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gridSpan="3">
                  <a:txBody>
                    <a:bodyPr/>
                    <a:lstStyle/>
                    <a:p>
                      <a:pPr algn="l">
                        <a:spcAft>
                          <a:spcPts val="0"/>
                        </a:spcAft>
                      </a:pPr>
                      <a:r>
                        <a:rPr lang="en-US" sz="1200" kern="100" dirty="0">
                          <a:effectLst/>
                          <a:latin typeface="Century"/>
                          <a:ea typeface="ＭＳ 明朝"/>
                          <a:cs typeface="Times New Roman"/>
                        </a:rPr>
                        <a:t> </a:t>
                      </a:r>
                      <a:r>
                        <a:rPr lang="en-US" altLang="ja-JP" sz="1200" kern="100" dirty="0" smtClean="0">
                          <a:effectLst/>
                          <a:latin typeface="Century"/>
                          <a:ea typeface="ＭＳ 明朝"/>
                          <a:cs typeface="Times New Roman"/>
                        </a:rPr>
                        <a:t>(</a:t>
                      </a:r>
                      <a:r>
                        <a:rPr lang="ja-JP" altLang="en-US" sz="1200" kern="100" dirty="0" smtClean="0">
                          <a:effectLst/>
                          <a:latin typeface="Century"/>
                          <a:ea typeface="ＭＳ 明朝"/>
                          <a:cs typeface="Times New Roman"/>
                        </a:rPr>
                        <a:t>〒　　－　　　</a:t>
                      </a:r>
                      <a:r>
                        <a:rPr lang="en-US" altLang="ja-JP" sz="1200" kern="100" dirty="0" smtClean="0">
                          <a:effectLst/>
                          <a:latin typeface="Century"/>
                          <a:ea typeface="ＭＳ 明朝"/>
                          <a:cs typeface="Times New Roman"/>
                        </a:rPr>
                        <a:t>)</a:t>
                      </a:r>
                      <a:endParaRPr lang="en-US" sz="1200" kern="100" dirty="0" smtClean="0">
                        <a:effectLst/>
                        <a:latin typeface="Century"/>
                        <a:ea typeface="ＭＳ 明朝"/>
                        <a:cs typeface="Times New Roman"/>
                      </a:endParaRPr>
                    </a:p>
                    <a:p>
                      <a:pPr algn="just">
                        <a:spcAft>
                          <a:spcPts val="0"/>
                        </a:spcAft>
                      </a:pP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390368">
                <a:tc rowSpan="5">
                  <a:txBody>
                    <a:bodyPr/>
                    <a:lstStyle/>
                    <a:p>
                      <a:pPr algn="ctr">
                        <a:spcAft>
                          <a:spcPts val="0"/>
                        </a:spcAft>
                      </a:pPr>
                      <a:r>
                        <a:rPr lang="ja-JP" sz="1200" kern="100" dirty="0">
                          <a:effectLst/>
                          <a:latin typeface="Century"/>
                          <a:ea typeface="ＭＳ 明朝"/>
                          <a:cs typeface="Times New Roman"/>
                        </a:rPr>
                        <a:t>参加者</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ja-JP" sz="1200" kern="100">
                          <a:effectLst/>
                          <a:latin typeface="Century"/>
                          <a:ea typeface="ＭＳ 明朝"/>
                          <a:cs typeface="Times New Roman"/>
                        </a:rPr>
                        <a:t>所属・役職名</a:t>
                      </a:r>
                      <a:endParaRPr lang="ja-JP" sz="1050" kern="10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ja-JP" sz="1200" kern="100">
                          <a:effectLst/>
                          <a:latin typeface="Century"/>
                          <a:ea typeface="ＭＳ 明朝"/>
                          <a:cs typeface="Times New Roman"/>
                        </a:rPr>
                        <a:t>氏名</a:t>
                      </a:r>
                      <a:endParaRPr lang="ja-JP" sz="1050" kern="10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380995">
                <a:tc vMerge="1">
                  <a:txBody>
                    <a:bodyPr/>
                    <a:lstStyle/>
                    <a:p>
                      <a:endParaRPr kumimoji="1" lang="ja-JP" altLang="en-US"/>
                    </a:p>
                  </a:txBody>
                  <a:tcPr/>
                </a:tc>
                <a:tc>
                  <a:txBody>
                    <a:bodyPr/>
                    <a:lstStyle/>
                    <a:p>
                      <a:pPr algn="just">
                        <a:spcAft>
                          <a:spcPts val="0"/>
                        </a:spcAft>
                      </a:pPr>
                      <a:r>
                        <a:rPr lang="en-US" sz="1200" kern="100" dirty="0">
                          <a:effectLst/>
                          <a:latin typeface="Century"/>
                          <a:ea typeface="ＭＳ 明朝"/>
                          <a:cs typeface="Times New Roman"/>
                        </a:rPr>
                        <a:t> </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en-US" sz="1200" kern="100">
                          <a:effectLst/>
                          <a:latin typeface="Century"/>
                          <a:ea typeface="ＭＳ 明朝"/>
                          <a:cs typeface="Times New Roman"/>
                        </a:rPr>
                        <a:t> </a:t>
                      </a:r>
                      <a:endParaRPr lang="ja-JP" sz="105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386508">
                <a:tc vMerge="1">
                  <a:txBody>
                    <a:bodyPr/>
                    <a:lstStyle/>
                    <a:p>
                      <a:endParaRPr kumimoji="1" lang="ja-JP" altLang="en-US"/>
                    </a:p>
                  </a:txBody>
                  <a:tcPr/>
                </a:tc>
                <a:tc>
                  <a:txBody>
                    <a:bodyPr/>
                    <a:lstStyle/>
                    <a:p>
                      <a:pPr algn="just">
                        <a:spcAft>
                          <a:spcPts val="0"/>
                        </a:spcAft>
                      </a:pPr>
                      <a:r>
                        <a:rPr lang="en-US" sz="1200" kern="100" dirty="0">
                          <a:effectLst/>
                          <a:latin typeface="Century"/>
                          <a:ea typeface="ＭＳ 明朝"/>
                          <a:cs typeface="Times New Roman"/>
                        </a:rPr>
                        <a:t> </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200" kern="100" dirty="0">
                          <a:effectLst/>
                          <a:latin typeface="Century"/>
                          <a:ea typeface="ＭＳ 明朝"/>
                          <a:cs typeface="Times New Roman"/>
                        </a:rPr>
                        <a:t> </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383752">
                <a:tc vMerge="1">
                  <a:txBody>
                    <a:bodyPr/>
                    <a:lstStyle/>
                    <a:p>
                      <a:endParaRPr kumimoji="1" lang="ja-JP" altLang="en-US"/>
                    </a:p>
                  </a:txBody>
                  <a:tcPr/>
                </a:tc>
                <a:tc>
                  <a:txBody>
                    <a:bodyPr/>
                    <a:lstStyle/>
                    <a:p>
                      <a:pPr algn="just">
                        <a:spcAft>
                          <a:spcPts val="0"/>
                        </a:spcAft>
                      </a:pPr>
                      <a:r>
                        <a:rPr lang="en-US" sz="1200" kern="100" dirty="0">
                          <a:effectLst/>
                          <a:latin typeface="Century"/>
                          <a:ea typeface="ＭＳ 明朝"/>
                          <a:cs typeface="Times New Roman"/>
                        </a:rPr>
                        <a:t> </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spcAft>
                          <a:spcPts val="0"/>
                        </a:spcAft>
                      </a:pPr>
                      <a:r>
                        <a:rPr lang="en-US" sz="1200" kern="100">
                          <a:effectLst/>
                          <a:latin typeface="Century"/>
                          <a:ea typeface="ＭＳ 明朝"/>
                          <a:cs typeface="Times New Roman"/>
                        </a:rPr>
                        <a:t> </a:t>
                      </a:r>
                      <a:endParaRPr lang="ja-JP" sz="1050" kern="10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389265">
                <a:tc vMerge="1">
                  <a:txBody>
                    <a:bodyPr/>
                    <a:lstStyle/>
                    <a:p>
                      <a:endParaRPr kumimoji="1" lang="ja-JP" altLang="en-US"/>
                    </a:p>
                  </a:txBody>
                  <a:tcPr/>
                </a:tc>
                <a:tc>
                  <a:txBody>
                    <a:bodyPr/>
                    <a:lstStyle/>
                    <a:p>
                      <a:pPr algn="just">
                        <a:spcAft>
                          <a:spcPts val="0"/>
                        </a:spcAft>
                      </a:pPr>
                      <a:r>
                        <a:rPr lang="en-US" sz="1200" kern="100" dirty="0">
                          <a:effectLst/>
                          <a:latin typeface="Century"/>
                          <a:ea typeface="ＭＳ 明朝"/>
                          <a:cs typeface="Times New Roman"/>
                        </a:rPr>
                        <a:t> </a:t>
                      </a:r>
                      <a:endParaRPr lang="ja-JP" sz="1050" kern="100" dirty="0">
                        <a:effectLst/>
                        <a:latin typeface="Century"/>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200" kern="100">
                          <a:effectLst/>
                          <a:latin typeface="Century"/>
                          <a:ea typeface="ＭＳ 明朝"/>
                          <a:cs typeface="Times New Roman"/>
                        </a:rPr>
                        <a:t> </a:t>
                      </a:r>
                      <a:endParaRPr lang="ja-JP" sz="1050" kern="10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r>
              <a:tr h="405255">
                <a:tc>
                  <a:txBody>
                    <a:bodyPr/>
                    <a:lstStyle/>
                    <a:p>
                      <a:pPr algn="ctr">
                        <a:spcAft>
                          <a:spcPts val="0"/>
                        </a:spcAft>
                      </a:pPr>
                      <a:r>
                        <a:rPr lang="ja-JP" sz="1200" kern="100" dirty="0">
                          <a:effectLst/>
                          <a:latin typeface="Century"/>
                          <a:ea typeface="ＭＳ 明朝"/>
                          <a:cs typeface="Times New Roman"/>
                        </a:rPr>
                        <a:t>電話</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sz="1200" kern="100">
                          <a:effectLst/>
                          <a:latin typeface="Century"/>
                          <a:ea typeface="ＭＳ 明朝"/>
                          <a:cs typeface="Times New Roman"/>
                        </a:rPr>
                        <a:t> </a:t>
                      </a:r>
                      <a:endParaRPr lang="ja-JP" sz="1050" kern="10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a:effectLst/>
                          <a:latin typeface="Century"/>
                          <a:ea typeface="ＭＳ 明朝"/>
                          <a:cs typeface="Times New Roman"/>
                        </a:rPr>
                        <a:t>FAX</a:t>
                      </a:r>
                      <a:endParaRPr lang="ja-JP" sz="1050" kern="10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200" kern="100">
                          <a:effectLst/>
                          <a:latin typeface="Century"/>
                          <a:ea typeface="ＭＳ 明朝"/>
                          <a:cs typeface="Times New Roman"/>
                        </a:rPr>
                        <a:t> </a:t>
                      </a:r>
                      <a:endParaRPr lang="ja-JP" sz="1050" kern="10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2041">
                <a:tc>
                  <a:txBody>
                    <a:bodyPr/>
                    <a:lstStyle/>
                    <a:p>
                      <a:pPr algn="ctr">
                        <a:spcAft>
                          <a:spcPts val="0"/>
                        </a:spcAft>
                      </a:pPr>
                      <a:r>
                        <a:rPr lang="ja-JP" sz="1200" kern="100" dirty="0">
                          <a:effectLst/>
                          <a:latin typeface="Century"/>
                          <a:ea typeface="ＭＳ 明朝"/>
                          <a:cs typeface="Times New Roman"/>
                        </a:rPr>
                        <a:t>備考</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gridSpan="3">
                  <a:txBody>
                    <a:bodyPr/>
                    <a:lstStyle/>
                    <a:p>
                      <a:pPr algn="ctr">
                        <a:spcAft>
                          <a:spcPts val="0"/>
                        </a:spcAft>
                      </a:pPr>
                      <a:r>
                        <a:rPr lang="en-US" sz="1200" kern="100" dirty="0">
                          <a:effectLst/>
                          <a:latin typeface="Century"/>
                          <a:ea typeface="ＭＳ 明朝"/>
                          <a:cs typeface="Times New Roman"/>
                        </a:rPr>
                        <a:t> </a:t>
                      </a:r>
                      <a:endParaRPr lang="ja-JP" sz="1050" kern="100" dirty="0">
                        <a:effectLst/>
                        <a:latin typeface="Century"/>
                        <a:ea typeface="ＭＳ 明朝"/>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2" name="角丸四角形 1"/>
          <p:cNvSpPr/>
          <p:nvPr/>
        </p:nvSpPr>
        <p:spPr>
          <a:xfrm>
            <a:off x="692696" y="7725308"/>
            <a:ext cx="2232248" cy="158417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200" b="1" kern="100" dirty="0">
                <a:solidFill>
                  <a:schemeClr val="tx1"/>
                </a:solidFill>
              </a:rPr>
              <a:t>ご記入いただきましたお客様の個人情報は、</a:t>
            </a:r>
            <a:r>
              <a:rPr lang="ja-JP" altLang="ja-JP" sz="1200" b="1" kern="100" dirty="0" smtClean="0">
                <a:solidFill>
                  <a:schemeClr val="tx1"/>
                </a:solidFill>
              </a:rPr>
              <a:t>本</a:t>
            </a:r>
            <a:r>
              <a:rPr lang="ja-JP" altLang="en-US" sz="1200" b="1" kern="100" dirty="0" smtClean="0">
                <a:solidFill>
                  <a:schemeClr val="tx1"/>
                </a:solidFill>
              </a:rPr>
              <a:t>セミナー</a:t>
            </a:r>
            <a:r>
              <a:rPr lang="ja-JP" altLang="ja-JP" sz="1200" b="1" kern="100" dirty="0" smtClean="0">
                <a:solidFill>
                  <a:schemeClr val="tx1"/>
                </a:solidFill>
              </a:rPr>
              <a:t>の</a:t>
            </a:r>
            <a:r>
              <a:rPr lang="ja-JP" altLang="ja-JP" sz="1200" b="1" kern="100" dirty="0">
                <a:solidFill>
                  <a:schemeClr val="tx1"/>
                </a:solidFill>
              </a:rPr>
              <a:t>円滑な運営を目的としてのみ利用させていただき、第三者に開示・提供・委託いたしません</a:t>
            </a:r>
            <a:r>
              <a:rPr lang="ja-JP" altLang="ja-JP" sz="1200" b="1" kern="100" dirty="0" smtClean="0">
                <a:solidFill>
                  <a:schemeClr val="tx1"/>
                </a:solidFill>
              </a:rPr>
              <a:t>。</a:t>
            </a:r>
            <a:endParaRPr lang="ja-JP" altLang="ja-JP" sz="1200" b="1" kern="100" dirty="0">
              <a:solidFill>
                <a:schemeClr val="tx1"/>
              </a:solidFill>
              <a:latin typeface="ＭＳ Ｐ明朝" pitchFamily="18" charset="-128"/>
              <a:ea typeface="ＭＳ Ｐ明朝" pitchFamily="18" charset="-128"/>
              <a:cs typeface="Times New Roman"/>
            </a:endParaRPr>
          </a:p>
        </p:txBody>
      </p:sp>
      <p:pic>
        <p:nvPicPr>
          <p:cNvPr id="1027" name="Picture 3"/>
          <p:cNvPicPr>
            <a:picLocks noChangeAspect="1" noChangeArrowheads="1"/>
          </p:cNvPicPr>
          <p:nvPr/>
        </p:nvPicPr>
        <p:blipFill>
          <a:blip r:embed="rId2" cstate="print">
            <a:extLst>
              <a:ext uri="{BEBA8EAE-BF5A-486C-A8C5-ECC9F3942E4B}">
                <a14:imgProps xmlns:a14="http://schemas.microsoft.com/office/drawing/2010/main">
                  <a14:imgLayer r:embed="rId3">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3212977" y="7279618"/>
            <a:ext cx="3166308" cy="2475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9567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6664</TotalTime>
  <Words>111</Words>
  <Application>Microsoft Office PowerPoint</Application>
  <PresentationFormat>A4 210 x 297 mm</PresentationFormat>
  <Paragraphs>58</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福島県ハイテクプラザ</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皆さんのお近くで、 技術相談をお受けいたします！</dc:title>
  <dc:creator>福島県ハイテクプラザ</dc:creator>
  <cp:lastModifiedBy>福島県ハイテクプラザ</cp:lastModifiedBy>
  <cp:revision>667</cp:revision>
  <cp:lastPrinted>2016-11-09T05:41:24Z</cp:lastPrinted>
  <dcterms:created xsi:type="dcterms:W3CDTF">2009-05-12T07:24:24Z</dcterms:created>
  <dcterms:modified xsi:type="dcterms:W3CDTF">2016-11-15T06:31:17Z</dcterms:modified>
</cp:coreProperties>
</file>