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"/>
  </p:notesMasterIdLst>
  <p:sldIdLst>
    <p:sldId id="262" r:id="rId2"/>
    <p:sldId id="261" r:id="rId3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7766"/>
    <a:srgbClr val="FF3399"/>
    <a:srgbClr val="FDB1FB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1" d="100"/>
          <a:sy n="81" d="100"/>
        </p:scale>
        <p:origin x="3086" y="101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149560-7914-4222-96BB-2ED641E18708}" type="datetimeFigureOut">
              <a:rPr kumimoji="1" lang="ja-JP" altLang="en-US" smtClean="0"/>
              <a:t>2023/1/19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77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442D6-6745-46EF-BEE6-79DFDEF3AF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8226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8" indent="0" algn="ctr">
              <a:buNone/>
              <a:defRPr sz="1500"/>
            </a:lvl2pPr>
            <a:lvl3pPr marL="685796" indent="0" algn="ctr">
              <a:buNone/>
              <a:defRPr sz="1350"/>
            </a:lvl3pPr>
            <a:lvl4pPr marL="1028694" indent="0" algn="ctr">
              <a:buNone/>
              <a:defRPr sz="1200"/>
            </a:lvl4pPr>
            <a:lvl5pPr marL="1371591" indent="0" algn="ctr">
              <a:buNone/>
              <a:defRPr sz="1200"/>
            </a:lvl5pPr>
            <a:lvl6pPr marL="1714489" indent="0" algn="ctr">
              <a:buNone/>
              <a:defRPr sz="1200"/>
            </a:lvl6pPr>
            <a:lvl7pPr marL="2057388" indent="0" algn="ctr">
              <a:buNone/>
              <a:defRPr sz="1200"/>
            </a:lvl7pPr>
            <a:lvl8pPr marL="2400285" indent="0" algn="ctr">
              <a:buNone/>
              <a:defRPr sz="1200"/>
            </a:lvl8pPr>
            <a:lvl9pPr marL="2743183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4129F-1DB0-4F54-8A52-6049D348C67A}" type="datetimeFigureOut">
              <a:rPr kumimoji="1" lang="ja-JP" altLang="en-US" smtClean="0"/>
              <a:t>2023/1/19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92506-61D7-48B8-B446-45137F8CA1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7378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4129F-1DB0-4F54-8A52-6049D348C67A}" type="datetimeFigureOut">
              <a:rPr kumimoji="1" lang="ja-JP" altLang="en-US" smtClean="0"/>
              <a:t>2023/1/19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92506-61D7-48B8-B446-45137F8CA1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1038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7"/>
            <a:ext cx="1478756" cy="839487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7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4129F-1DB0-4F54-8A52-6049D348C67A}" type="datetimeFigureOut">
              <a:rPr kumimoji="1" lang="ja-JP" altLang="en-US" smtClean="0"/>
              <a:t>2023/1/19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92506-61D7-48B8-B446-45137F8CA1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2854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4129F-1DB0-4F54-8A52-6049D348C67A}" type="datetimeFigureOut">
              <a:rPr kumimoji="1" lang="ja-JP" altLang="en-US" smtClean="0"/>
              <a:t>2023/1/19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92506-61D7-48B8-B446-45137F8CA1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3252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6629230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89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9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8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8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4129F-1DB0-4F54-8A52-6049D348C67A}" type="datetimeFigureOut">
              <a:rPr kumimoji="1" lang="ja-JP" altLang="en-US" smtClean="0"/>
              <a:t>2023/1/19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92506-61D7-48B8-B446-45137F8CA1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6358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4129F-1DB0-4F54-8A52-6049D348C67A}" type="datetimeFigureOut">
              <a:rPr kumimoji="1" lang="ja-JP" altLang="en-US" smtClean="0"/>
              <a:t>2023/1/19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92506-61D7-48B8-B446-45137F8CA1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7824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3" y="527405"/>
            <a:ext cx="5915025" cy="191470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3" y="2428351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8" indent="0">
              <a:buNone/>
              <a:defRPr sz="1500" b="1"/>
            </a:lvl2pPr>
            <a:lvl3pPr marL="685796" indent="0">
              <a:buNone/>
              <a:defRPr sz="1350" b="1"/>
            </a:lvl3pPr>
            <a:lvl4pPr marL="1028694" indent="0">
              <a:buNone/>
              <a:defRPr sz="1200" b="1"/>
            </a:lvl4pPr>
            <a:lvl5pPr marL="1371591" indent="0">
              <a:buNone/>
              <a:defRPr sz="1200" b="1"/>
            </a:lvl5pPr>
            <a:lvl6pPr marL="1714489" indent="0">
              <a:buNone/>
              <a:defRPr sz="1200" b="1"/>
            </a:lvl6pPr>
            <a:lvl7pPr marL="2057388" indent="0">
              <a:buNone/>
              <a:defRPr sz="1200" b="1"/>
            </a:lvl7pPr>
            <a:lvl8pPr marL="2400285" indent="0">
              <a:buNone/>
              <a:defRPr sz="1200" b="1"/>
            </a:lvl8pPr>
            <a:lvl9pPr marL="2743183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3" y="3618444"/>
            <a:ext cx="2901255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5" y="2428351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8" indent="0">
              <a:buNone/>
              <a:defRPr sz="1500" b="1"/>
            </a:lvl2pPr>
            <a:lvl3pPr marL="685796" indent="0">
              <a:buNone/>
              <a:defRPr sz="1350" b="1"/>
            </a:lvl3pPr>
            <a:lvl4pPr marL="1028694" indent="0">
              <a:buNone/>
              <a:defRPr sz="1200" b="1"/>
            </a:lvl4pPr>
            <a:lvl5pPr marL="1371591" indent="0">
              <a:buNone/>
              <a:defRPr sz="1200" b="1"/>
            </a:lvl5pPr>
            <a:lvl6pPr marL="1714489" indent="0">
              <a:buNone/>
              <a:defRPr sz="1200" b="1"/>
            </a:lvl6pPr>
            <a:lvl7pPr marL="2057388" indent="0">
              <a:buNone/>
              <a:defRPr sz="1200" b="1"/>
            </a:lvl7pPr>
            <a:lvl8pPr marL="2400285" indent="0">
              <a:buNone/>
              <a:defRPr sz="1200" b="1"/>
            </a:lvl8pPr>
            <a:lvl9pPr marL="2743183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5" y="3618444"/>
            <a:ext cx="2915543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4129F-1DB0-4F54-8A52-6049D348C67A}" type="datetimeFigureOut">
              <a:rPr kumimoji="1" lang="ja-JP" altLang="en-US" smtClean="0"/>
              <a:t>2023/1/19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92506-61D7-48B8-B446-45137F8CA1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179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4129F-1DB0-4F54-8A52-6049D348C67A}" type="datetimeFigureOut">
              <a:rPr kumimoji="1" lang="ja-JP" altLang="en-US" smtClean="0"/>
              <a:t>2023/1/19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92506-61D7-48B8-B446-45137F8CA1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7102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4129F-1DB0-4F54-8A52-6049D348C67A}" type="datetimeFigureOut">
              <a:rPr kumimoji="1" lang="ja-JP" altLang="en-US" smtClean="0"/>
              <a:t>2023/1/19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92506-61D7-48B8-B446-45137F8CA1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3735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426287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4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898" indent="0">
              <a:buNone/>
              <a:defRPr sz="1050"/>
            </a:lvl2pPr>
            <a:lvl3pPr marL="685796" indent="0">
              <a:buNone/>
              <a:defRPr sz="900"/>
            </a:lvl3pPr>
            <a:lvl4pPr marL="1028694" indent="0">
              <a:buNone/>
              <a:defRPr sz="750"/>
            </a:lvl4pPr>
            <a:lvl5pPr marL="1371591" indent="0">
              <a:buNone/>
              <a:defRPr sz="750"/>
            </a:lvl5pPr>
            <a:lvl6pPr marL="1714489" indent="0">
              <a:buNone/>
              <a:defRPr sz="750"/>
            </a:lvl6pPr>
            <a:lvl7pPr marL="2057388" indent="0">
              <a:buNone/>
              <a:defRPr sz="750"/>
            </a:lvl7pPr>
            <a:lvl8pPr marL="2400285" indent="0">
              <a:buNone/>
              <a:defRPr sz="750"/>
            </a:lvl8pPr>
            <a:lvl9pPr marL="2743183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4129F-1DB0-4F54-8A52-6049D348C67A}" type="datetimeFigureOut">
              <a:rPr kumimoji="1" lang="ja-JP" altLang="en-US" smtClean="0"/>
              <a:t>2023/1/19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92506-61D7-48B8-B446-45137F8CA1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0498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426287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98" indent="0">
              <a:buNone/>
              <a:defRPr sz="2100"/>
            </a:lvl2pPr>
            <a:lvl3pPr marL="685796" indent="0">
              <a:buNone/>
              <a:defRPr sz="1800"/>
            </a:lvl3pPr>
            <a:lvl4pPr marL="1028694" indent="0">
              <a:buNone/>
              <a:defRPr sz="1500"/>
            </a:lvl4pPr>
            <a:lvl5pPr marL="1371591" indent="0">
              <a:buNone/>
              <a:defRPr sz="1500"/>
            </a:lvl5pPr>
            <a:lvl6pPr marL="1714489" indent="0">
              <a:buNone/>
              <a:defRPr sz="1500"/>
            </a:lvl6pPr>
            <a:lvl7pPr marL="2057388" indent="0">
              <a:buNone/>
              <a:defRPr sz="1500"/>
            </a:lvl7pPr>
            <a:lvl8pPr marL="2400285" indent="0">
              <a:buNone/>
              <a:defRPr sz="1500"/>
            </a:lvl8pPr>
            <a:lvl9pPr marL="2743183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4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898" indent="0">
              <a:buNone/>
              <a:defRPr sz="1050"/>
            </a:lvl2pPr>
            <a:lvl3pPr marL="685796" indent="0">
              <a:buNone/>
              <a:defRPr sz="900"/>
            </a:lvl3pPr>
            <a:lvl4pPr marL="1028694" indent="0">
              <a:buNone/>
              <a:defRPr sz="750"/>
            </a:lvl4pPr>
            <a:lvl5pPr marL="1371591" indent="0">
              <a:buNone/>
              <a:defRPr sz="750"/>
            </a:lvl5pPr>
            <a:lvl6pPr marL="1714489" indent="0">
              <a:buNone/>
              <a:defRPr sz="750"/>
            </a:lvl6pPr>
            <a:lvl7pPr marL="2057388" indent="0">
              <a:buNone/>
              <a:defRPr sz="750"/>
            </a:lvl7pPr>
            <a:lvl8pPr marL="2400285" indent="0">
              <a:buNone/>
              <a:defRPr sz="750"/>
            </a:lvl8pPr>
            <a:lvl9pPr marL="2743183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4129F-1DB0-4F54-8A52-6049D348C67A}" type="datetimeFigureOut">
              <a:rPr kumimoji="1" lang="ja-JP" altLang="en-US" smtClean="0"/>
              <a:t>2023/1/19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92506-61D7-48B8-B446-45137F8CA1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3478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90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90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9" y="9181401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4129F-1DB0-4F54-8A52-6049D348C67A}" type="datetimeFigureOut">
              <a:rPr kumimoji="1" lang="ja-JP" altLang="en-US" smtClean="0"/>
              <a:t>2023/1/19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5" y="9181401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401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92506-61D7-48B8-B446-45137F8CA1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0989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796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9" indent="-171449" algn="l" defTabSz="68579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47" indent="-171449" algn="l" defTabSz="6857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45" indent="-171449" algn="l" defTabSz="6857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42" indent="-171449" algn="l" defTabSz="6857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41" indent="-171449" algn="l" defTabSz="6857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38" indent="-171449" algn="l" defTabSz="6857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36" indent="-171449" algn="l" defTabSz="6857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34" indent="-171449" algn="l" defTabSz="6857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32" indent="-171449" algn="l" defTabSz="6857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96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8" algn="l" defTabSz="685796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96" algn="l" defTabSz="685796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94" algn="l" defTabSz="685796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91" algn="l" defTabSz="685796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89" algn="l" defTabSz="685796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88" algn="l" defTabSz="685796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85" algn="l" defTabSz="685796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83" algn="l" defTabSz="685796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正方形/長方形 72"/>
          <p:cNvSpPr/>
          <p:nvPr/>
        </p:nvSpPr>
        <p:spPr>
          <a:xfrm>
            <a:off x="3782362" y="5497003"/>
            <a:ext cx="2940400" cy="1084089"/>
          </a:xfrm>
          <a:prstGeom prst="rect">
            <a:avLst/>
          </a:prstGeom>
          <a:noFill/>
          <a:ln>
            <a:solidFill>
              <a:srgbClr val="CA77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正方形/長方形 50"/>
          <p:cNvSpPr/>
          <p:nvPr/>
        </p:nvSpPr>
        <p:spPr>
          <a:xfrm>
            <a:off x="190732" y="5645192"/>
            <a:ext cx="3194815" cy="935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12565" y="1434604"/>
            <a:ext cx="6585837" cy="24929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kumimoji="1"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●</a:t>
            </a:r>
            <a:r>
              <a:rPr kumimoji="1" lang="ja-JP" altLang="en-US" sz="1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背景</a:t>
            </a:r>
            <a:endParaRPr kumimoji="1" lang="en-US" altLang="ja-JP" sz="14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spcBef>
                <a:spcPts val="1200"/>
              </a:spcBef>
            </a:pPr>
            <a:endParaRPr kumimoji="1" lang="en-US" altLang="ja-JP" sz="1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spcBef>
                <a:spcPts val="1200"/>
              </a:spcBef>
            </a:pPr>
            <a:endParaRPr kumimoji="1" lang="en-US" altLang="ja-JP" sz="14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spcBef>
                <a:spcPts val="1200"/>
              </a:spcBef>
            </a:pPr>
            <a:endParaRPr kumimoji="1" lang="en-US" altLang="ja-JP" sz="1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ct val="150000"/>
              </a:lnSpc>
            </a:pPr>
            <a:endParaRPr kumimoji="1" lang="en-US" altLang="ja-JP" sz="1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ct val="150000"/>
              </a:lnSpc>
            </a:pPr>
            <a:endParaRPr kumimoji="1" lang="en-US" altLang="ja-JP" sz="12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ct val="150000"/>
              </a:lnSpc>
            </a:pPr>
            <a:endParaRPr kumimoji="1" lang="en-US" altLang="ja-JP" sz="12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  <a:endParaRPr kumimoji="1" lang="en-US" altLang="ja-JP" sz="12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190732" y="102774"/>
            <a:ext cx="6585837" cy="945577"/>
          </a:xfrm>
          <a:prstGeom prst="rect">
            <a:avLst/>
          </a:prstGeom>
          <a:solidFill>
            <a:srgbClr val="CA7766"/>
          </a:solidFill>
          <a:ln>
            <a:solidFill>
              <a:srgbClr val="CA7766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801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産地の存亡の機、モモせん孔細菌病対策</a:t>
            </a:r>
            <a:r>
              <a:rPr lang="ja-JP" altLang="en-US" sz="1801" b="1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</a:t>
            </a:r>
            <a:r>
              <a:rPr lang="ja-JP" altLang="en-US" sz="1801" b="1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取組</a:t>
            </a:r>
            <a:endParaRPr lang="en-US" altLang="ja-JP" sz="1801" b="1" dirty="0" smtClean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lang="ja-JP" altLang="en-US" sz="1801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～地域ぐるみで考え、計画し、行動する～</a:t>
            </a:r>
            <a:endParaRPr lang="en-US" altLang="ja-JP" sz="1801" b="1" dirty="0" smtClean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>
              <a:lnSpc>
                <a:spcPct val="50000"/>
              </a:lnSpc>
            </a:pPr>
            <a:endParaRPr lang="en-US" altLang="ja-JP" sz="1801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r"/>
            <a:r>
              <a:rPr lang="ja-JP" altLang="en-US" sz="1376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県北農林事務所伊達農業普及所</a:t>
            </a:r>
            <a:r>
              <a:rPr lang="ja-JP" altLang="en-US" sz="1769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　　　　　　　　　　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04515" y="8121352"/>
            <a:ext cx="453623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●</a:t>
            </a: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多発園における発生要因の科学的な解明による「モモせん</a:t>
            </a:r>
            <a:endParaRPr kumimoji="1" lang="en-US" altLang="ja-JP" sz="12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孔細菌病対策マニュアル（県連絡協議会）」</a:t>
            </a:r>
            <a:r>
              <a:rPr kumimoji="1"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作成</a:t>
            </a: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支援</a:t>
            </a:r>
            <a:endParaRPr kumimoji="1" lang="en-US" altLang="ja-JP" sz="12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12439" y="6537176"/>
            <a:ext cx="45160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●４月～</a:t>
            </a:r>
            <a:r>
              <a:rPr kumimoji="1" lang="en-US" altLang="ja-JP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10</a:t>
            </a: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月にかけて、ＪＡ等と地区プロチーム会議を開催し、</a:t>
            </a:r>
            <a:endParaRPr kumimoji="1" lang="en-US" altLang="ja-JP" sz="12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地区毎の発生状況等を把握し、情報を共有して農薬散布等の</a:t>
            </a:r>
            <a:endParaRPr kumimoji="1" lang="en-US" altLang="ja-JP" sz="12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対策を決定（写２）</a:t>
            </a:r>
            <a:endParaRPr kumimoji="1" lang="en-US" altLang="ja-JP" sz="12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820372" y="9500748"/>
            <a:ext cx="21171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写３　個別巡回の様子</a:t>
            </a:r>
            <a:endParaRPr kumimoji="1" lang="ja-JP" altLang="en-US" sz="1200" dirty="0"/>
          </a:p>
        </p:txBody>
      </p:sp>
      <p:pic>
        <p:nvPicPr>
          <p:cNvPr id="13" name="図 12"/>
          <p:cNvPicPr/>
          <p:nvPr/>
        </p:nvPicPr>
        <p:blipFill>
          <a:blip r:embed="rId2"/>
          <a:stretch>
            <a:fillRect/>
          </a:stretch>
        </p:blipFill>
        <p:spPr>
          <a:xfrm>
            <a:off x="4899943" y="6619287"/>
            <a:ext cx="1707976" cy="1226628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4840748" y="7803703"/>
            <a:ext cx="1925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写２　地区プロチーム</a:t>
            </a:r>
            <a:endParaRPr kumimoji="1" lang="en-US" altLang="ja-JP" sz="1200" dirty="0" smtClean="0"/>
          </a:p>
          <a:p>
            <a:r>
              <a:rPr kumimoji="1" lang="ja-JP" altLang="en-US" sz="1200" dirty="0" smtClean="0"/>
              <a:t>　　　　会議の様子</a:t>
            </a:r>
            <a:endParaRPr kumimoji="1" lang="ja-JP" altLang="en-US" sz="12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618" y="8196362"/>
            <a:ext cx="1773744" cy="1331566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150968" y="5278477"/>
            <a:ext cx="6625599" cy="45490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32214" y="5120177"/>
            <a:ext cx="1910536" cy="36458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kumimoji="1" lang="ja-JP" altLang="en-US" sz="1769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　活動内容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808" y="3725454"/>
            <a:ext cx="1207296" cy="1062049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2275875" y="1784648"/>
            <a:ext cx="3241357" cy="1200329"/>
          </a:xfrm>
          <a:prstGeom prst="rect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「</a:t>
            </a:r>
            <a:r>
              <a:rPr kumimoji="1"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モモせん孔細菌病」は、ももの難防除病害（</a:t>
            </a: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写１</a:t>
            </a:r>
            <a:r>
              <a:rPr kumimoji="1"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）。その</a:t>
            </a: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対策と</a:t>
            </a:r>
            <a:r>
              <a:rPr kumimoji="1"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して、農薬散布</a:t>
            </a: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や罹病した枝のせん定</a:t>
            </a:r>
            <a:r>
              <a:rPr kumimoji="1"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などが講じられて</a:t>
            </a: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いる。</a:t>
            </a:r>
            <a:endParaRPr kumimoji="1" lang="en-US" altLang="ja-JP" sz="12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令和</a:t>
            </a:r>
            <a:r>
              <a:rPr kumimoji="1"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２年</a:t>
            </a: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は全県的に発生し、当地方では</a:t>
            </a:r>
            <a:r>
              <a:rPr kumimoji="1" lang="ja-JP" altLang="en-US" sz="1200" dirty="0" err="1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も</a:t>
            </a:r>
            <a:r>
              <a:rPr kumimoji="1"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もの収穫ができない園地も発生するなど</a:t>
            </a: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被害が拡大</a:t>
            </a:r>
            <a:endParaRPr kumimoji="1" lang="en-US" altLang="ja-JP" sz="1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1" name="右矢印 10"/>
          <p:cNvSpPr/>
          <p:nvPr/>
        </p:nvSpPr>
        <p:spPr>
          <a:xfrm>
            <a:off x="5542445" y="2239847"/>
            <a:ext cx="274923" cy="355151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848024" y="2054654"/>
            <a:ext cx="821336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生産者の営農意欲の低下</a:t>
            </a:r>
            <a:endParaRPr kumimoji="1" lang="ja-JP" altLang="en-US" sz="1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344274" y="9273480"/>
            <a:ext cx="430288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●</a:t>
            </a:r>
            <a:r>
              <a:rPr kumimoji="1"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各市町、ＪＡ等と一体となって、防風ネットの</a:t>
            </a: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導入支援な</a:t>
            </a:r>
            <a:endParaRPr kumimoji="1" lang="en-US" altLang="ja-JP" sz="12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kumimoji="1" lang="ja-JP" altLang="en-US" sz="1200" dirty="0" err="1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ど</a:t>
            </a: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防除効果が高い補助</a:t>
            </a:r>
            <a:r>
              <a:rPr kumimoji="1"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事業の</a:t>
            </a: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活用誘導</a:t>
            </a:r>
            <a:endParaRPr kumimoji="1" lang="ja-JP" altLang="en-US" sz="1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48116" y="5515725"/>
            <a:ext cx="1036640" cy="230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県</a:t>
            </a:r>
            <a:r>
              <a:rPr kumimoji="1" lang="ja-JP" altLang="en-US" sz="9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連絡協議会</a:t>
            </a:r>
            <a:endParaRPr kumimoji="1" lang="en-US" altLang="ja-JP" sz="9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7" name="左右矢印 36"/>
          <p:cNvSpPr/>
          <p:nvPr/>
        </p:nvSpPr>
        <p:spPr>
          <a:xfrm>
            <a:off x="3439173" y="6059741"/>
            <a:ext cx="343555" cy="277178"/>
          </a:xfrm>
          <a:prstGeom prst="leftRightArrow">
            <a:avLst>
              <a:gd name="adj1" fmla="val 50000"/>
              <a:gd name="adj2" fmla="val 368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endParaRPr kumimoji="1" lang="ja-JP" altLang="en-US" sz="1200" dirty="0"/>
          </a:p>
        </p:txBody>
      </p:sp>
      <p:sp>
        <p:nvSpPr>
          <p:cNvPr id="38" name="正方形/長方形 37"/>
          <p:cNvSpPr/>
          <p:nvPr/>
        </p:nvSpPr>
        <p:spPr>
          <a:xfrm>
            <a:off x="3824803" y="5623681"/>
            <a:ext cx="1465596" cy="9675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3810637" y="5339828"/>
            <a:ext cx="738858" cy="253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05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伊達地域</a:t>
            </a:r>
            <a:endParaRPr kumimoji="1" lang="en-US" altLang="ja-JP" sz="105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6" name="楕円 45"/>
          <p:cNvSpPr/>
          <p:nvPr/>
        </p:nvSpPr>
        <p:spPr>
          <a:xfrm>
            <a:off x="3855309" y="6427465"/>
            <a:ext cx="760936" cy="1499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 smtClean="0"/>
              <a:t>篤農家</a:t>
            </a:r>
            <a:endParaRPr kumimoji="1" lang="ja-JP" altLang="en-US" sz="900" dirty="0"/>
          </a:p>
        </p:txBody>
      </p:sp>
      <p:sp>
        <p:nvSpPr>
          <p:cNvPr id="47" name="楕円 46"/>
          <p:cNvSpPr/>
          <p:nvPr/>
        </p:nvSpPr>
        <p:spPr>
          <a:xfrm>
            <a:off x="196248" y="5980109"/>
            <a:ext cx="1284972" cy="1786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 smtClean="0"/>
              <a:t>ＪＡ全農福島</a:t>
            </a:r>
            <a:endParaRPr kumimoji="1" lang="ja-JP" altLang="en-US" sz="900" dirty="0"/>
          </a:p>
        </p:txBody>
      </p:sp>
      <p:sp>
        <p:nvSpPr>
          <p:cNvPr id="49" name="楕円 48"/>
          <p:cNvSpPr/>
          <p:nvPr/>
        </p:nvSpPr>
        <p:spPr>
          <a:xfrm>
            <a:off x="211003" y="6169725"/>
            <a:ext cx="1271352" cy="1697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 smtClean="0"/>
              <a:t>各産地の</a:t>
            </a:r>
            <a:r>
              <a:rPr lang="ja-JP" altLang="en-US" sz="900" dirty="0"/>
              <a:t>ＪＡ</a:t>
            </a:r>
          </a:p>
        </p:txBody>
      </p:sp>
      <p:sp>
        <p:nvSpPr>
          <p:cNvPr id="50" name="楕円 49"/>
          <p:cNvSpPr/>
          <p:nvPr/>
        </p:nvSpPr>
        <p:spPr>
          <a:xfrm>
            <a:off x="1523295" y="5996634"/>
            <a:ext cx="1558047" cy="2300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 smtClean="0"/>
              <a:t>各産地の普及機関</a:t>
            </a:r>
            <a:endParaRPr kumimoji="1" lang="ja-JP" altLang="en-US" sz="900" dirty="0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312437" y="7342038"/>
            <a:ext cx="4414819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●</a:t>
            </a: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ＪＡの営農指導員とともに、多発園地を対象とした個別巡</a:t>
            </a:r>
            <a:endParaRPr kumimoji="1" lang="en-US" altLang="ja-JP" sz="12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回を実施し、取り組みの徹底と実施状況の把握・効果を検</a:t>
            </a:r>
            <a:endParaRPr kumimoji="1" lang="en-US" altLang="ja-JP" sz="12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証（写３）</a:t>
            </a:r>
            <a:endParaRPr kumimoji="1" lang="en-US" altLang="ja-JP" sz="12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324111" y="8760713"/>
            <a:ext cx="4406525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●効果的</a:t>
            </a:r>
            <a:r>
              <a:rPr kumimoji="1"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な対策（</a:t>
            </a: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総合的</a:t>
            </a:r>
            <a:r>
              <a:rPr kumimoji="1"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対策）実証</a:t>
            </a:r>
            <a:r>
              <a:rPr kumimoji="1" lang="ja-JP" altLang="en-US" sz="12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ほを</a:t>
            </a:r>
            <a:r>
              <a:rPr kumimoji="1"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設置し、</a:t>
            </a: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データ</a:t>
            </a:r>
            <a:r>
              <a:rPr kumimoji="1"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</a:t>
            </a: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共</a:t>
            </a:r>
            <a:endParaRPr kumimoji="1" lang="en-US" altLang="ja-JP" sz="12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有。実証ほを活用した防風</a:t>
            </a:r>
            <a:r>
              <a:rPr kumimoji="1"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ネットの</a:t>
            </a: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設置推進</a:t>
            </a:r>
            <a:r>
              <a:rPr kumimoji="1"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。</a:t>
            </a:r>
            <a:endParaRPr kumimoji="1" lang="en-US" altLang="ja-JP" sz="1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247262" y="1280592"/>
            <a:ext cx="4529306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・伊達地方のも</a:t>
            </a:r>
            <a:r>
              <a:rPr kumimoji="1" lang="ja-JP" altLang="en-US" sz="12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もは</a:t>
            </a:r>
            <a:r>
              <a:rPr kumimoji="1"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、阿武隈川沿いを中心に約</a:t>
            </a:r>
            <a:r>
              <a:rPr kumimoji="1" lang="en-US" altLang="ja-JP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748ha</a:t>
            </a:r>
            <a:r>
              <a:rPr kumimoji="1"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の産地を</a:t>
            </a: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形　　</a:t>
            </a:r>
            <a:endParaRPr kumimoji="1" lang="en-US" altLang="ja-JP" sz="12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成して</a:t>
            </a:r>
            <a:r>
              <a:rPr kumimoji="1"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おり、県内産出量の</a:t>
            </a: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約６割</a:t>
            </a:r>
            <a:r>
              <a:rPr kumimoji="1"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を占めている</a:t>
            </a: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。</a:t>
            </a:r>
            <a:endParaRPr kumimoji="1" lang="ja-JP" altLang="en-US" sz="1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150968" y="1247603"/>
            <a:ext cx="6625600" cy="37863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5" name="図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805" y="1754184"/>
            <a:ext cx="1951067" cy="1335552"/>
          </a:xfrm>
          <a:prstGeom prst="rect">
            <a:avLst/>
          </a:prstGeom>
        </p:spPr>
      </p:pic>
      <p:sp>
        <p:nvSpPr>
          <p:cNvPr id="41" name="正方形/長方形 40"/>
          <p:cNvSpPr/>
          <p:nvPr/>
        </p:nvSpPr>
        <p:spPr>
          <a:xfrm>
            <a:off x="278270" y="1755109"/>
            <a:ext cx="6444492" cy="12546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278270" y="3539442"/>
            <a:ext cx="5090080" cy="1446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●ねらい</a:t>
            </a:r>
            <a:endParaRPr kumimoji="1" lang="en-US" altLang="ja-JP" sz="1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・関係機関・団体が密に連携し、各々ができる取り組みを共有</a:t>
            </a: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し実施</a:t>
            </a:r>
            <a:endParaRPr kumimoji="1" lang="en-US" altLang="ja-JP" sz="1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・発生状況を踏まえ、より効果的な防除手法などを県試験研究</a:t>
            </a:r>
            <a:r>
              <a:rPr kumimoji="1" lang="ja-JP" altLang="en-US" sz="12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機関とと</a:t>
            </a:r>
            <a:endParaRPr kumimoji="1" lang="en-US" altLang="ja-JP" sz="1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も</a:t>
            </a:r>
            <a:r>
              <a:rPr kumimoji="1" lang="ja-JP" altLang="en-US" sz="12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</a:t>
            </a:r>
            <a:r>
              <a:rPr kumimoji="1"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構築</a:t>
            </a:r>
            <a:endParaRPr kumimoji="1" lang="en-US" altLang="ja-JP" sz="1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・ＪＡや市町と連携し</a:t>
            </a:r>
            <a:r>
              <a:rPr kumimoji="1" lang="ja-JP" altLang="en-US" sz="12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、もも生産</a:t>
            </a:r>
            <a:r>
              <a:rPr kumimoji="1"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者</a:t>
            </a: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の取り組み</a:t>
            </a:r>
            <a:r>
              <a:rPr kumimoji="1"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を強く</a:t>
            </a: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後押し</a:t>
            </a:r>
            <a:endParaRPr kumimoji="1" lang="en-US" altLang="ja-JP" sz="1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869160" y="4788764"/>
            <a:ext cx="19292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 smtClean="0"/>
              <a:t>写１　モモせん孔細菌病</a:t>
            </a:r>
            <a:endParaRPr kumimoji="1" lang="ja-JP" altLang="en-US" sz="1100" dirty="0"/>
          </a:p>
        </p:txBody>
      </p:sp>
      <p:sp>
        <p:nvSpPr>
          <p:cNvPr id="44" name="星 7 43"/>
          <p:cNvSpPr/>
          <p:nvPr/>
        </p:nvSpPr>
        <p:spPr>
          <a:xfrm>
            <a:off x="1117164" y="2982920"/>
            <a:ext cx="4826175" cy="840067"/>
          </a:xfrm>
          <a:custGeom>
            <a:avLst/>
            <a:gdLst>
              <a:gd name="connsiteX0" fmla="*/ 11462 w 21600"/>
              <a:gd name="connsiteY0" fmla="*/ 4342 h 21600"/>
              <a:gd name="connsiteX1" fmla="*/ 14790 w 21600"/>
              <a:gd name="connsiteY1" fmla="*/ 0 h 21600"/>
              <a:gd name="connsiteX2" fmla="*/ 14525 w 21600"/>
              <a:gd name="connsiteY2" fmla="*/ 5777 h 21600"/>
              <a:gd name="connsiteX3" fmla="*/ 18007 w 21600"/>
              <a:gd name="connsiteY3" fmla="*/ 3172 h 21600"/>
              <a:gd name="connsiteX4" fmla="*/ 16380 w 21600"/>
              <a:gd name="connsiteY4" fmla="*/ 6532 h 21600"/>
              <a:gd name="connsiteX5" fmla="*/ 21600 w 21600"/>
              <a:gd name="connsiteY5" fmla="*/ 6645 h 21600"/>
              <a:gd name="connsiteX6" fmla="*/ 16985 w 21600"/>
              <a:gd name="connsiteY6" fmla="*/ 9402 h 21600"/>
              <a:gd name="connsiteX7" fmla="*/ 18270 w 21600"/>
              <a:gd name="connsiteY7" fmla="*/ 11290 h 21600"/>
              <a:gd name="connsiteX8" fmla="*/ 16380 w 21600"/>
              <a:gd name="connsiteY8" fmla="*/ 12310 h 21600"/>
              <a:gd name="connsiteX9" fmla="*/ 18877 w 21600"/>
              <a:gd name="connsiteY9" fmla="*/ 15632 h 21600"/>
              <a:gd name="connsiteX10" fmla="*/ 14640 w 21600"/>
              <a:gd name="connsiteY10" fmla="*/ 14350 h 21600"/>
              <a:gd name="connsiteX11" fmla="*/ 14942 w 21600"/>
              <a:gd name="connsiteY11" fmla="*/ 17370 h 21600"/>
              <a:gd name="connsiteX12" fmla="*/ 12180 w 21600"/>
              <a:gd name="connsiteY12" fmla="*/ 15935 h 21600"/>
              <a:gd name="connsiteX13" fmla="*/ 11612 w 21600"/>
              <a:gd name="connsiteY13" fmla="*/ 18842 h 21600"/>
              <a:gd name="connsiteX14" fmla="*/ 9872 w 21600"/>
              <a:gd name="connsiteY14" fmla="*/ 17370 h 21600"/>
              <a:gd name="connsiteX15" fmla="*/ 8700 w 21600"/>
              <a:gd name="connsiteY15" fmla="*/ 19712 h 21600"/>
              <a:gd name="connsiteX16" fmla="*/ 7527 w 21600"/>
              <a:gd name="connsiteY16" fmla="*/ 18125 h 21600"/>
              <a:gd name="connsiteX17" fmla="*/ 4917 w 21600"/>
              <a:gd name="connsiteY17" fmla="*/ 21600 h 21600"/>
              <a:gd name="connsiteX18" fmla="*/ 4805 w 21600"/>
              <a:gd name="connsiteY18" fmla="*/ 18240 h 21600"/>
              <a:gd name="connsiteX19" fmla="*/ 1285 w 21600"/>
              <a:gd name="connsiteY19" fmla="*/ 17825 h 21600"/>
              <a:gd name="connsiteX20" fmla="*/ 3330 w 21600"/>
              <a:gd name="connsiteY20" fmla="*/ 15370 h 21600"/>
              <a:gd name="connsiteX21" fmla="*/ 0 w 21600"/>
              <a:gd name="connsiteY21" fmla="*/ 12877 h 21600"/>
              <a:gd name="connsiteX22" fmla="*/ 3935 w 21600"/>
              <a:gd name="connsiteY22" fmla="*/ 11592 h 21600"/>
              <a:gd name="connsiteX23" fmla="*/ 1172 w 21600"/>
              <a:gd name="connsiteY23" fmla="*/ 8270 h 21600"/>
              <a:gd name="connsiteX24" fmla="*/ 5372 w 21600"/>
              <a:gd name="connsiteY24" fmla="*/ 7817 h 21600"/>
              <a:gd name="connsiteX25" fmla="*/ 4502 w 21600"/>
              <a:gd name="connsiteY25" fmla="*/ 3625 h 21600"/>
              <a:gd name="connsiteX26" fmla="*/ 8550 w 21600"/>
              <a:gd name="connsiteY26" fmla="*/ 6382 h 21600"/>
              <a:gd name="connsiteX27" fmla="*/ 9722 w 21600"/>
              <a:gd name="connsiteY27" fmla="*/ 1887 h 21600"/>
              <a:gd name="connsiteX28" fmla="*/ 11462 w 21600"/>
              <a:gd name="connsiteY28" fmla="*/ 4342 h 21600"/>
              <a:gd name="connsiteX0" fmla="*/ 11462 w 21600"/>
              <a:gd name="connsiteY0" fmla="*/ 4342 h 21600"/>
              <a:gd name="connsiteX1" fmla="*/ 14790 w 21600"/>
              <a:gd name="connsiteY1" fmla="*/ 0 h 21600"/>
              <a:gd name="connsiteX2" fmla="*/ 14525 w 21600"/>
              <a:gd name="connsiteY2" fmla="*/ 5777 h 21600"/>
              <a:gd name="connsiteX3" fmla="*/ 18007 w 21600"/>
              <a:gd name="connsiteY3" fmla="*/ 3172 h 21600"/>
              <a:gd name="connsiteX4" fmla="*/ 16380 w 21600"/>
              <a:gd name="connsiteY4" fmla="*/ 6532 h 21600"/>
              <a:gd name="connsiteX5" fmla="*/ 21600 w 21600"/>
              <a:gd name="connsiteY5" fmla="*/ 6645 h 21600"/>
              <a:gd name="connsiteX6" fmla="*/ 16985 w 21600"/>
              <a:gd name="connsiteY6" fmla="*/ 9402 h 21600"/>
              <a:gd name="connsiteX7" fmla="*/ 18270 w 21600"/>
              <a:gd name="connsiteY7" fmla="*/ 11290 h 21600"/>
              <a:gd name="connsiteX8" fmla="*/ 16380 w 21600"/>
              <a:gd name="connsiteY8" fmla="*/ 12310 h 21600"/>
              <a:gd name="connsiteX9" fmla="*/ 18877 w 21600"/>
              <a:gd name="connsiteY9" fmla="*/ 15632 h 21600"/>
              <a:gd name="connsiteX10" fmla="*/ 14640 w 21600"/>
              <a:gd name="connsiteY10" fmla="*/ 14350 h 21600"/>
              <a:gd name="connsiteX11" fmla="*/ 14942 w 21600"/>
              <a:gd name="connsiteY11" fmla="*/ 17370 h 21600"/>
              <a:gd name="connsiteX12" fmla="*/ 12180 w 21600"/>
              <a:gd name="connsiteY12" fmla="*/ 15935 h 21600"/>
              <a:gd name="connsiteX13" fmla="*/ 11612 w 21600"/>
              <a:gd name="connsiteY13" fmla="*/ 18842 h 21600"/>
              <a:gd name="connsiteX14" fmla="*/ 9872 w 21600"/>
              <a:gd name="connsiteY14" fmla="*/ 17370 h 21600"/>
              <a:gd name="connsiteX15" fmla="*/ 8700 w 21600"/>
              <a:gd name="connsiteY15" fmla="*/ 19712 h 21600"/>
              <a:gd name="connsiteX16" fmla="*/ 7527 w 21600"/>
              <a:gd name="connsiteY16" fmla="*/ 18125 h 21600"/>
              <a:gd name="connsiteX17" fmla="*/ 4917 w 21600"/>
              <a:gd name="connsiteY17" fmla="*/ 21600 h 21600"/>
              <a:gd name="connsiteX18" fmla="*/ 5356 w 21600"/>
              <a:gd name="connsiteY18" fmla="*/ 14527 h 21600"/>
              <a:gd name="connsiteX19" fmla="*/ 1285 w 21600"/>
              <a:gd name="connsiteY19" fmla="*/ 17825 h 21600"/>
              <a:gd name="connsiteX20" fmla="*/ 3330 w 21600"/>
              <a:gd name="connsiteY20" fmla="*/ 15370 h 21600"/>
              <a:gd name="connsiteX21" fmla="*/ 0 w 21600"/>
              <a:gd name="connsiteY21" fmla="*/ 12877 h 21600"/>
              <a:gd name="connsiteX22" fmla="*/ 3935 w 21600"/>
              <a:gd name="connsiteY22" fmla="*/ 11592 h 21600"/>
              <a:gd name="connsiteX23" fmla="*/ 1172 w 21600"/>
              <a:gd name="connsiteY23" fmla="*/ 8270 h 21600"/>
              <a:gd name="connsiteX24" fmla="*/ 5372 w 21600"/>
              <a:gd name="connsiteY24" fmla="*/ 7817 h 21600"/>
              <a:gd name="connsiteX25" fmla="*/ 4502 w 21600"/>
              <a:gd name="connsiteY25" fmla="*/ 3625 h 21600"/>
              <a:gd name="connsiteX26" fmla="*/ 8550 w 21600"/>
              <a:gd name="connsiteY26" fmla="*/ 6382 h 21600"/>
              <a:gd name="connsiteX27" fmla="*/ 9722 w 21600"/>
              <a:gd name="connsiteY27" fmla="*/ 1887 h 21600"/>
              <a:gd name="connsiteX28" fmla="*/ 11462 w 21600"/>
              <a:gd name="connsiteY28" fmla="*/ 4342 h 21600"/>
              <a:gd name="connsiteX0" fmla="*/ 11462 w 21600"/>
              <a:gd name="connsiteY0" fmla="*/ 4342 h 19712"/>
              <a:gd name="connsiteX1" fmla="*/ 14790 w 21600"/>
              <a:gd name="connsiteY1" fmla="*/ 0 h 19712"/>
              <a:gd name="connsiteX2" fmla="*/ 14525 w 21600"/>
              <a:gd name="connsiteY2" fmla="*/ 5777 h 19712"/>
              <a:gd name="connsiteX3" fmla="*/ 18007 w 21600"/>
              <a:gd name="connsiteY3" fmla="*/ 3172 h 19712"/>
              <a:gd name="connsiteX4" fmla="*/ 16380 w 21600"/>
              <a:gd name="connsiteY4" fmla="*/ 6532 h 19712"/>
              <a:gd name="connsiteX5" fmla="*/ 21600 w 21600"/>
              <a:gd name="connsiteY5" fmla="*/ 6645 h 19712"/>
              <a:gd name="connsiteX6" fmla="*/ 16985 w 21600"/>
              <a:gd name="connsiteY6" fmla="*/ 9402 h 19712"/>
              <a:gd name="connsiteX7" fmla="*/ 18270 w 21600"/>
              <a:gd name="connsiteY7" fmla="*/ 11290 h 19712"/>
              <a:gd name="connsiteX8" fmla="*/ 16380 w 21600"/>
              <a:gd name="connsiteY8" fmla="*/ 12310 h 19712"/>
              <a:gd name="connsiteX9" fmla="*/ 18877 w 21600"/>
              <a:gd name="connsiteY9" fmla="*/ 15632 h 19712"/>
              <a:gd name="connsiteX10" fmla="*/ 14640 w 21600"/>
              <a:gd name="connsiteY10" fmla="*/ 14350 h 19712"/>
              <a:gd name="connsiteX11" fmla="*/ 14942 w 21600"/>
              <a:gd name="connsiteY11" fmla="*/ 17370 h 19712"/>
              <a:gd name="connsiteX12" fmla="*/ 12180 w 21600"/>
              <a:gd name="connsiteY12" fmla="*/ 15935 h 19712"/>
              <a:gd name="connsiteX13" fmla="*/ 11612 w 21600"/>
              <a:gd name="connsiteY13" fmla="*/ 18842 h 19712"/>
              <a:gd name="connsiteX14" fmla="*/ 9872 w 21600"/>
              <a:gd name="connsiteY14" fmla="*/ 17370 h 19712"/>
              <a:gd name="connsiteX15" fmla="*/ 8700 w 21600"/>
              <a:gd name="connsiteY15" fmla="*/ 19712 h 19712"/>
              <a:gd name="connsiteX16" fmla="*/ 7527 w 21600"/>
              <a:gd name="connsiteY16" fmla="*/ 18125 h 19712"/>
              <a:gd name="connsiteX17" fmla="*/ 5713 w 21600"/>
              <a:gd name="connsiteY17" fmla="*/ 17578 h 19712"/>
              <a:gd name="connsiteX18" fmla="*/ 5356 w 21600"/>
              <a:gd name="connsiteY18" fmla="*/ 14527 h 19712"/>
              <a:gd name="connsiteX19" fmla="*/ 1285 w 21600"/>
              <a:gd name="connsiteY19" fmla="*/ 17825 h 19712"/>
              <a:gd name="connsiteX20" fmla="*/ 3330 w 21600"/>
              <a:gd name="connsiteY20" fmla="*/ 15370 h 19712"/>
              <a:gd name="connsiteX21" fmla="*/ 0 w 21600"/>
              <a:gd name="connsiteY21" fmla="*/ 12877 h 19712"/>
              <a:gd name="connsiteX22" fmla="*/ 3935 w 21600"/>
              <a:gd name="connsiteY22" fmla="*/ 11592 h 19712"/>
              <a:gd name="connsiteX23" fmla="*/ 1172 w 21600"/>
              <a:gd name="connsiteY23" fmla="*/ 8270 h 19712"/>
              <a:gd name="connsiteX24" fmla="*/ 5372 w 21600"/>
              <a:gd name="connsiteY24" fmla="*/ 7817 h 19712"/>
              <a:gd name="connsiteX25" fmla="*/ 4502 w 21600"/>
              <a:gd name="connsiteY25" fmla="*/ 3625 h 19712"/>
              <a:gd name="connsiteX26" fmla="*/ 8550 w 21600"/>
              <a:gd name="connsiteY26" fmla="*/ 6382 h 19712"/>
              <a:gd name="connsiteX27" fmla="*/ 9722 w 21600"/>
              <a:gd name="connsiteY27" fmla="*/ 1887 h 19712"/>
              <a:gd name="connsiteX28" fmla="*/ 11462 w 21600"/>
              <a:gd name="connsiteY28" fmla="*/ 4342 h 19712"/>
              <a:gd name="connsiteX0" fmla="*/ 11462 w 21600"/>
              <a:gd name="connsiteY0" fmla="*/ 4342 h 19712"/>
              <a:gd name="connsiteX1" fmla="*/ 14790 w 21600"/>
              <a:gd name="connsiteY1" fmla="*/ 0 h 19712"/>
              <a:gd name="connsiteX2" fmla="*/ 14525 w 21600"/>
              <a:gd name="connsiteY2" fmla="*/ 5777 h 19712"/>
              <a:gd name="connsiteX3" fmla="*/ 18007 w 21600"/>
              <a:gd name="connsiteY3" fmla="*/ 3172 h 19712"/>
              <a:gd name="connsiteX4" fmla="*/ 16380 w 21600"/>
              <a:gd name="connsiteY4" fmla="*/ 6532 h 19712"/>
              <a:gd name="connsiteX5" fmla="*/ 21600 w 21600"/>
              <a:gd name="connsiteY5" fmla="*/ 6645 h 19712"/>
              <a:gd name="connsiteX6" fmla="*/ 16985 w 21600"/>
              <a:gd name="connsiteY6" fmla="*/ 9402 h 19712"/>
              <a:gd name="connsiteX7" fmla="*/ 18270 w 21600"/>
              <a:gd name="connsiteY7" fmla="*/ 11290 h 19712"/>
              <a:gd name="connsiteX8" fmla="*/ 16380 w 21600"/>
              <a:gd name="connsiteY8" fmla="*/ 12310 h 19712"/>
              <a:gd name="connsiteX9" fmla="*/ 18877 w 21600"/>
              <a:gd name="connsiteY9" fmla="*/ 15632 h 19712"/>
              <a:gd name="connsiteX10" fmla="*/ 14640 w 21600"/>
              <a:gd name="connsiteY10" fmla="*/ 14350 h 19712"/>
              <a:gd name="connsiteX11" fmla="*/ 14942 w 21600"/>
              <a:gd name="connsiteY11" fmla="*/ 17370 h 19712"/>
              <a:gd name="connsiteX12" fmla="*/ 12180 w 21600"/>
              <a:gd name="connsiteY12" fmla="*/ 15935 h 19712"/>
              <a:gd name="connsiteX13" fmla="*/ 11612 w 21600"/>
              <a:gd name="connsiteY13" fmla="*/ 18842 h 19712"/>
              <a:gd name="connsiteX14" fmla="*/ 9872 w 21600"/>
              <a:gd name="connsiteY14" fmla="*/ 17370 h 19712"/>
              <a:gd name="connsiteX15" fmla="*/ 8700 w 21600"/>
              <a:gd name="connsiteY15" fmla="*/ 19712 h 19712"/>
              <a:gd name="connsiteX16" fmla="*/ 7527 w 21600"/>
              <a:gd name="connsiteY16" fmla="*/ 18125 h 19712"/>
              <a:gd name="connsiteX17" fmla="*/ 5713 w 21600"/>
              <a:gd name="connsiteY17" fmla="*/ 17578 h 19712"/>
              <a:gd name="connsiteX18" fmla="*/ 5234 w 21600"/>
              <a:gd name="connsiteY18" fmla="*/ 14836 h 19712"/>
              <a:gd name="connsiteX19" fmla="*/ 1285 w 21600"/>
              <a:gd name="connsiteY19" fmla="*/ 17825 h 19712"/>
              <a:gd name="connsiteX20" fmla="*/ 3330 w 21600"/>
              <a:gd name="connsiteY20" fmla="*/ 15370 h 19712"/>
              <a:gd name="connsiteX21" fmla="*/ 0 w 21600"/>
              <a:gd name="connsiteY21" fmla="*/ 12877 h 19712"/>
              <a:gd name="connsiteX22" fmla="*/ 3935 w 21600"/>
              <a:gd name="connsiteY22" fmla="*/ 11592 h 19712"/>
              <a:gd name="connsiteX23" fmla="*/ 1172 w 21600"/>
              <a:gd name="connsiteY23" fmla="*/ 8270 h 19712"/>
              <a:gd name="connsiteX24" fmla="*/ 5372 w 21600"/>
              <a:gd name="connsiteY24" fmla="*/ 7817 h 19712"/>
              <a:gd name="connsiteX25" fmla="*/ 4502 w 21600"/>
              <a:gd name="connsiteY25" fmla="*/ 3625 h 19712"/>
              <a:gd name="connsiteX26" fmla="*/ 8550 w 21600"/>
              <a:gd name="connsiteY26" fmla="*/ 6382 h 19712"/>
              <a:gd name="connsiteX27" fmla="*/ 9722 w 21600"/>
              <a:gd name="connsiteY27" fmla="*/ 1887 h 19712"/>
              <a:gd name="connsiteX28" fmla="*/ 11462 w 21600"/>
              <a:gd name="connsiteY28" fmla="*/ 4342 h 19712"/>
              <a:gd name="connsiteX0" fmla="*/ 11462 w 21600"/>
              <a:gd name="connsiteY0" fmla="*/ 4342 h 19712"/>
              <a:gd name="connsiteX1" fmla="*/ 14790 w 21600"/>
              <a:gd name="connsiteY1" fmla="*/ 0 h 19712"/>
              <a:gd name="connsiteX2" fmla="*/ 14525 w 21600"/>
              <a:gd name="connsiteY2" fmla="*/ 5777 h 19712"/>
              <a:gd name="connsiteX3" fmla="*/ 18007 w 21600"/>
              <a:gd name="connsiteY3" fmla="*/ 3172 h 19712"/>
              <a:gd name="connsiteX4" fmla="*/ 16380 w 21600"/>
              <a:gd name="connsiteY4" fmla="*/ 6532 h 19712"/>
              <a:gd name="connsiteX5" fmla="*/ 21600 w 21600"/>
              <a:gd name="connsiteY5" fmla="*/ 6645 h 19712"/>
              <a:gd name="connsiteX6" fmla="*/ 16985 w 21600"/>
              <a:gd name="connsiteY6" fmla="*/ 9402 h 19712"/>
              <a:gd name="connsiteX7" fmla="*/ 18270 w 21600"/>
              <a:gd name="connsiteY7" fmla="*/ 11290 h 19712"/>
              <a:gd name="connsiteX8" fmla="*/ 16380 w 21600"/>
              <a:gd name="connsiteY8" fmla="*/ 12310 h 19712"/>
              <a:gd name="connsiteX9" fmla="*/ 18877 w 21600"/>
              <a:gd name="connsiteY9" fmla="*/ 15632 h 19712"/>
              <a:gd name="connsiteX10" fmla="*/ 14640 w 21600"/>
              <a:gd name="connsiteY10" fmla="*/ 14350 h 19712"/>
              <a:gd name="connsiteX11" fmla="*/ 14942 w 21600"/>
              <a:gd name="connsiteY11" fmla="*/ 17370 h 19712"/>
              <a:gd name="connsiteX12" fmla="*/ 12180 w 21600"/>
              <a:gd name="connsiteY12" fmla="*/ 15935 h 19712"/>
              <a:gd name="connsiteX13" fmla="*/ 11612 w 21600"/>
              <a:gd name="connsiteY13" fmla="*/ 18842 h 19712"/>
              <a:gd name="connsiteX14" fmla="*/ 9872 w 21600"/>
              <a:gd name="connsiteY14" fmla="*/ 17370 h 19712"/>
              <a:gd name="connsiteX15" fmla="*/ 8700 w 21600"/>
              <a:gd name="connsiteY15" fmla="*/ 19712 h 19712"/>
              <a:gd name="connsiteX16" fmla="*/ 7527 w 21600"/>
              <a:gd name="connsiteY16" fmla="*/ 18125 h 19712"/>
              <a:gd name="connsiteX17" fmla="*/ 5713 w 21600"/>
              <a:gd name="connsiteY17" fmla="*/ 17578 h 19712"/>
              <a:gd name="connsiteX18" fmla="*/ 5234 w 21600"/>
              <a:gd name="connsiteY18" fmla="*/ 14836 h 19712"/>
              <a:gd name="connsiteX19" fmla="*/ 3305 w 21600"/>
              <a:gd name="connsiteY19" fmla="*/ 17516 h 19712"/>
              <a:gd name="connsiteX20" fmla="*/ 3330 w 21600"/>
              <a:gd name="connsiteY20" fmla="*/ 15370 h 19712"/>
              <a:gd name="connsiteX21" fmla="*/ 0 w 21600"/>
              <a:gd name="connsiteY21" fmla="*/ 12877 h 19712"/>
              <a:gd name="connsiteX22" fmla="*/ 3935 w 21600"/>
              <a:gd name="connsiteY22" fmla="*/ 11592 h 19712"/>
              <a:gd name="connsiteX23" fmla="*/ 1172 w 21600"/>
              <a:gd name="connsiteY23" fmla="*/ 8270 h 19712"/>
              <a:gd name="connsiteX24" fmla="*/ 5372 w 21600"/>
              <a:gd name="connsiteY24" fmla="*/ 7817 h 19712"/>
              <a:gd name="connsiteX25" fmla="*/ 4502 w 21600"/>
              <a:gd name="connsiteY25" fmla="*/ 3625 h 19712"/>
              <a:gd name="connsiteX26" fmla="*/ 8550 w 21600"/>
              <a:gd name="connsiteY26" fmla="*/ 6382 h 19712"/>
              <a:gd name="connsiteX27" fmla="*/ 9722 w 21600"/>
              <a:gd name="connsiteY27" fmla="*/ 1887 h 19712"/>
              <a:gd name="connsiteX28" fmla="*/ 11462 w 21600"/>
              <a:gd name="connsiteY28" fmla="*/ 4342 h 19712"/>
              <a:gd name="connsiteX0" fmla="*/ 11462 w 21600"/>
              <a:gd name="connsiteY0" fmla="*/ 4342 h 19712"/>
              <a:gd name="connsiteX1" fmla="*/ 14790 w 21600"/>
              <a:gd name="connsiteY1" fmla="*/ 0 h 19712"/>
              <a:gd name="connsiteX2" fmla="*/ 14525 w 21600"/>
              <a:gd name="connsiteY2" fmla="*/ 5777 h 19712"/>
              <a:gd name="connsiteX3" fmla="*/ 18007 w 21600"/>
              <a:gd name="connsiteY3" fmla="*/ 3172 h 19712"/>
              <a:gd name="connsiteX4" fmla="*/ 16380 w 21600"/>
              <a:gd name="connsiteY4" fmla="*/ 6532 h 19712"/>
              <a:gd name="connsiteX5" fmla="*/ 21600 w 21600"/>
              <a:gd name="connsiteY5" fmla="*/ 6645 h 19712"/>
              <a:gd name="connsiteX6" fmla="*/ 16985 w 21600"/>
              <a:gd name="connsiteY6" fmla="*/ 9402 h 19712"/>
              <a:gd name="connsiteX7" fmla="*/ 18270 w 21600"/>
              <a:gd name="connsiteY7" fmla="*/ 11290 h 19712"/>
              <a:gd name="connsiteX8" fmla="*/ 16380 w 21600"/>
              <a:gd name="connsiteY8" fmla="*/ 12310 h 19712"/>
              <a:gd name="connsiteX9" fmla="*/ 18877 w 21600"/>
              <a:gd name="connsiteY9" fmla="*/ 15632 h 19712"/>
              <a:gd name="connsiteX10" fmla="*/ 14640 w 21600"/>
              <a:gd name="connsiteY10" fmla="*/ 14350 h 19712"/>
              <a:gd name="connsiteX11" fmla="*/ 14942 w 21600"/>
              <a:gd name="connsiteY11" fmla="*/ 17370 h 19712"/>
              <a:gd name="connsiteX12" fmla="*/ 12180 w 21600"/>
              <a:gd name="connsiteY12" fmla="*/ 15935 h 19712"/>
              <a:gd name="connsiteX13" fmla="*/ 11612 w 21600"/>
              <a:gd name="connsiteY13" fmla="*/ 18842 h 19712"/>
              <a:gd name="connsiteX14" fmla="*/ 9872 w 21600"/>
              <a:gd name="connsiteY14" fmla="*/ 17370 h 19712"/>
              <a:gd name="connsiteX15" fmla="*/ 8700 w 21600"/>
              <a:gd name="connsiteY15" fmla="*/ 19712 h 19712"/>
              <a:gd name="connsiteX16" fmla="*/ 7527 w 21600"/>
              <a:gd name="connsiteY16" fmla="*/ 18125 h 19712"/>
              <a:gd name="connsiteX17" fmla="*/ 5529 w 21600"/>
              <a:gd name="connsiteY17" fmla="*/ 17733 h 19712"/>
              <a:gd name="connsiteX18" fmla="*/ 5234 w 21600"/>
              <a:gd name="connsiteY18" fmla="*/ 14836 h 19712"/>
              <a:gd name="connsiteX19" fmla="*/ 3305 w 21600"/>
              <a:gd name="connsiteY19" fmla="*/ 17516 h 19712"/>
              <a:gd name="connsiteX20" fmla="*/ 3330 w 21600"/>
              <a:gd name="connsiteY20" fmla="*/ 15370 h 19712"/>
              <a:gd name="connsiteX21" fmla="*/ 0 w 21600"/>
              <a:gd name="connsiteY21" fmla="*/ 12877 h 19712"/>
              <a:gd name="connsiteX22" fmla="*/ 3935 w 21600"/>
              <a:gd name="connsiteY22" fmla="*/ 11592 h 19712"/>
              <a:gd name="connsiteX23" fmla="*/ 1172 w 21600"/>
              <a:gd name="connsiteY23" fmla="*/ 8270 h 19712"/>
              <a:gd name="connsiteX24" fmla="*/ 5372 w 21600"/>
              <a:gd name="connsiteY24" fmla="*/ 7817 h 19712"/>
              <a:gd name="connsiteX25" fmla="*/ 4502 w 21600"/>
              <a:gd name="connsiteY25" fmla="*/ 3625 h 19712"/>
              <a:gd name="connsiteX26" fmla="*/ 8550 w 21600"/>
              <a:gd name="connsiteY26" fmla="*/ 6382 h 19712"/>
              <a:gd name="connsiteX27" fmla="*/ 9722 w 21600"/>
              <a:gd name="connsiteY27" fmla="*/ 1887 h 19712"/>
              <a:gd name="connsiteX28" fmla="*/ 11462 w 21600"/>
              <a:gd name="connsiteY28" fmla="*/ 4342 h 19712"/>
              <a:gd name="connsiteX0" fmla="*/ 11462 w 21600"/>
              <a:gd name="connsiteY0" fmla="*/ 4342 h 19712"/>
              <a:gd name="connsiteX1" fmla="*/ 14790 w 21600"/>
              <a:gd name="connsiteY1" fmla="*/ 0 h 19712"/>
              <a:gd name="connsiteX2" fmla="*/ 14525 w 21600"/>
              <a:gd name="connsiteY2" fmla="*/ 5777 h 19712"/>
              <a:gd name="connsiteX3" fmla="*/ 18007 w 21600"/>
              <a:gd name="connsiteY3" fmla="*/ 3172 h 19712"/>
              <a:gd name="connsiteX4" fmla="*/ 16380 w 21600"/>
              <a:gd name="connsiteY4" fmla="*/ 6532 h 19712"/>
              <a:gd name="connsiteX5" fmla="*/ 21600 w 21600"/>
              <a:gd name="connsiteY5" fmla="*/ 6645 h 19712"/>
              <a:gd name="connsiteX6" fmla="*/ 16985 w 21600"/>
              <a:gd name="connsiteY6" fmla="*/ 9402 h 19712"/>
              <a:gd name="connsiteX7" fmla="*/ 18270 w 21600"/>
              <a:gd name="connsiteY7" fmla="*/ 11290 h 19712"/>
              <a:gd name="connsiteX8" fmla="*/ 16380 w 21600"/>
              <a:gd name="connsiteY8" fmla="*/ 12310 h 19712"/>
              <a:gd name="connsiteX9" fmla="*/ 18877 w 21600"/>
              <a:gd name="connsiteY9" fmla="*/ 15632 h 19712"/>
              <a:gd name="connsiteX10" fmla="*/ 14640 w 21600"/>
              <a:gd name="connsiteY10" fmla="*/ 14350 h 19712"/>
              <a:gd name="connsiteX11" fmla="*/ 14942 w 21600"/>
              <a:gd name="connsiteY11" fmla="*/ 17370 h 19712"/>
              <a:gd name="connsiteX12" fmla="*/ 12180 w 21600"/>
              <a:gd name="connsiteY12" fmla="*/ 15935 h 19712"/>
              <a:gd name="connsiteX13" fmla="*/ 11612 w 21600"/>
              <a:gd name="connsiteY13" fmla="*/ 18842 h 19712"/>
              <a:gd name="connsiteX14" fmla="*/ 9872 w 21600"/>
              <a:gd name="connsiteY14" fmla="*/ 17370 h 19712"/>
              <a:gd name="connsiteX15" fmla="*/ 8700 w 21600"/>
              <a:gd name="connsiteY15" fmla="*/ 19712 h 19712"/>
              <a:gd name="connsiteX16" fmla="*/ 7527 w 21600"/>
              <a:gd name="connsiteY16" fmla="*/ 18125 h 19712"/>
              <a:gd name="connsiteX17" fmla="*/ 5039 w 21600"/>
              <a:gd name="connsiteY17" fmla="*/ 19280 h 19712"/>
              <a:gd name="connsiteX18" fmla="*/ 5234 w 21600"/>
              <a:gd name="connsiteY18" fmla="*/ 14836 h 19712"/>
              <a:gd name="connsiteX19" fmla="*/ 3305 w 21600"/>
              <a:gd name="connsiteY19" fmla="*/ 17516 h 19712"/>
              <a:gd name="connsiteX20" fmla="*/ 3330 w 21600"/>
              <a:gd name="connsiteY20" fmla="*/ 15370 h 19712"/>
              <a:gd name="connsiteX21" fmla="*/ 0 w 21600"/>
              <a:gd name="connsiteY21" fmla="*/ 12877 h 19712"/>
              <a:gd name="connsiteX22" fmla="*/ 3935 w 21600"/>
              <a:gd name="connsiteY22" fmla="*/ 11592 h 19712"/>
              <a:gd name="connsiteX23" fmla="*/ 1172 w 21600"/>
              <a:gd name="connsiteY23" fmla="*/ 8270 h 19712"/>
              <a:gd name="connsiteX24" fmla="*/ 5372 w 21600"/>
              <a:gd name="connsiteY24" fmla="*/ 7817 h 19712"/>
              <a:gd name="connsiteX25" fmla="*/ 4502 w 21600"/>
              <a:gd name="connsiteY25" fmla="*/ 3625 h 19712"/>
              <a:gd name="connsiteX26" fmla="*/ 8550 w 21600"/>
              <a:gd name="connsiteY26" fmla="*/ 6382 h 19712"/>
              <a:gd name="connsiteX27" fmla="*/ 9722 w 21600"/>
              <a:gd name="connsiteY27" fmla="*/ 1887 h 19712"/>
              <a:gd name="connsiteX28" fmla="*/ 11462 w 21600"/>
              <a:gd name="connsiteY28" fmla="*/ 4342 h 19712"/>
              <a:gd name="connsiteX0" fmla="*/ 11462 w 19305"/>
              <a:gd name="connsiteY0" fmla="*/ 4342 h 19712"/>
              <a:gd name="connsiteX1" fmla="*/ 14790 w 19305"/>
              <a:gd name="connsiteY1" fmla="*/ 0 h 19712"/>
              <a:gd name="connsiteX2" fmla="*/ 14525 w 19305"/>
              <a:gd name="connsiteY2" fmla="*/ 5777 h 19712"/>
              <a:gd name="connsiteX3" fmla="*/ 18007 w 19305"/>
              <a:gd name="connsiteY3" fmla="*/ 3172 h 19712"/>
              <a:gd name="connsiteX4" fmla="*/ 16380 w 19305"/>
              <a:gd name="connsiteY4" fmla="*/ 6532 h 19712"/>
              <a:gd name="connsiteX5" fmla="*/ 19305 w 19305"/>
              <a:gd name="connsiteY5" fmla="*/ 7264 h 19712"/>
              <a:gd name="connsiteX6" fmla="*/ 16985 w 19305"/>
              <a:gd name="connsiteY6" fmla="*/ 9402 h 19712"/>
              <a:gd name="connsiteX7" fmla="*/ 18270 w 19305"/>
              <a:gd name="connsiteY7" fmla="*/ 11290 h 19712"/>
              <a:gd name="connsiteX8" fmla="*/ 16380 w 19305"/>
              <a:gd name="connsiteY8" fmla="*/ 12310 h 19712"/>
              <a:gd name="connsiteX9" fmla="*/ 18877 w 19305"/>
              <a:gd name="connsiteY9" fmla="*/ 15632 h 19712"/>
              <a:gd name="connsiteX10" fmla="*/ 14640 w 19305"/>
              <a:gd name="connsiteY10" fmla="*/ 14350 h 19712"/>
              <a:gd name="connsiteX11" fmla="*/ 14942 w 19305"/>
              <a:gd name="connsiteY11" fmla="*/ 17370 h 19712"/>
              <a:gd name="connsiteX12" fmla="*/ 12180 w 19305"/>
              <a:gd name="connsiteY12" fmla="*/ 15935 h 19712"/>
              <a:gd name="connsiteX13" fmla="*/ 11612 w 19305"/>
              <a:gd name="connsiteY13" fmla="*/ 18842 h 19712"/>
              <a:gd name="connsiteX14" fmla="*/ 9872 w 19305"/>
              <a:gd name="connsiteY14" fmla="*/ 17370 h 19712"/>
              <a:gd name="connsiteX15" fmla="*/ 8700 w 19305"/>
              <a:gd name="connsiteY15" fmla="*/ 19712 h 19712"/>
              <a:gd name="connsiteX16" fmla="*/ 7527 w 19305"/>
              <a:gd name="connsiteY16" fmla="*/ 18125 h 19712"/>
              <a:gd name="connsiteX17" fmla="*/ 5039 w 19305"/>
              <a:gd name="connsiteY17" fmla="*/ 19280 h 19712"/>
              <a:gd name="connsiteX18" fmla="*/ 5234 w 19305"/>
              <a:gd name="connsiteY18" fmla="*/ 14836 h 19712"/>
              <a:gd name="connsiteX19" fmla="*/ 3305 w 19305"/>
              <a:gd name="connsiteY19" fmla="*/ 17516 h 19712"/>
              <a:gd name="connsiteX20" fmla="*/ 3330 w 19305"/>
              <a:gd name="connsiteY20" fmla="*/ 15370 h 19712"/>
              <a:gd name="connsiteX21" fmla="*/ 0 w 19305"/>
              <a:gd name="connsiteY21" fmla="*/ 12877 h 19712"/>
              <a:gd name="connsiteX22" fmla="*/ 3935 w 19305"/>
              <a:gd name="connsiteY22" fmla="*/ 11592 h 19712"/>
              <a:gd name="connsiteX23" fmla="*/ 1172 w 19305"/>
              <a:gd name="connsiteY23" fmla="*/ 8270 h 19712"/>
              <a:gd name="connsiteX24" fmla="*/ 5372 w 19305"/>
              <a:gd name="connsiteY24" fmla="*/ 7817 h 19712"/>
              <a:gd name="connsiteX25" fmla="*/ 4502 w 19305"/>
              <a:gd name="connsiteY25" fmla="*/ 3625 h 19712"/>
              <a:gd name="connsiteX26" fmla="*/ 8550 w 19305"/>
              <a:gd name="connsiteY26" fmla="*/ 6382 h 19712"/>
              <a:gd name="connsiteX27" fmla="*/ 9722 w 19305"/>
              <a:gd name="connsiteY27" fmla="*/ 1887 h 19712"/>
              <a:gd name="connsiteX28" fmla="*/ 11462 w 19305"/>
              <a:gd name="connsiteY28" fmla="*/ 4342 h 19712"/>
              <a:gd name="connsiteX0" fmla="*/ 10290 w 18133"/>
              <a:gd name="connsiteY0" fmla="*/ 4342 h 19712"/>
              <a:gd name="connsiteX1" fmla="*/ 13618 w 18133"/>
              <a:gd name="connsiteY1" fmla="*/ 0 h 19712"/>
              <a:gd name="connsiteX2" fmla="*/ 13353 w 18133"/>
              <a:gd name="connsiteY2" fmla="*/ 5777 h 19712"/>
              <a:gd name="connsiteX3" fmla="*/ 16835 w 18133"/>
              <a:gd name="connsiteY3" fmla="*/ 3172 h 19712"/>
              <a:gd name="connsiteX4" fmla="*/ 15208 w 18133"/>
              <a:gd name="connsiteY4" fmla="*/ 6532 h 19712"/>
              <a:gd name="connsiteX5" fmla="*/ 18133 w 18133"/>
              <a:gd name="connsiteY5" fmla="*/ 7264 h 19712"/>
              <a:gd name="connsiteX6" fmla="*/ 15813 w 18133"/>
              <a:gd name="connsiteY6" fmla="*/ 9402 h 19712"/>
              <a:gd name="connsiteX7" fmla="*/ 17098 w 18133"/>
              <a:gd name="connsiteY7" fmla="*/ 11290 h 19712"/>
              <a:gd name="connsiteX8" fmla="*/ 15208 w 18133"/>
              <a:gd name="connsiteY8" fmla="*/ 12310 h 19712"/>
              <a:gd name="connsiteX9" fmla="*/ 17705 w 18133"/>
              <a:gd name="connsiteY9" fmla="*/ 15632 h 19712"/>
              <a:gd name="connsiteX10" fmla="*/ 13468 w 18133"/>
              <a:gd name="connsiteY10" fmla="*/ 14350 h 19712"/>
              <a:gd name="connsiteX11" fmla="*/ 13770 w 18133"/>
              <a:gd name="connsiteY11" fmla="*/ 17370 h 19712"/>
              <a:gd name="connsiteX12" fmla="*/ 11008 w 18133"/>
              <a:gd name="connsiteY12" fmla="*/ 15935 h 19712"/>
              <a:gd name="connsiteX13" fmla="*/ 10440 w 18133"/>
              <a:gd name="connsiteY13" fmla="*/ 18842 h 19712"/>
              <a:gd name="connsiteX14" fmla="*/ 8700 w 18133"/>
              <a:gd name="connsiteY14" fmla="*/ 17370 h 19712"/>
              <a:gd name="connsiteX15" fmla="*/ 7528 w 18133"/>
              <a:gd name="connsiteY15" fmla="*/ 19712 h 19712"/>
              <a:gd name="connsiteX16" fmla="*/ 6355 w 18133"/>
              <a:gd name="connsiteY16" fmla="*/ 18125 h 19712"/>
              <a:gd name="connsiteX17" fmla="*/ 3867 w 18133"/>
              <a:gd name="connsiteY17" fmla="*/ 19280 h 19712"/>
              <a:gd name="connsiteX18" fmla="*/ 4062 w 18133"/>
              <a:gd name="connsiteY18" fmla="*/ 14836 h 19712"/>
              <a:gd name="connsiteX19" fmla="*/ 2133 w 18133"/>
              <a:gd name="connsiteY19" fmla="*/ 17516 h 19712"/>
              <a:gd name="connsiteX20" fmla="*/ 2158 w 18133"/>
              <a:gd name="connsiteY20" fmla="*/ 15370 h 19712"/>
              <a:gd name="connsiteX21" fmla="*/ 205 w 18133"/>
              <a:gd name="connsiteY21" fmla="*/ 12877 h 19712"/>
              <a:gd name="connsiteX22" fmla="*/ 2763 w 18133"/>
              <a:gd name="connsiteY22" fmla="*/ 11592 h 19712"/>
              <a:gd name="connsiteX23" fmla="*/ 0 w 18133"/>
              <a:gd name="connsiteY23" fmla="*/ 8270 h 19712"/>
              <a:gd name="connsiteX24" fmla="*/ 4200 w 18133"/>
              <a:gd name="connsiteY24" fmla="*/ 7817 h 19712"/>
              <a:gd name="connsiteX25" fmla="*/ 3330 w 18133"/>
              <a:gd name="connsiteY25" fmla="*/ 3625 h 19712"/>
              <a:gd name="connsiteX26" fmla="*/ 7378 w 18133"/>
              <a:gd name="connsiteY26" fmla="*/ 6382 h 19712"/>
              <a:gd name="connsiteX27" fmla="*/ 8550 w 18133"/>
              <a:gd name="connsiteY27" fmla="*/ 1887 h 19712"/>
              <a:gd name="connsiteX28" fmla="*/ 10290 w 18133"/>
              <a:gd name="connsiteY28" fmla="*/ 4342 h 19712"/>
              <a:gd name="connsiteX0" fmla="*/ 10085 w 17928"/>
              <a:gd name="connsiteY0" fmla="*/ 4342 h 19712"/>
              <a:gd name="connsiteX1" fmla="*/ 13413 w 17928"/>
              <a:gd name="connsiteY1" fmla="*/ 0 h 19712"/>
              <a:gd name="connsiteX2" fmla="*/ 13148 w 17928"/>
              <a:gd name="connsiteY2" fmla="*/ 5777 h 19712"/>
              <a:gd name="connsiteX3" fmla="*/ 16630 w 17928"/>
              <a:gd name="connsiteY3" fmla="*/ 3172 h 19712"/>
              <a:gd name="connsiteX4" fmla="*/ 15003 w 17928"/>
              <a:gd name="connsiteY4" fmla="*/ 6532 h 19712"/>
              <a:gd name="connsiteX5" fmla="*/ 17928 w 17928"/>
              <a:gd name="connsiteY5" fmla="*/ 7264 h 19712"/>
              <a:gd name="connsiteX6" fmla="*/ 15608 w 17928"/>
              <a:gd name="connsiteY6" fmla="*/ 9402 h 19712"/>
              <a:gd name="connsiteX7" fmla="*/ 16893 w 17928"/>
              <a:gd name="connsiteY7" fmla="*/ 11290 h 19712"/>
              <a:gd name="connsiteX8" fmla="*/ 15003 w 17928"/>
              <a:gd name="connsiteY8" fmla="*/ 12310 h 19712"/>
              <a:gd name="connsiteX9" fmla="*/ 17500 w 17928"/>
              <a:gd name="connsiteY9" fmla="*/ 15632 h 19712"/>
              <a:gd name="connsiteX10" fmla="*/ 13263 w 17928"/>
              <a:gd name="connsiteY10" fmla="*/ 14350 h 19712"/>
              <a:gd name="connsiteX11" fmla="*/ 13565 w 17928"/>
              <a:gd name="connsiteY11" fmla="*/ 17370 h 19712"/>
              <a:gd name="connsiteX12" fmla="*/ 10803 w 17928"/>
              <a:gd name="connsiteY12" fmla="*/ 15935 h 19712"/>
              <a:gd name="connsiteX13" fmla="*/ 10235 w 17928"/>
              <a:gd name="connsiteY13" fmla="*/ 18842 h 19712"/>
              <a:gd name="connsiteX14" fmla="*/ 8495 w 17928"/>
              <a:gd name="connsiteY14" fmla="*/ 17370 h 19712"/>
              <a:gd name="connsiteX15" fmla="*/ 7323 w 17928"/>
              <a:gd name="connsiteY15" fmla="*/ 19712 h 19712"/>
              <a:gd name="connsiteX16" fmla="*/ 6150 w 17928"/>
              <a:gd name="connsiteY16" fmla="*/ 18125 h 19712"/>
              <a:gd name="connsiteX17" fmla="*/ 3662 w 17928"/>
              <a:gd name="connsiteY17" fmla="*/ 19280 h 19712"/>
              <a:gd name="connsiteX18" fmla="*/ 3857 w 17928"/>
              <a:gd name="connsiteY18" fmla="*/ 14836 h 19712"/>
              <a:gd name="connsiteX19" fmla="*/ 1928 w 17928"/>
              <a:gd name="connsiteY19" fmla="*/ 17516 h 19712"/>
              <a:gd name="connsiteX20" fmla="*/ 1953 w 17928"/>
              <a:gd name="connsiteY20" fmla="*/ 15370 h 19712"/>
              <a:gd name="connsiteX21" fmla="*/ 0 w 17928"/>
              <a:gd name="connsiteY21" fmla="*/ 12877 h 19712"/>
              <a:gd name="connsiteX22" fmla="*/ 2558 w 17928"/>
              <a:gd name="connsiteY22" fmla="*/ 11592 h 19712"/>
              <a:gd name="connsiteX23" fmla="*/ 1662 w 17928"/>
              <a:gd name="connsiteY23" fmla="*/ 6723 h 19712"/>
              <a:gd name="connsiteX24" fmla="*/ 3995 w 17928"/>
              <a:gd name="connsiteY24" fmla="*/ 7817 h 19712"/>
              <a:gd name="connsiteX25" fmla="*/ 3125 w 17928"/>
              <a:gd name="connsiteY25" fmla="*/ 3625 h 19712"/>
              <a:gd name="connsiteX26" fmla="*/ 7173 w 17928"/>
              <a:gd name="connsiteY26" fmla="*/ 6382 h 19712"/>
              <a:gd name="connsiteX27" fmla="*/ 8345 w 17928"/>
              <a:gd name="connsiteY27" fmla="*/ 1887 h 19712"/>
              <a:gd name="connsiteX28" fmla="*/ 10085 w 17928"/>
              <a:gd name="connsiteY28" fmla="*/ 4342 h 19712"/>
              <a:gd name="connsiteX0" fmla="*/ 10085 w 17928"/>
              <a:gd name="connsiteY0" fmla="*/ 4342 h 19712"/>
              <a:gd name="connsiteX1" fmla="*/ 13413 w 17928"/>
              <a:gd name="connsiteY1" fmla="*/ 0 h 19712"/>
              <a:gd name="connsiteX2" fmla="*/ 13148 w 17928"/>
              <a:gd name="connsiteY2" fmla="*/ 5777 h 19712"/>
              <a:gd name="connsiteX3" fmla="*/ 16630 w 17928"/>
              <a:gd name="connsiteY3" fmla="*/ 3172 h 19712"/>
              <a:gd name="connsiteX4" fmla="*/ 15003 w 17928"/>
              <a:gd name="connsiteY4" fmla="*/ 6532 h 19712"/>
              <a:gd name="connsiteX5" fmla="*/ 17928 w 17928"/>
              <a:gd name="connsiteY5" fmla="*/ 7264 h 19712"/>
              <a:gd name="connsiteX6" fmla="*/ 15608 w 17928"/>
              <a:gd name="connsiteY6" fmla="*/ 9402 h 19712"/>
              <a:gd name="connsiteX7" fmla="*/ 16893 w 17928"/>
              <a:gd name="connsiteY7" fmla="*/ 11290 h 19712"/>
              <a:gd name="connsiteX8" fmla="*/ 15003 w 17928"/>
              <a:gd name="connsiteY8" fmla="*/ 12310 h 19712"/>
              <a:gd name="connsiteX9" fmla="*/ 17500 w 17928"/>
              <a:gd name="connsiteY9" fmla="*/ 15632 h 19712"/>
              <a:gd name="connsiteX10" fmla="*/ 13263 w 17928"/>
              <a:gd name="connsiteY10" fmla="*/ 14350 h 19712"/>
              <a:gd name="connsiteX11" fmla="*/ 13565 w 17928"/>
              <a:gd name="connsiteY11" fmla="*/ 17370 h 19712"/>
              <a:gd name="connsiteX12" fmla="*/ 10803 w 17928"/>
              <a:gd name="connsiteY12" fmla="*/ 15935 h 19712"/>
              <a:gd name="connsiteX13" fmla="*/ 10235 w 17928"/>
              <a:gd name="connsiteY13" fmla="*/ 18842 h 19712"/>
              <a:gd name="connsiteX14" fmla="*/ 8495 w 17928"/>
              <a:gd name="connsiteY14" fmla="*/ 17370 h 19712"/>
              <a:gd name="connsiteX15" fmla="*/ 7323 w 17928"/>
              <a:gd name="connsiteY15" fmla="*/ 19712 h 19712"/>
              <a:gd name="connsiteX16" fmla="*/ 6150 w 17928"/>
              <a:gd name="connsiteY16" fmla="*/ 18125 h 19712"/>
              <a:gd name="connsiteX17" fmla="*/ 3662 w 17928"/>
              <a:gd name="connsiteY17" fmla="*/ 19280 h 19712"/>
              <a:gd name="connsiteX18" fmla="*/ 3857 w 17928"/>
              <a:gd name="connsiteY18" fmla="*/ 14836 h 19712"/>
              <a:gd name="connsiteX19" fmla="*/ 1928 w 17928"/>
              <a:gd name="connsiteY19" fmla="*/ 17516 h 19712"/>
              <a:gd name="connsiteX20" fmla="*/ 1953 w 17928"/>
              <a:gd name="connsiteY20" fmla="*/ 15370 h 19712"/>
              <a:gd name="connsiteX21" fmla="*/ 0 w 17928"/>
              <a:gd name="connsiteY21" fmla="*/ 12877 h 19712"/>
              <a:gd name="connsiteX22" fmla="*/ 2558 w 17928"/>
              <a:gd name="connsiteY22" fmla="*/ 11592 h 19712"/>
              <a:gd name="connsiteX23" fmla="*/ 805 w 17928"/>
              <a:gd name="connsiteY23" fmla="*/ 6568 h 19712"/>
              <a:gd name="connsiteX24" fmla="*/ 3995 w 17928"/>
              <a:gd name="connsiteY24" fmla="*/ 7817 h 19712"/>
              <a:gd name="connsiteX25" fmla="*/ 3125 w 17928"/>
              <a:gd name="connsiteY25" fmla="*/ 3625 h 19712"/>
              <a:gd name="connsiteX26" fmla="*/ 7173 w 17928"/>
              <a:gd name="connsiteY26" fmla="*/ 6382 h 19712"/>
              <a:gd name="connsiteX27" fmla="*/ 8345 w 17928"/>
              <a:gd name="connsiteY27" fmla="*/ 1887 h 19712"/>
              <a:gd name="connsiteX28" fmla="*/ 10085 w 17928"/>
              <a:gd name="connsiteY28" fmla="*/ 4342 h 19712"/>
              <a:gd name="connsiteX0" fmla="*/ 10085 w 17928"/>
              <a:gd name="connsiteY0" fmla="*/ 4342 h 19712"/>
              <a:gd name="connsiteX1" fmla="*/ 13413 w 17928"/>
              <a:gd name="connsiteY1" fmla="*/ 0 h 19712"/>
              <a:gd name="connsiteX2" fmla="*/ 13148 w 17928"/>
              <a:gd name="connsiteY2" fmla="*/ 5777 h 19712"/>
              <a:gd name="connsiteX3" fmla="*/ 16630 w 17928"/>
              <a:gd name="connsiteY3" fmla="*/ 3172 h 19712"/>
              <a:gd name="connsiteX4" fmla="*/ 15003 w 17928"/>
              <a:gd name="connsiteY4" fmla="*/ 6532 h 19712"/>
              <a:gd name="connsiteX5" fmla="*/ 17928 w 17928"/>
              <a:gd name="connsiteY5" fmla="*/ 7264 h 19712"/>
              <a:gd name="connsiteX6" fmla="*/ 15608 w 17928"/>
              <a:gd name="connsiteY6" fmla="*/ 9402 h 19712"/>
              <a:gd name="connsiteX7" fmla="*/ 16893 w 17928"/>
              <a:gd name="connsiteY7" fmla="*/ 11290 h 19712"/>
              <a:gd name="connsiteX8" fmla="*/ 15003 w 17928"/>
              <a:gd name="connsiteY8" fmla="*/ 12310 h 19712"/>
              <a:gd name="connsiteX9" fmla="*/ 17500 w 17928"/>
              <a:gd name="connsiteY9" fmla="*/ 15632 h 19712"/>
              <a:gd name="connsiteX10" fmla="*/ 13263 w 17928"/>
              <a:gd name="connsiteY10" fmla="*/ 14350 h 19712"/>
              <a:gd name="connsiteX11" fmla="*/ 13565 w 17928"/>
              <a:gd name="connsiteY11" fmla="*/ 17370 h 19712"/>
              <a:gd name="connsiteX12" fmla="*/ 10803 w 17928"/>
              <a:gd name="connsiteY12" fmla="*/ 15935 h 19712"/>
              <a:gd name="connsiteX13" fmla="*/ 10235 w 17928"/>
              <a:gd name="connsiteY13" fmla="*/ 18842 h 19712"/>
              <a:gd name="connsiteX14" fmla="*/ 8495 w 17928"/>
              <a:gd name="connsiteY14" fmla="*/ 17370 h 19712"/>
              <a:gd name="connsiteX15" fmla="*/ 7323 w 17928"/>
              <a:gd name="connsiteY15" fmla="*/ 19712 h 19712"/>
              <a:gd name="connsiteX16" fmla="*/ 6150 w 17928"/>
              <a:gd name="connsiteY16" fmla="*/ 18125 h 19712"/>
              <a:gd name="connsiteX17" fmla="*/ 3662 w 17928"/>
              <a:gd name="connsiteY17" fmla="*/ 19280 h 19712"/>
              <a:gd name="connsiteX18" fmla="*/ 3857 w 17928"/>
              <a:gd name="connsiteY18" fmla="*/ 14836 h 19712"/>
              <a:gd name="connsiteX19" fmla="*/ 1928 w 17928"/>
              <a:gd name="connsiteY19" fmla="*/ 17516 h 19712"/>
              <a:gd name="connsiteX20" fmla="*/ 2412 w 17928"/>
              <a:gd name="connsiteY20" fmla="*/ 15370 h 19712"/>
              <a:gd name="connsiteX21" fmla="*/ 0 w 17928"/>
              <a:gd name="connsiteY21" fmla="*/ 12877 h 19712"/>
              <a:gd name="connsiteX22" fmla="*/ 2558 w 17928"/>
              <a:gd name="connsiteY22" fmla="*/ 11592 h 19712"/>
              <a:gd name="connsiteX23" fmla="*/ 805 w 17928"/>
              <a:gd name="connsiteY23" fmla="*/ 6568 h 19712"/>
              <a:gd name="connsiteX24" fmla="*/ 3995 w 17928"/>
              <a:gd name="connsiteY24" fmla="*/ 7817 h 19712"/>
              <a:gd name="connsiteX25" fmla="*/ 3125 w 17928"/>
              <a:gd name="connsiteY25" fmla="*/ 3625 h 19712"/>
              <a:gd name="connsiteX26" fmla="*/ 7173 w 17928"/>
              <a:gd name="connsiteY26" fmla="*/ 6382 h 19712"/>
              <a:gd name="connsiteX27" fmla="*/ 8345 w 17928"/>
              <a:gd name="connsiteY27" fmla="*/ 1887 h 19712"/>
              <a:gd name="connsiteX28" fmla="*/ 10085 w 17928"/>
              <a:gd name="connsiteY28" fmla="*/ 4342 h 19712"/>
              <a:gd name="connsiteX0" fmla="*/ 9280 w 17123"/>
              <a:gd name="connsiteY0" fmla="*/ 4342 h 19712"/>
              <a:gd name="connsiteX1" fmla="*/ 12608 w 17123"/>
              <a:gd name="connsiteY1" fmla="*/ 0 h 19712"/>
              <a:gd name="connsiteX2" fmla="*/ 12343 w 17123"/>
              <a:gd name="connsiteY2" fmla="*/ 5777 h 19712"/>
              <a:gd name="connsiteX3" fmla="*/ 15825 w 17123"/>
              <a:gd name="connsiteY3" fmla="*/ 3172 h 19712"/>
              <a:gd name="connsiteX4" fmla="*/ 14198 w 17123"/>
              <a:gd name="connsiteY4" fmla="*/ 6532 h 19712"/>
              <a:gd name="connsiteX5" fmla="*/ 17123 w 17123"/>
              <a:gd name="connsiteY5" fmla="*/ 7264 h 19712"/>
              <a:gd name="connsiteX6" fmla="*/ 14803 w 17123"/>
              <a:gd name="connsiteY6" fmla="*/ 9402 h 19712"/>
              <a:gd name="connsiteX7" fmla="*/ 16088 w 17123"/>
              <a:gd name="connsiteY7" fmla="*/ 11290 h 19712"/>
              <a:gd name="connsiteX8" fmla="*/ 14198 w 17123"/>
              <a:gd name="connsiteY8" fmla="*/ 12310 h 19712"/>
              <a:gd name="connsiteX9" fmla="*/ 16695 w 17123"/>
              <a:gd name="connsiteY9" fmla="*/ 15632 h 19712"/>
              <a:gd name="connsiteX10" fmla="*/ 12458 w 17123"/>
              <a:gd name="connsiteY10" fmla="*/ 14350 h 19712"/>
              <a:gd name="connsiteX11" fmla="*/ 12760 w 17123"/>
              <a:gd name="connsiteY11" fmla="*/ 17370 h 19712"/>
              <a:gd name="connsiteX12" fmla="*/ 9998 w 17123"/>
              <a:gd name="connsiteY12" fmla="*/ 15935 h 19712"/>
              <a:gd name="connsiteX13" fmla="*/ 9430 w 17123"/>
              <a:gd name="connsiteY13" fmla="*/ 18842 h 19712"/>
              <a:gd name="connsiteX14" fmla="*/ 7690 w 17123"/>
              <a:gd name="connsiteY14" fmla="*/ 17370 h 19712"/>
              <a:gd name="connsiteX15" fmla="*/ 6518 w 17123"/>
              <a:gd name="connsiteY15" fmla="*/ 19712 h 19712"/>
              <a:gd name="connsiteX16" fmla="*/ 5345 w 17123"/>
              <a:gd name="connsiteY16" fmla="*/ 18125 h 19712"/>
              <a:gd name="connsiteX17" fmla="*/ 2857 w 17123"/>
              <a:gd name="connsiteY17" fmla="*/ 19280 h 19712"/>
              <a:gd name="connsiteX18" fmla="*/ 3052 w 17123"/>
              <a:gd name="connsiteY18" fmla="*/ 14836 h 19712"/>
              <a:gd name="connsiteX19" fmla="*/ 1123 w 17123"/>
              <a:gd name="connsiteY19" fmla="*/ 17516 h 19712"/>
              <a:gd name="connsiteX20" fmla="*/ 1607 w 17123"/>
              <a:gd name="connsiteY20" fmla="*/ 15370 h 19712"/>
              <a:gd name="connsiteX21" fmla="*/ 205 w 17123"/>
              <a:gd name="connsiteY21" fmla="*/ 12877 h 19712"/>
              <a:gd name="connsiteX22" fmla="*/ 1753 w 17123"/>
              <a:gd name="connsiteY22" fmla="*/ 11592 h 19712"/>
              <a:gd name="connsiteX23" fmla="*/ 0 w 17123"/>
              <a:gd name="connsiteY23" fmla="*/ 6568 h 19712"/>
              <a:gd name="connsiteX24" fmla="*/ 3190 w 17123"/>
              <a:gd name="connsiteY24" fmla="*/ 7817 h 19712"/>
              <a:gd name="connsiteX25" fmla="*/ 2320 w 17123"/>
              <a:gd name="connsiteY25" fmla="*/ 3625 h 19712"/>
              <a:gd name="connsiteX26" fmla="*/ 6368 w 17123"/>
              <a:gd name="connsiteY26" fmla="*/ 6382 h 19712"/>
              <a:gd name="connsiteX27" fmla="*/ 7540 w 17123"/>
              <a:gd name="connsiteY27" fmla="*/ 1887 h 19712"/>
              <a:gd name="connsiteX28" fmla="*/ 9280 w 17123"/>
              <a:gd name="connsiteY28" fmla="*/ 4342 h 1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123" h="19712">
                <a:moveTo>
                  <a:pt x="9280" y="4342"/>
                </a:moveTo>
                <a:lnTo>
                  <a:pt x="12608" y="0"/>
                </a:lnTo>
                <a:cubicBezTo>
                  <a:pt x="12520" y="1926"/>
                  <a:pt x="12431" y="3851"/>
                  <a:pt x="12343" y="5777"/>
                </a:cubicBezTo>
                <a:lnTo>
                  <a:pt x="15825" y="3172"/>
                </a:lnTo>
                <a:lnTo>
                  <a:pt x="14198" y="6532"/>
                </a:lnTo>
                <a:lnTo>
                  <a:pt x="17123" y="7264"/>
                </a:lnTo>
                <a:lnTo>
                  <a:pt x="14803" y="9402"/>
                </a:lnTo>
                <a:lnTo>
                  <a:pt x="16088" y="11290"/>
                </a:lnTo>
                <a:lnTo>
                  <a:pt x="14198" y="12310"/>
                </a:lnTo>
                <a:lnTo>
                  <a:pt x="16695" y="15632"/>
                </a:lnTo>
                <a:lnTo>
                  <a:pt x="12458" y="14350"/>
                </a:lnTo>
                <a:cubicBezTo>
                  <a:pt x="12559" y="15357"/>
                  <a:pt x="12659" y="16363"/>
                  <a:pt x="12760" y="17370"/>
                </a:cubicBezTo>
                <a:lnTo>
                  <a:pt x="9998" y="15935"/>
                </a:lnTo>
                <a:lnTo>
                  <a:pt x="9430" y="18842"/>
                </a:lnTo>
                <a:lnTo>
                  <a:pt x="7690" y="17370"/>
                </a:lnTo>
                <a:lnTo>
                  <a:pt x="6518" y="19712"/>
                </a:lnTo>
                <a:lnTo>
                  <a:pt x="5345" y="18125"/>
                </a:lnTo>
                <a:lnTo>
                  <a:pt x="2857" y="19280"/>
                </a:lnTo>
                <a:cubicBezTo>
                  <a:pt x="2820" y="18160"/>
                  <a:pt x="3089" y="15956"/>
                  <a:pt x="3052" y="14836"/>
                </a:cubicBezTo>
                <a:lnTo>
                  <a:pt x="1123" y="17516"/>
                </a:lnTo>
                <a:cubicBezTo>
                  <a:pt x="1131" y="16801"/>
                  <a:pt x="1599" y="16085"/>
                  <a:pt x="1607" y="15370"/>
                </a:cubicBezTo>
                <a:lnTo>
                  <a:pt x="205" y="12877"/>
                </a:lnTo>
                <a:lnTo>
                  <a:pt x="1753" y="11592"/>
                </a:lnTo>
                <a:lnTo>
                  <a:pt x="0" y="6568"/>
                </a:lnTo>
                <a:lnTo>
                  <a:pt x="3190" y="7817"/>
                </a:lnTo>
                <a:lnTo>
                  <a:pt x="2320" y="3625"/>
                </a:lnTo>
                <a:lnTo>
                  <a:pt x="6368" y="6382"/>
                </a:lnTo>
                <a:lnTo>
                  <a:pt x="7540" y="1887"/>
                </a:lnTo>
                <a:lnTo>
                  <a:pt x="9280" y="4342"/>
                </a:lnTo>
                <a:close/>
              </a:path>
            </a:pathLst>
          </a:custGeom>
          <a:solidFill>
            <a:srgbClr val="FFFF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1400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kumimoji="1" lang="ja-JP" altLang="en-US" sz="1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モモ</a:t>
            </a:r>
            <a:r>
              <a:rPr kumimoji="1" lang="ja-JP" altLang="en-US" sz="1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せん孔細菌病の抑制・蔓延防止のため</a:t>
            </a:r>
            <a:r>
              <a:rPr kumimoji="1" lang="ja-JP" altLang="en-US" sz="1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、</a:t>
            </a:r>
            <a:endParaRPr kumimoji="1" lang="en-US" altLang="ja-JP" sz="1400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kumimoji="1" lang="ja-JP" altLang="en-US" sz="1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一刻</a:t>
            </a:r>
            <a:r>
              <a:rPr kumimoji="1" lang="ja-JP" altLang="en-US" sz="1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も早い対策の徹底が必要</a:t>
            </a: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5712311" y="5623681"/>
            <a:ext cx="889220" cy="90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6" name="楕円 55"/>
          <p:cNvSpPr/>
          <p:nvPr/>
        </p:nvSpPr>
        <p:spPr>
          <a:xfrm>
            <a:off x="213179" y="5784670"/>
            <a:ext cx="1088700" cy="1775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 smtClean="0"/>
              <a:t>果樹研究所</a:t>
            </a:r>
            <a:endParaRPr kumimoji="1" lang="ja-JP" altLang="en-US" sz="900" dirty="0"/>
          </a:p>
        </p:txBody>
      </p:sp>
      <p:sp>
        <p:nvSpPr>
          <p:cNvPr id="57" name="楕円 56"/>
          <p:cNvSpPr/>
          <p:nvPr/>
        </p:nvSpPr>
        <p:spPr>
          <a:xfrm>
            <a:off x="2587129" y="6425974"/>
            <a:ext cx="587538" cy="1466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 smtClean="0"/>
              <a:t>市町</a:t>
            </a:r>
            <a:endParaRPr kumimoji="1" lang="ja-JP" altLang="en-US" sz="900" dirty="0"/>
          </a:p>
        </p:txBody>
      </p:sp>
      <p:sp>
        <p:nvSpPr>
          <p:cNvPr id="58" name="楕円 57"/>
          <p:cNvSpPr/>
          <p:nvPr/>
        </p:nvSpPr>
        <p:spPr>
          <a:xfrm>
            <a:off x="228369" y="6373503"/>
            <a:ext cx="1415621" cy="1691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 smtClean="0"/>
              <a:t>各公益社団法人</a:t>
            </a:r>
            <a:endParaRPr lang="ja-JP" altLang="en-US" sz="900" dirty="0"/>
          </a:p>
        </p:txBody>
      </p:sp>
      <p:sp>
        <p:nvSpPr>
          <p:cNvPr id="59" name="楕円 58"/>
          <p:cNvSpPr/>
          <p:nvPr/>
        </p:nvSpPr>
        <p:spPr>
          <a:xfrm>
            <a:off x="1607751" y="6244372"/>
            <a:ext cx="1440160" cy="1860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 smtClean="0"/>
              <a:t>農業共済組合</a:t>
            </a:r>
            <a:endParaRPr lang="ja-JP" altLang="en-US" sz="900" dirty="0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3119366" y="6394587"/>
            <a:ext cx="137640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9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他</a:t>
            </a:r>
            <a:endParaRPr kumimoji="1" lang="ja-JP" altLang="en-US" sz="9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0" name="楕円 59"/>
          <p:cNvSpPr/>
          <p:nvPr/>
        </p:nvSpPr>
        <p:spPr>
          <a:xfrm>
            <a:off x="3810637" y="5890301"/>
            <a:ext cx="745616" cy="3198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 smtClean="0"/>
              <a:t>果樹</a:t>
            </a:r>
            <a:endParaRPr kumimoji="1" lang="en-US" altLang="ja-JP" sz="900" dirty="0" smtClean="0"/>
          </a:p>
          <a:p>
            <a:pPr algn="ctr"/>
            <a:r>
              <a:rPr kumimoji="1" lang="ja-JP" altLang="en-US" sz="900" dirty="0" smtClean="0"/>
              <a:t>研究所</a:t>
            </a:r>
            <a:endParaRPr kumimoji="1" lang="ja-JP" altLang="en-US" sz="900" dirty="0"/>
          </a:p>
        </p:txBody>
      </p:sp>
      <p:sp>
        <p:nvSpPr>
          <p:cNvPr id="61" name="楕円 60"/>
          <p:cNvSpPr/>
          <p:nvPr/>
        </p:nvSpPr>
        <p:spPr>
          <a:xfrm>
            <a:off x="4580464" y="5810496"/>
            <a:ext cx="654436" cy="4369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 smtClean="0"/>
              <a:t>ＪＡ全農福島</a:t>
            </a:r>
            <a:endParaRPr kumimoji="1" lang="ja-JP" altLang="en-US" sz="900" dirty="0"/>
          </a:p>
        </p:txBody>
      </p:sp>
      <p:sp>
        <p:nvSpPr>
          <p:cNvPr id="62" name="楕円 61"/>
          <p:cNvSpPr/>
          <p:nvPr/>
        </p:nvSpPr>
        <p:spPr>
          <a:xfrm>
            <a:off x="3845312" y="6229851"/>
            <a:ext cx="617298" cy="1371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 smtClean="0"/>
              <a:t>ＪＡ</a:t>
            </a:r>
            <a:endParaRPr lang="ja-JP" altLang="en-US" sz="900" dirty="0"/>
          </a:p>
        </p:txBody>
      </p:sp>
      <p:sp>
        <p:nvSpPr>
          <p:cNvPr id="64" name="楕円 63"/>
          <p:cNvSpPr/>
          <p:nvPr/>
        </p:nvSpPr>
        <p:spPr>
          <a:xfrm>
            <a:off x="4462548" y="6293831"/>
            <a:ext cx="765968" cy="1656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 smtClean="0"/>
              <a:t>普及所</a:t>
            </a:r>
            <a:endParaRPr kumimoji="1" lang="ja-JP" altLang="en-US" sz="900" dirty="0"/>
          </a:p>
        </p:txBody>
      </p:sp>
      <p:sp>
        <p:nvSpPr>
          <p:cNvPr id="65" name="正方形/長方形 64"/>
          <p:cNvSpPr/>
          <p:nvPr/>
        </p:nvSpPr>
        <p:spPr>
          <a:xfrm>
            <a:off x="3871345" y="5551601"/>
            <a:ext cx="1264739" cy="2308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kumimoji="1" lang="ja-JP" altLang="en-US" sz="9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地区</a:t>
            </a:r>
            <a:r>
              <a:rPr kumimoji="1" lang="ja-JP" altLang="en-US" sz="9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プロチーム</a:t>
            </a:r>
            <a:r>
              <a:rPr kumimoji="1" lang="ja-JP" altLang="en-US" sz="9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会議</a:t>
            </a:r>
            <a:endParaRPr kumimoji="1" lang="ja-JP" altLang="en-US" sz="9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5762157" y="5498992"/>
            <a:ext cx="772785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9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現場担当者会議</a:t>
            </a:r>
            <a:endParaRPr kumimoji="1" lang="ja-JP" altLang="en-US" sz="9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7" name="楕円 66"/>
          <p:cNvSpPr/>
          <p:nvPr/>
        </p:nvSpPr>
        <p:spPr>
          <a:xfrm>
            <a:off x="1353830" y="5753865"/>
            <a:ext cx="1937947" cy="2042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 smtClean="0"/>
              <a:t>伊達果実農業協同組合</a:t>
            </a:r>
            <a:endParaRPr lang="ja-JP" altLang="en-US" sz="900" dirty="0"/>
          </a:p>
        </p:txBody>
      </p:sp>
      <p:sp>
        <p:nvSpPr>
          <p:cNvPr id="68" name="楕円 67"/>
          <p:cNvSpPr/>
          <p:nvPr/>
        </p:nvSpPr>
        <p:spPr>
          <a:xfrm>
            <a:off x="5739063" y="5968000"/>
            <a:ext cx="784594" cy="142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 smtClean="0"/>
              <a:t>ＪＡ</a:t>
            </a:r>
            <a:endParaRPr lang="ja-JP" altLang="en-US" sz="900" dirty="0"/>
          </a:p>
        </p:txBody>
      </p:sp>
      <p:sp>
        <p:nvSpPr>
          <p:cNvPr id="69" name="楕円 68"/>
          <p:cNvSpPr/>
          <p:nvPr/>
        </p:nvSpPr>
        <p:spPr>
          <a:xfrm>
            <a:off x="5731092" y="6256246"/>
            <a:ext cx="798926" cy="1967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 smtClean="0"/>
              <a:t>普及所</a:t>
            </a:r>
            <a:endParaRPr kumimoji="1" lang="ja-JP" altLang="en-US" sz="900" dirty="0"/>
          </a:p>
        </p:txBody>
      </p:sp>
      <p:sp>
        <p:nvSpPr>
          <p:cNvPr id="71" name="左右矢印 70"/>
          <p:cNvSpPr/>
          <p:nvPr/>
        </p:nvSpPr>
        <p:spPr>
          <a:xfrm>
            <a:off x="5325796" y="6059741"/>
            <a:ext cx="335452" cy="277178"/>
          </a:xfrm>
          <a:prstGeom prst="leftRightArrow">
            <a:avLst>
              <a:gd name="adj1" fmla="val 50000"/>
              <a:gd name="adj2" fmla="val 337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endParaRPr kumimoji="1" lang="ja-JP" altLang="en-US" sz="1200" dirty="0"/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5290399" y="6097788"/>
            <a:ext cx="458216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9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連携</a:t>
            </a:r>
            <a:endParaRPr kumimoji="1" lang="ja-JP" altLang="en-US" sz="9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3410364" y="6090800"/>
            <a:ext cx="458216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9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連携</a:t>
            </a:r>
            <a:endParaRPr kumimoji="1" lang="ja-JP" altLang="en-US" sz="9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6889" y="1092715"/>
            <a:ext cx="1981298" cy="36458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kumimoji="1" lang="ja-JP" altLang="en-US" sz="1769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　</a:t>
            </a:r>
            <a:r>
              <a:rPr kumimoji="1" lang="ja-JP" altLang="en-US" sz="16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背景</a:t>
            </a:r>
            <a:r>
              <a:rPr kumimoji="1" lang="ja-JP" altLang="en-US" sz="1769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</a:t>
            </a:r>
            <a:r>
              <a:rPr kumimoji="1" lang="ja-JP" altLang="en-US" sz="1572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ねらい</a:t>
            </a:r>
            <a:endParaRPr kumimoji="1" lang="ja-JP" altLang="en-US" sz="1769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703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208070" y="344488"/>
            <a:ext cx="6455777" cy="71355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5832" y="178675"/>
            <a:ext cx="1910536" cy="33855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３　活動成果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151F5D8-412F-3977-6422-4618447E12C4}"/>
              </a:ext>
            </a:extLst>
          </p:cNvPr>
          <p:cNvSpPr txBox="1"/>
          <p:nvPr/>
        </p:nvSpPr>
        <p:spPr>
          <a:xfrm>
            <a:off x="243886" y="7661456"/>
            <a:ext cx="6384144" cy="195438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sz="14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14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●効果的な防除対策の推進</a:t>
            </a:r>
            <a:endParaRPr kumimoji="1" lang="en-US" altLang="ja-JP" sz="1400" b="1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効果的な薬剤が少ないことから、新規薬剤の開発を要望していくとともに、ＪＡ等関</a:t>
            </a:r>
            <a:endParaRPr kumimoji="1" lang="en-US" altLang="ja-JP" sz="12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係機関と連携し、発生予察、適期作業の情報提供を引き続き推進する。</a:t>
            </a:r>
            <a:endParaRPr kumimoji="1" lang="en-US" altLang="ja-JP" sz="12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●</a:t>
            </a:r>
            <a:r>
              <a:rPr kumimoji="1" lang="ja-JP" altLang="en-US" sz="14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労力確保・省力化の推進</a:t>
            </a:r>
            <a:endParaRPr kumimoji="1" lang="en-US" altLang="ja-JP" sz="14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効率的・効果的な対策強化を図るため、共同防除組織の設置と活用を促す等、防除に</a:t>
            </a:r>
            <a:endParaRPr kumimoji="1" lang="en-US" altLang="ja-JP" sz="12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係る労働負担軽減とさらなる省力化を検討する。</a:t>
            </a:r>
            <a:endParaRPr kumimoji="1" lang="en-US" altLang="ja-JP" sz="12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25832" y="7545288"/>
            <a:ext cx="2676228" cy="33855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４　今後の活動・方向性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9942EF1-2CC7-BED6-76F7-D68A30800029}"/>
              </a:ext>
            </a:extLst>
          </p:cNvPr>
          <p:cNvSpPr txBox="1"/>
          <p:nvPr/>
        </p:nvSpPr>
        <p:spPr>
          <a:xfrm>
            <a:off x="224864" y="1867396"/>
            <a:ext cx="3564176" cy="207749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4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●地区プロチーム会議においての検討事項</a:t>
            </a:r>
            <a:endParaRPr kumimoji="1" lang="en-US" altLang="ja-JP" sz="1400" b="1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・モモせん孔細菌病の発生状況調査</a:t>
            </a:r>
            <a:endParaRPr kumimoji="1" lang="en-US" altLang="ja-JP" sz="12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・モモせん孔細菌病対策の実施状況及び</a:t>
            </a:r>
            <a:r>
              <a:rPr kumimoji="1"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検証</a:t>
            </a:r>
            <a:endParaRPr kumimoji="1" lang="en-US" altLang="ja-JP" sz="12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・各機関のモモせん孔細菌病対策推進方針の</a:t>
            </a:r>
            <a:endParaRPr kumimoji="1" lang="en-US" altLang="ja-JP" sz="12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共有</a:t>
            </a:r>
            <a:endParaRPr kumimoji="1" lang="en-US" altLang="ja-JP" sz="12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・新規薬剤の活用方法の検討</a:t>
            </a:r>
            <a:endParaRPr kumimoji="1" lang="en-US" altLang="ja-JP" sz="12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・次年度の防除強化の検討</a:t>
            </a:r>
            <a:r>
              <a:rPr kumimoji="1" lang="en-US" altLang="ja-JP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…</a:t>
            </a: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等</a:t>
            </a:r>
            <a:endParaRPr kumimoji="1" lang="en-US" altLang="ja-JP" sz="1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9942EF1-2CC7-BED6-76F7-D68A30800029}"/>
              </a:ext>
            </a:extLst>
          </p:cNvPr>
          <p:cNvSpPr txBox="1"/>
          <p:nvPr/>
        </p:nvSpPr>
        <p:spPr>
          <a:xfrm>
            <a:off x="253047" y="4941674"/>
            <a:ext cx="3519199" cy="152349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4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●抑制・蔓延防止</a:t>
            </a:r>
            <a:endParaRPr kumimoji="1" lang="en-US" altLang="ja-JP" sz="1400" b="1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指導会</a:t>
            </a:r>
            <a:r>
              <a:rPr kumimoji="1"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や防除暦説明会</a:t>
            </a: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等で抑制・蔓延防止</a:t>
            </a:r>
            <a:endParaRPr kumimoji="1" lang="en-US" altLang="ja-JP" sz="12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対策を分かりやすく丁寧に指導したことに</a:t>
            </a:r>
            <a:r>
              <a:rPr kumimoji="1" lang="ja-JP" altLang="en-US" sz="1200" dirty="0" err="1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よ</a:t>
            </a:r>
            <a:endParaRPr kumimoji="1" lang="en-US" altLang="ja-JP" sz="12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り、生産者の防除対策への理解が進み、被害</a:t>
            </a:r>
            <a:endParaRPr kumimoji="1" lang="en-US" altLang="ja-JP" sz="12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を軽減することができた。</a:t>
            </a:r>
            <a:endParaRPr kumimoji="1" lang="en-US" altLang="ja-JP" sz="1200" u="sng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69942EF1-2CC7-BED6-76F7-D68A30800029}"/>
              </a:ext>
            </a:extLst>
          </p:cNvPr>
          <p:cNvSpPr txBox="1"/>
          <p:nvPr/>
        </p:nvSpPr>
        <p:spPr>
          <a:xfrm>
            <a:off x="233265" y="3778513"/>
            <a:ext cx="3411910" cy="124649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4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●物理的防除環境の整備</a:t>
            </a:r>
            <a:endParaRPr kumimoji="1" lang="en-US" altLang="ja-JP" sz="1400" b="1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実証</a:t>
            </a:r>
            <a:r>
              <a:rPr kumimoji="1" lang="ja-JP" altLang="en-US" sz="1200" dirty="0" err="1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ほの</a:t>
            </a: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成果により、地域における防風</a:t>
            </a:r>
            <a:endParaRPr kumimoji="1" lang="en-US" altLang="ja-JP" sz="12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ネットの設置面積</a:t>
            </a:r>
            <a:r>
              <a:rPr kumimoji="1"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が大幅に</a:t>
            </a: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増加し、物理的防</a:t>
            </a:r>
            <a:endParaRPr kumimoji="1" lang="en-US" altLang="ja-JP" sz="12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除環境</a:t>
            </a:r>
            <a:r>
              <a:rPr kumimoji="1"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が</a:t>
            </a: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整備された（図２）。</a:t>
            </a:r>
            <a:endParaRPr kumimoji="1" lang="en-US" altLang="ja-JP" sz="1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832199" y="2136244"/>
            <a:ext cx="29364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 smtClean="0"/>
              <a:t>図２　防風ネットの累計設置面積</a:t>
            </a:r>
            <a:endParaRPr kumimoji="1" lang="ja-JP" altLang="en-US" sz="12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765226" y="3998383"/>
            <a:ext cx="3070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 smtClean="0"/>
              <a:t>図３　モモせん孔細菌病の発生面積</a:t>
            </a:r>
            <a:endParaRPr kumimoji="1" lang="ja-JP" altLang="en-US" sz="12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9942EF1-2CC7-BED6-76F7-D68A30800029}"/>
              </a:ext>
            </a:extLst>
          </p:cNvPr>
          <p:cNvSpPr txBox="1"/>
          <p:nvPr/>
        </p:nvSpPr>
        <p:spPr>
          <a:xfrm>
            <a:off x="223070" y="400910"/>
            <a:ext cx="3601641" cy="152349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4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●モモせん孔細菌病対策</a:t>
            </a:r>
            <a:endParaRPr kumimoji="1" lang="en-US" altLang="ja-JP" sz="1400" b="1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kumimoji="1" lang="en-US" altLang="ja-JP" sz="12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[</a:t>
            </a:r>
            <a:r>
              <a:rPr kumimoji="1" lang="ja-JP" altLang="en-US" sz="12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物理的防除</a:t>
            </a:r>
            <a:r>
              <a:rPr kumimoji="1" lang="en-US" altLang="ja-JP" sz="12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]</a:t>
            </a: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防風ネット等の設置による感染拡</a:t>
            </a:r>
            <a:endParaRPr kumimoji="1" lang="en-US" altLang="ja-JP" sz="12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大予防</a:t>
            </a:r>
            <a:endParaRPr kumimoji="1" lang="en-US" altLang="ja-JP" sz="12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kumimoji="1" lang="en-US" altLang="ja-JP" sz="12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[</a:t>
            </a:r>
            <a:r>
              <a:rPr kumimoji="1" lang="ja-JP" altLang="en-US" sz="12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化学的</a:t>
            </a:r>
            <a:r>
              <a:rPr kumimoji="1" lang="ja-JP" altLang="en-US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防除</a:t>
            </a:r>
            <a:r>
              <a:rPr kumimoji="1" lang="en-US" altLang="ja-JP" sz="12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]</a:t>
            </a: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適切な薬剤散布による感染</a:t>
            </a:r>
            <a:r>
              <a:rPr kumimoji="1"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予防</a:t>
            </a:r>
            <a:endParaRPr kumimoji="1" lang="en-US" altLang="ja-JP" sz="1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kumimoji="1" lang="en-US" altLang="ja-JP" sz="12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[</a:t>
            </a:r>
            <a:r>
              <a:rPr kumimoji="1" lang="ja-JP" altLang="en-US" sz="12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耕種的</a:t>
            </a:r>
            <a:r>
              <a:rPr kumimoji="1" lang="ja-JP" altLang="en-US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防除</a:t>
            </a:r>
            <a:r>
              <a:rPr kumimoji="1" lang="en-US" altLang="ja-JP" sz="12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]</a:t>
            </a: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病斑部の徹底</a:t>
            </a:r>
            <a:r>
              <a:rPr kumimoji="1"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除去</a:t>
            </a: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による密度低下 </a:t>
            </a:r>
            <a:endParaRPr kumimoji="1" lang="en-US" altLang="ja-JP" sz="12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08070" y="6321152"/>
            <a:ext cx="6298656" cy="12464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●</a:t>
            </a:r>
            <a:r>
              <a:rPr kumimoji="1" lang="ja-JP" altLang="en-US" sz="14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補助事業の効果的活用</a:t>
            </a:r>
            <a:endParaRPr kumimoji="1" lang="en-US" altLang="ja-JP" sz="1400" b="1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各関係</a:t>
            </a:r>
            <a:r>
              <a:rPr kumimoji="1"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機関で連携しながら対策強化が周知</a:t>
            </a: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された</a:t>
            </a:r>
            <a:r>
              <a:rPr kumimoji="1"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ことにより、各補助事業の効果的</a:t>
            </a: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な</a:t>
            </a:r>
            <a:endParaRPr kumimoji="1" lang="en-US" altLang="ja-JP" sz="12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活用につながった（図４）。</a:t>
            </a:r>
            <a:r>
              <a:rPr kumimoji="1"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また、関係機関が一丸</a:t>
            </a: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となって</a:t>
            </a:r>
            <a:r>
              <a:rPr kumimoji="1"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防除対策を推進する体制</a:t>
            </a: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が</a:t>
            </a:r>
            <a:endParaRPr kumimoji="1" lang="en-US" altLang="ja-JP" sz="12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整備</a:t>
            </a:r>
            <a:r>
              <a:rPr kumimoji="1"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された</a:t>
            </a: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。</a:t>
            </a:r>
            <a:endParaRPr kumimoji="1" lang="en-US" altLang="ja-JP" sz="1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652529" y="6033120"/>
            <a:ext cx="2936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 smtClean="0"/>
              <a:t>図４　春型枝病斑せん除の実施率</a:t>
            </a:r>
            <a:endParaRPr kumimoji="1" lang="en-US" altLang="ja-JP" sz="1200" dirty="0" smtClean="0"/>
          </a:p>
          <a:p>
            <a:r>
              <a:rPr kumimoji="1" lang="ja-JP" altLang="en-US" sz="1200" dirty="0" smtClean="0"/>
              <a:t>　（令和２年度  自然災害被害果実加工　　</a:t>
            </a:r>
            <a:endParaRPr kumimoji="1" lang="en-US" altLang="ja-JP" sz="1200" dirty="0" smtClean="0"/>
          </a:p>
          <a:p>
            <a:r>
              <a:rPr kumimoji="1" lang="ja-JP" altLang="en-US" sz="1200" dirty="0" smtClean="0"/>
              <a:t>　　利用促進事業実績より）</a:t>
            </a:r>
            <a:endParaRPr kumimoji="1" lang="ja-JP" altLang="en-US" sz="1200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705" y="463523"/>
            <a:ext cx="2691962" cy="1650366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6801" y="2513404"/>
            <a:ext cx="3111229" cy="1523935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8244" y="4261328"/>
            <a:ext cx="2992534" cy="179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17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chemeClr val="bg1"/>
        </a:solidFill>
        <a:ln>
          <a:solidFill>
            <a:schemeClr val="tx1"/>
          </a:solidFill>
        </a:ln>
      </a:spPr>
      <a:bodyPr wrap="square" rtlCol="0">
        <a:spAutoFit/>
      </a:bodyPr>
      <a:lstStyle>
        <a:defPPr>
          <a:defRPr kumimoji="1" sz="1400" dirty="0">
            <a:latin typeface="ＭＳ ゴシック" panose="020B0609070205080204" pitchFamily="49" charset="-128"/>
            <a:ea typeface="ＭＳ ゴシック" panose="020B0609070205080204" pitchFamily="49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2398</TotalTime>
  <Words>892</Words>
  <Application>Microsoft Office PowerPoint</Application>
  <PresentationFormat>A4 210 x 297 mm</PresentationFormat>
  <Paragraphs>105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ＭＳ ゴシック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芝 祥太郎</dc:creator>
  <cp:lastModifiedBy>藤家 良輔</cp:lastModifiedBy>
  <cp:revision>187</cp:revision>
  <cp:lastPrinted>2023-01-08T08:48:06Z</cp:lastPrinted>
  <dcterms:modified xsi:type="dcterms:W3CDTF">2023-01-19T11:53:36Z</dcterms:modified>
</cp:coreProperties>
</file>