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92" autoAdjust="0"/>
    <p:restoredTop sz="94660"/>
  </p:normalViewPr>
  <p:slideViewPr>
    <p:cSldViewPr snapToGrid="0">
      <p:cViewPr varScale="1">
        <p:scale>
          <a:sx n="61" d="100"/>
          <a:sy n="61" d="100"/>
        </p:scale>
        <p:origin x="26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DBCBDA-BD95-497B-ADE0-2C7EBA914A2B}" type="datetimeFigureOut">
              <a:rPr kumimoji="1" lang="ja-JP" altLang="en-US" smtClean="0"/>
              <a:t>2023/1/6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EE4166-E257-452F-B507-C362F52E4D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7345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823BD-B5E0-4F6D-B7AE-C182653DCB41}" type="datetimeFigureOut">
              <a:rPr kumimoji="1" lang="ja-JP" altLang="en-US" smtClean="0"/>
              <a:t>2023/1/6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C3EF6-509B-4164-82A6-BEE4802A1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074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823BD-B5E0-4F6D-B7AE-C182653DCB41}" type="datetimeFigureOut">
              <a:rPr kumimoji="1" lang="ja-JP" altLang="en-US" smtClean="0"/>
              <a:t>2023/1/6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C3EF6-509B-4164-82A6-BEE4802A1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7768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823BD-B5E0-4F6D-B7AE-C182653DCB41}" type="datetimeFigureOut">
              <a:rPr kumimoji="1" lang="ja-JP" altLang="en-US" smtClean="0"/>
              <a:t>2023/1/6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C3EF6-509B-4164-82A6-BEE4802A1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2218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823BD-B5E0-4F6D-B7AE-C182653DCB41}" type="datetimeFigureOut">
              <a:rPr kumimoji="1" lang="ja-JP" altLang="en-US" smtClean="0"/>
              <a:t>2023/1/6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C3EF6-509B-4164-82A6-BEE4802A1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161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823BD-B5E0-4F6D-B7AE-C182653DCB41}" type="datetimeFigureOut">
              <a:rPr kumimoji="1" lang="ja-JP" altLang="en-US" smtClean="0"/>
              <a:t>2023/1/6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C3EF6-509B-4164-82A6-BEE4802A1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0054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823BD-B5E0-4F6D-B7AE-C182653DCB41}" type="datetimeFigureOut">
              <a:rPr kumimoji="1" lang="ja-JP" altLang="en-US" smtClean="0"/>
              <a:t>2023/1/6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C3EF6-509B-4164-82A6-BEE4802A1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9713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823BD-B5E0-4F6D-B7AE-C182653DCB41}" type="datetimeFigureOut">
              <a:rPr kumimoji="1" lang="ja-JP" altLang="en-US" smtClean="0"/>
              <a:t>2023/1/6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C3EF6-509B-4164-82A6-BEE4802A1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00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823BD-B5E0-4F6D-B7AE-C182653DCB41}" type="datetimeFigureOut">
              <a:rPr kumimoji="1" lang="ja-JP" altLang="en-US" smtClean="0"/>
              <a:t>2023/1/6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C3EF6-509B-4164-82A6-BEE4802A1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7912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823BD-B5E0-4F6D-B7AE-C182653DCB41}" type="datetimeFigureOut">
              <a:rPr kumimoji="1" lang="ja-JP" altLang="en-US" smtClean="0"/>
              <a:t>2023/1/6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C3EF6-509B-4164-82A6-BEE4802A1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2520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823BD-B5E0-4F6D-B7AE-C182653DCB41}" type="datetimeFigureOut">
              <a:rPr kumimoji="1" lang="ja-JP" altLang="en-US" smtClean="0"/>
              <a:t>2023/1/6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C3EF6-509B-4164-82A6-BEE4802A1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2054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823BD-B5E0-4F6D-B7AE-C182653DCB41}" type="datetimeFigureOut">
              <a:rPr kumimoji="1" lang="ja-JP" altLang="en-US" smtClean="0"/>
              <a:t>2023/1/6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C3EF6-509B-4164-82A6-BEE4802A1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74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823BD-B5E0-4F6D-B7AE-C182653DCB41}" type="datetimeFigureOut">
              <a:rPr kumimoji="1" lang="ja-JP" altLang="en-US" smtClean="0"/>
              <a:t>2023/1/6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C3EF6-509B-4164-82A6-BEE4802A1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8570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209550" y="276225"/>
            <a:ext cx="6457950" cy="1181257"/>
          </a:xfrm>
          <a:prstGeom prst="round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安達地域における集落営農の推進</a:t>
            </a:r>
            <a:endParaRPr kumimoji="1" lang="en-US" altLang="ja-JP" sz="2000" dirty="0" smtClean="0">
              <a:solidFill>
                <a:schemeClr val="tx1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～これまでの１０年とこれからの１０年</a:t>
            </a:r>
            <a:r>
              <a:rPr kumimoji="1" lang="ja-JP" altLang="en-US" sz="2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endParaRPr kumimoji="1" lang="en-US" altLang="ja-JP" sz="20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kumimoji="1" lang="en-US" altLang="ja-JP" sz="105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r"/>
            <a:r>
              <a:rPr kumimoji="1" lang="ja-JP" altLang="en-US" sz="1600" dirty="0" smtClean="0">
                <a:solidFill>
                  <a:schemeClr val="tx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県北農林事務所安達農業普及所</a:t>
            </a:r>
            <a:endParaRPr kumimoji="1" lang="ja-JP" altLang="en-US" sz="1600" dirty="0">
              <a:solidFill>
                <a:schemeClr val="tx1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209550" y="1536199"/>
            <a:ext cx="6457950" cy="3349417"/>
            <a:chOff x="209550" y="1724025"/>
            <a:chExt cx="6457950" cy="3702383"/>
          </a:xfrm>
        </p:grpSpPr>
        <p:sp>
          <p:nvSpPr>
            <p:cNvPr id="17" name="正方形/長方形 16"/>
            <p:cNvSpPr/>
            <p:nvPr/>
          </p:nvSpPr>
          <p:spPr>
            <a:xfrm>
              <a:off x="209550" y="1835985"/>
              <a:ext cx="6457950" cy="3590423"/>
            </a:xfrm>
            <a:prstGeom prst="rect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381000" y="1724025"/>
              <a:ext cx="1638300" cy="4095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背景・ねらい</a:t>
              </a:r>
              <a:endParaRPr kumimoji="1"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sp>
        <p:nvSpPr>
          <p:cNvPr id="19" name="テキスト ボックス 18"/>
          <p:cNvSpPr txBox="1"/>
          <p:nvPr/>
        </p:nvSpPr>
        <p:spPr>
          <a:xfrm>
            <a:off x="256729" y="2208727"/>
            <a:ext cx="63626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　本県では、平成</a:t>
            </a:r>
            <a:r>
              <a:rPr kumimoji="1"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17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年度から集落営農に対する支援を強化し、「ふくしま型集落営農」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の推進に鋭意取り組んできた。安達地域においても、関係機関一体となって取り組み、　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平成</a:t>
            </a:r>
            <a:r>
              <a:rPr kumimoji="1"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22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年度までに</a:t>
            </a:r>
            <a:r>
              <a:rPr kumimoji="1"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11</a:t>
            </a:r>
            <a:r>
              <a:rPr kumimoji="1" lang="ja-JP" altLang="en-US" sz="1200" dirty="0" err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</a:t>
            </a:r>
            <a:r>
              <a:rPr kumimoji="1" lang="ja-JP" altLang="en-US" sz="1200" dirty="0" err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農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用地利用改善団体が設立されるなど一定の成果をあげてきた。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　しかし、条件不利な中山間地域を多く抱える当地域においては、</a:t>
            </a: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東日本大震災の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発生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を境に</a:t>
            </a: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活動が停滞し、人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・農地プランの実質化については、管内で</a:t>
            </a:r>
            <a:r>
              <a:rPr kumimoji="1"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44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集落</a:t>
            </a:r>
            <a:r>
              <a:rPr kumimoji="1"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13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プラン、面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積カバー率で約</a:t>
            </a:r>
            <a:r>
              <a:rPr kumimoji="1"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％にとどまっている。</a:t>
            </a:r>
            <a:endParaRPr kumimoji="1"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71912" y="3979692"/>
            <a:ext cx="45152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　条件不利な中山間地域における集落営農や人・農地プラ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ン作成の推進モデルを創出する。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　これまでの取組経過を検証し、これを踏まえた上で、各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集落に合った体制確立を支援する。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23" name="グループ化 22"/>
          <p:cNvGrpSpPr/>
          <p:nvPr/>
        </p:nvGrpSpPr>
        <p:grpSpPr>
          <a:xfrm>
            <a:off x="209550" y="4945917"/>
            <a:ext cx="6457950" cy="4706135"/>
            <a:chOff x="209550" y="1543603"/>
            <a:chExt cx="6457950" cy="4133298"/>
          </a:xfrm>
        </p:grpSpPr>
        <p:sp>
          <p:nvSpPr>
            <p:cNvPr id="24" name="正方形/長方形 23"/>
            <p:cNvSpPr/>
            <p:nvPr/>
          </p:nvSpPr>
          <p:spPr>
            <a:xfrm>
              <a:off x="209550" y="1693739"/>
              <a:ext cx="6457950" cy="3983162"/>
            </a:xfrm>
            <a:prstGeom prst="rect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正方形/長方形 24"/>
            <p:cNvSpPr/>
            <p:nvPr/>
          </p:nvSpPr>
          <p:spPr>
            <a:xfrm>
              <a:off x="371503" y="1543603"/>
              <a:ext cx="1104900" cy="32447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活動内容</a:t>
              </a:r>
              <a:endParaRPr kumimoji="1"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sp>
        <p:nvSpPr>
          <p:cNvPr id="34" name="正方形/長方形 33"/>
          <p:cNvSpPr/>
          <p:nvPr/>
        </p:nvSpPr>
        <p:spPr>
          <a:xfrm>
            <a:off x="295057" y="5474045"/>
            <a:ext cx="6217355" cy="234598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二等辺三角形 2"/>
          <p:cNvSpPr/>
          <p:nvPr/>
        </p:nvSpPr>
        <p:spPr>
          <a:xfrm flipV="1">
            <a:off x="977360" y="7903315"/>
            <a:ext cx="891110" cy="28523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32955" y="8311024"/>
            <a:ext cx="22036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二本松市、本宮市、大玉村、それぞれについて、このメンバーで３か月に１回程度打合せを実施。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→当面の推進集落、役割分担、今後の方向性等を協議</a:t>
            </a:r>
            <a:endParaRPr kumimoji="1"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2858" y="8080714"/>
            <a:ext cx="1747534" cy="1310650"/>
          </a:xfrm>
          <a:prstGeom prst="rect">
            <a:avLst/>
          </a:prstGeom>
        </p:spPr>
      </p:pic>
      <p:grpSp>
        <p:nvGrpSpPr>
          <p:cNvPr id="11" name="グループ化 10"/>
          <p:cNvGrpSpPr/>
          <p:nvPr/>
        </p:nvGrpSpPr>
        <p:grpSpPr>
          <a:xfrm>
            <a:off x="356099" y="5683347"/>
            <a:ext cx="6079864" cy="2022530"/>
            <a:chOff x="324303" y="6171054"/>
            <a:chExt cx="6079864" cy="2022530"/>
          </a:xfrm>
        </p:grpSpPr>
        <p:grpSp>
          <p:nvGrpSpPr>
            <p:cNvPr id="58" name="グループ化 57"/>
            <p:cNvGrpSpPr/>
            <p:nvPr/>
          </p:nvGrpSpPr>
          <p:grpSpPr>
            <a:xfrm>
              <a:off x="339707" y="6171054"/>
              <a:ext cx="2914151" cy="1093681"/>
              <a:chOff x="1057619" y="1399142"/>
              <a:chExt cx="2914151" cy="1093681"/>
            </a:xfrm>
          </p:grpSpPr>
          <p:sp>
            <p:nvSpPr>
              <p:cNvPr id="59" name="正方形/長方形 58"/>
              <p:cNvSpPr/>
              <p:nvPr/>
            </p:nvSpPr>
            <p:spPr>
              <a:xfrm>
                <a:off x="1057619" y="1399142"/>
                <a:ext cx="2914151" cy="106979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0" name="正方形/長方形 59"/>
              <p:cNvSpPr/>
              <p:nvPr/>
            </p:nvSpPr>
            <p:spPr>
              <a:xfrm>
                <a:off x="1090247" y="1425354"/>
                <a:ext cx="1450802" cy="283455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4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安達農業普及所</a:t>
                </a:r>
                <a:endParaRPr kumimoji="1" lang="ja-JP" altLang="en-US" sz="14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  <p:sp>
            <p:nvSpPr>
              <p:cNvPr id="61" name="テキスト ボックス 60"/>
              <p:cNvSpPr txBox="1"/>
              <p:nvPr/>
            </p:nvSpPr>
            <p:spPr>
              <a:xfrm>
                <a:off x="1067116" y="1661826"/>
                <a:ext cx="287586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2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・全体調整･進行管理</a:t>
                </a:r>
                <a:endParaRPr kumimoji="1" lang="en-US" altLang="ja-JP" sz="12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kumimoji="1" lang="ja-JP" altLang="en-US" sz="12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・定期打合せの開催</a:t>
                </a:r>
                <a:endParaRPr kumimoji="1" lang="en-US" altLang="ja-JP" sz="12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kumimoji="1" lang="ja-JP" altLang="en-US" sz="12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・国や他地域の情報収集・提供</a:t>
                </a:r>
                <a:endParaRPr kumimoji="1" lang="en-US" altLang="ja-JP" sz="12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kumimoji="1" lang="ja-JP" altLang="en-US" sz="12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・他部署（農村整備部等）との調整 等</a:t>
                </a:r>
                <a:endParaRPr kumimoji="1" lang="ja-JP" altLang="en-US" sz="12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62" name="グループ化 61"/>
            <p:cNvGrpSpPr/>
            <p:nvPr/>
          </p:nvGrpSpPr>
          <p:grpSpPr>
            <a:xfrm>
              <a:off x="3628385" y="6281935"/>
              <a:ext cx="2728032" cy="829708"/>
              <a:chOff x="1057620" y="1399142"/>
              <a:chExt cx="2728032" cy="829708"/>
            </a:xfrm>
          </p:grpSpPr>
          <p:sp>
            <p:nvSpPr>
              <p:cNvPr id="63" name="正方形/長方形 62"/>
              <p:cNvSpPr/>
              <p:nvPr/>
            </p:nvSpPr>
            <p:spPr>
              <a:xfrm>
                <a:off x="1057620" y="1399142"/>
                <a:ext cx="2728032" cy="82970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4" name="正方形/長方形 63"/>
              <p:cNvSpPr/>
              <p:nvPr/>
            </p:nvSpPr>
            <p:spPr>
              <a:xfrm>
                <a:off x="1095910" y="1427716"/>
                <a:ext cx="551915" cy="28345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2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市村</a:t>
                </a:r>
                <a:endParaRPr kumimoji="1" lang="ja-JP" altLang="en-US" sz="12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  <p:sp>
            <p:nvSpPr>
              <p:cNvPr id="65" name="テキスト ボックス 64"/>
              <p:cNvSpPr txBox="1"/>
              <p:nvPr/>
            </p:nvSpPr>
            <p:spPr>
              <a:xfrm>
                <a:off x="1082999" y="1719428"/>
                <a:ext cx="237100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2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・集落との調整、座談会の開催</a:t>
                </a:r>
                <a:endParaRPr kumimoji="1" lang="en-US" altLang="ja-JP" sz="12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kumimoji="1" lang="ja-JP" altLang="en-US" sz="12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・集落の状況把握・提供 等</a:t>
                </a:r>
                <a:endParaRPr kumimoji="1" lang="en-US" altLang="ja-JP" sz="12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66" name="グループ化 65"/>
            <p:cNvGrpSpPr/>
            <p:nvPr/>
          </p:nvGrpSpPr>
          <p:grpSpPr>
            <a:xfrm>
              <a:off x="4333822" y="7179508"/>
              <a:ext cx="2070345" cy="1014076"/>
              <a:chOff x="988462" y="1399142"/>
              <a:chExt cx="2070345" cy="1014076"/>
            </a:xfrm>
          </p:grpSpPr>
          <p:sp>
            <p:nvSpPr>
              <p:cNvPr id="67" name="正方形/長方形 66"/>
              <p:cNvSpPr/>
              <p:nvPr/>
            </p:nvSpPr>
            <p:spPr>
              <a:xfrm>
                <a:off x="988462" y="1399142"/>
                <a:ext cx="2070345" cy="101407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8" name="正方形/長方形 67"/>
              <p:cNvSpPr/>
              <p:nvPr/>
            </p:nvSpPr>
            <p:spPr>
              <a:xfrm>
                <a:off x="1027107" y="1435048"/>
                <a:ext cx="980695" cy="28345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2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農業委員会</a:t>
                </a:r>
                <a:endParaRPr kumimoji="1" lang="ja-JP" altLang="en-US" sz="12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  <p:sp>
            <p:nvSpPr>
              <p:cNvPr id="69" name="テキスト ボックス 68"/>
              <p:cNvSpPr txBox="1"/>
              <p:nvPr/>
            </p:nvSpPr>
            <p:spPr>
              <a:xfrm>
                <a:off x="1080568" y="1766887"/>
                <a:ext cx="197823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2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・農地の現況の把握</a:t>
                </a:r>
                <a:endParaRPr kumimoji="1" lang="en-US" altLang="ja-JP" sz="12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kumimoji="1" lang="ja-JP" altLang="en-US" sz="12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・出し手・受け手の情報</a:t>
                </a:r>
                <a:endParaRPr kumimoji="1" lang="en-US" altLang="ja-JP" sz="12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kumimoji="1" lang="ja-JP" altLang="en-US" sz="12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把握、提供 等</a:t>
                </a:r>
                <a:endParaRPr kumimoji="1" lang="en-US" altLang="ja-JP" sz="12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70" name="グループ化 69"/>
            <p:cNvGrpSpPr/>
            <p:nvPr/>
          </p:nvGrpSpPr>
          <p:grpSpPr>
            <a:xfrm>
              <a:off x="324303" y="7349287"/>
              <a:ext cx="1675123" cy="829708"/>
              <a:chOff x="974075" y="1399316"/>
              <a:chExt cx="1823802" cy="829708"/>
            </a:xfrm>
          </p:grpSpPr>
          <p:sp>
            <p:nvSpPr>
              <p:cNvPr id="71" name="正方形/長方形 70"/>
              <p:cNvSpPr/>
              <p:nvPr/>
            </p:nvSpPr>
            <p:spPr>
              <a:xfrm>
                <a:off x="993235" y="1399316"/>
                <a:ext cx="1786355" cy="82970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2" name="正方形/長方形 71"/>
              <p:cNvSpPr/>
              <p:nvPr/>
            </p:nvSpPr>
            <p:spPr>
              <a:xfrm>
                <a:off x="1060562" y="1427716"/>
                <a:ext cx="1087967" cy="28345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2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農地バンク</a:t>
                </a:r>
                <a:endParaRPr kumimoji="1" lang="ja-JP" altLang="en-US" sz="12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  <p:sp>
            <p:nvSpPr>
              <p:cNvPr id="73" name="テキスト ボックス 72"/>
              <p:cNvSpPr txBox="1"/>
              <p:nvPr/>
            </p:nvSpPr>
            <p:spPr>
              <a:xfrm>
                <a:off x="974075" y="1766705"/>
                <a:ext cx="182380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2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・出し手・受け手の</a:t>
                </a:r>
                <a:endParaRPr kumimoji="1" lang="en-US" altLang="ja-JP" sz="12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kumimoji="1" lang="ja-JP" altLang="en-US" sz="12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情報把握、提供 等</a:t>
                </a:r>
                <a:endParaRPr kumimoji="1" lang="en-US" altLang="ja-JP" sz="12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74" name="グループ化 73"/>
            <p:cNvGrpSpPr/>
            <p:nvPr/>
          </p:nvGrpSpPr>
          <p:grpSpPr>
            <a:xfrm>
              <a:off x="1992343" y="7350477"/>
              <a:ext cx="2265029" cy="829708"/>
              <a:chOff x="590489" y="1398149"/>
              <a:chExt cx="2265029" cy="829708"/>
            </a:xfrm>
          </p:grpSpPr>
          <p:sp>
            <p:nvSpPr>
              <p:cNvPr id="75" name="正方形/長方形 74"/>
              <p:cNvSpPr/>
              <p:nvPr/>
            </p:nvSpPr>
            <p:spPr>
              <a:xfrm>
                <a:off x="659415" y="1398149"/>
                <a:ext cx="2196103" cy="82970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6" name="正方形/長方形 75"/>
              <p:cNvSpPr/>
              <p:nvPr/>
            </p:nvSpPr>
            <p:spPr>
              <a:xfrm>
                <a:off x="709474" y="1438209"/>
                <a:ext cx="1428372" cy="28345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2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ＪＡふくしま未来</a:t>
                </a:r>
                <a:endParaRPr kumimoji="1" lang="ja-JP" altLang="en-US" sz="12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  <p:sp>
            <p:nvSpPr>
              <p:cNvPr id="77" name="テキスト ボックス 76"/>
              <p:cNvSpPr txBox="1"/>
              <p:nvPr/>
            </p:nvSpPr>
            <p:spPr>
              <a:xfrm>
                <a:off x="590489" y="1729665"/>
                <a:ext cx="225597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2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・地元の状況把握</a:t>
                </a:r>
                <a:endParaRPr kumimoji="1" lang="en-US" altLang="ja-JP" sz="12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kumimoji="1" lang="ja-JP" altLang="en-US" sz="12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・担い手の状況把握、提供 等</a:t>
                </a:r>
                <a:endParaRPr kumimoji="1" lang="en-US" altLang="ja-JP" sz="12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</p:grpSp>
      <p:sp>
        <p:nvSpPr>
          <p:cNvPr id="78" name="二等辺三角形 77"/>
          <p:cNvSpPr/>
          <p:nvPr/>
        </p:nvSpPr>
        <p:spPr>
          <a:xfrm rot="16200000" flipV="1">
            <a:off x="2334087" y="8740303"/>
            <a:ext cx="891110" cy="28523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2977290" y="9344339"/>
            <a:ext cx="17786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足並みを揃えて集落へ</a:t>
            </a:r>
            <a:endParaRPr kumimoji="1"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5259734" y="8495691"/>
            <a:ext cx="1370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関係者打合せで情報共有。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次の展開について協議。</a:t>
            </a:r>
            <a:endParaRPr kumimoji="1"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1" name="二等辺三角形 80"/>
          <p:cNvSpPr/>
          <p:nvPr/>
        </p:nvSpPr>
        <p:spPr>
          <a:xfrm rot="16200000" flipV="1">
            <a:off x="4546962" y="8749264"/>
            <a:ext cx="891110" cy="28523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/>
          <p:cNvSpPr/>
          <p:nvPr/>
        </p:nvSpPr>
        <p:spPr>
          <a:xfrm>
            <a:off x="2816787" y="5293802"/>
            <a:ext cx="1028544" cy="34314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推進体制</a:t>
            </a:r>
            <a:endParaRPr kumimoji="1" lang="ja-JP" altLang="en-US" sz="1600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6" name="角丸四角形 35"/>
          <p:cNvSpPr/>
          <p:nvPr/>
        </p:nvSpPr>
        <p:spPr>
          <a:xfrm>
            <a:off x="291812" y="8244081"/>
            <a:ext cx="2219152" cy="127904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角丸四角形 81"/>
          <p:cNvSpPr/>
          <p:nvPr/>
        </p:nvSpPr>
        <p:spPr>
          <a:xfrm>
            <a:off x="5222287" y="8322797"/>
            <a:ext cx="1290125" cy="1200329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256729" y="1960330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＜背景＞</a:t>
            </a:r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256729" y="3715179"/>
            <a:ext cx="1082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＜ねらい＞</a:t>
            </a:r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5" name="二等辺三角形 84"/>
          <p:cNvSpPr/>
          <p:nvPr/>
        </p:nvSpPr>
        <p:spPr>
          <a:xfrm flipV="1">
            <a:off x="2018888" y="3505274"/>
            <a:ext cx="891110" cy="28523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748295" y="4656880"/>
            <a:ext cx="17363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図１　中山間地域の水田</a:t>
            </a:r>
            <a:endParaRPr kumimoji="1" lang="ja-JP" altLang="en-US" sz="1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6276" y="3237498"/>
            <a:ext cx="1940410" cy="1455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06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171450" y="119063"/>
            <a:ext cx="6457950" cy="5297773"/>
            <a:chOff x="209550" y="1724025"/>
            <a:chExt cx="6457950" cy="3840308"/>
          </a:xfrm>
        </p:grpSpPr>
        <p:sp>
          <p:nvSpPr>
            <p:cNvPr id="3" name="正方形/長方形 2"/>
            <p:cNvSpPr/>
            <p:nvPr/>
          </p:nvSpPr>
          <p:spPr>
            <a:xfrm>
              <a:off x="209550" y="1822731"/>
              <a:ext cx="6457950" cy="3741602"/>
            </a:xfrm>
            <a:prstGeom prst="rect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正方形/長方形 3"/>
            <p:cNvSpPr/>
            <p:nvPr/>
          </p:nvSpPr>
          <p:spPr>
            <a:xfrm>
              <a:off x="381000" y="1724025"/>
              <a:ext cx="1104900" cy="255104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活動成果</a:t>
              </a:r>
              <a:endParaRPr kumimoji="1"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5" name="グループ化 4"/>
          <p:cNvGrpSpPr/>
          <p:nvPr/>
        </p:nvGrpSpPr>
        <p:grpSpPr>
          <a:xfrm>
            <a:off x="171450" y="5470994"/>
            <a:ext cx="6457950" cy="4206405"/>
            <a:chOff x="209550" y="1747629"/>
            <a:chExt cx="6457950" cy="3966005"/>
          </a:xfrm>
        </p:grpSpPr>
        <p:sp>
          <p:nvSpPr>
            <p:cNvPr id="6" name="正方形/長方形 5"/>
            <p:cNvSpPr/>
            <p:nvPr/>
          </p:nvSpPr>
          <p:spPr>
            <a:xfrm>
              <a:off x="209550" y="1920124"/>
              <a:ext cx="6457950" cy="3793510"/>
            </a:xfrm>
            <a:prstGeom prst="rect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381000" y="1747629"/>
              <a:ext cx="2324100" cy="35284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今後の活動・方向性</a:t>
              </a:r>
              <a:endParaRPr kumimoji="1"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sp>
        <p:nvSpPr>
          <p:cNvPr id="8" name="テキスト ボックス 7"/>
          <p:cNvSpPr txBox="1"/>
          <p:nvPr/>
        </p:nvSpPr>
        <p:spPr>
          <a:xfrm>
            <a:off x="177739" y="449858"/>
            <a:ext cx="44935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○二本松市（旧東和町）</a:t>
            </a:r>
            <a:r>
              <a:rPr kumimoji="1" lang="ja-JP" altLang="en-US" sz="1400" b="1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「白髭（しらひげ）集落」</a:t>
            </a:r>
            <a:r>
              <a:rPr kumimoji="1" lang="ja-JP" altLang="en-US" sz="1200" b="1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の事例</a:t>
            </a:r>
            <a:endParaRPr kumimoji="1" lang="ja-JP" altLang="en-US" sz="1200" b="1" u="sng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01305" y="5899166"/>
            <a:ext cx="2492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○これまでの活動経過と</a:t>
            </a:r>
            <a:r>
              <a:rPr kumimoji="1" lang="ja-JP" altLang="en-US" sz="12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その検証</a:t>
            </a:r>
            <a:endParaRPr kumimoji="1"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96545" y="833905"/>
            <a:ext cx="210490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＜課題＞</a:t>
            </a:r>
            <a:endParaRPr kumimoji="1" lang="en-US" altLang="ja-JP" sz="11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・条件不利な中山間地域に</a:t>
            </a:r>
            <a:r>
              <a:rPr kumimoji="1" lang="ja-JP" altLang="en-US" sz="1100" dirty="0" err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お</a:t>
            </a:r>
            <a:endParaRPr kumimoji="1" lang="en-US" altLang="ja-JP" sz="11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ける営農活動維持に当たり、</a:t>
            </a:r>
            <a:endParaRPr kumimoji="1" lang="en-US" altLang="ja-JP" sz="11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水田の排水不良・湧水等が</a:t>
            </a:r>
            <a:endParaRPr kumimoji="1" lang="en-US" altLang="ja-JP" sz="11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課題</a:t>
            </a:r>
            <a:endParaRPr kumimoji="1" lang="en-US" altLang="ja-JP" sz="11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864301" y="3629908"/>
            <a:ext cx="34932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・人・農地プラン実質化認定</a:t>
            </a:r>
            <a:r>
              <a:rPr kumimoji="1"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</a:t>
            </a:r>
            <a:r>
              <a:rPr kumimoji="1"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kumimoji="1"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kumimoji="1"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</a:p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・農地中間管理事業による農地集積</a:t>
            </a:r>
            <a:r>
              <a:rPr kumimoji="1"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(5.</a:t>
            </a:r>
            <a:r>
              <a:rPr kumimoji="1"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</a:t>
            </a:r>
            <a:r>
              <a:rPr kumimoji="1"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ha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予定</a:t>
            </a:r>
            <a:r>
              <a:rPr kumimoji="1"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endParaRPr kumimoji="1"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8" name="角丸四角形 37"/>
          <p:cNvSpPr/>
          <p:nvPr/>
        </p:nvSpPr>
        <p:spPr>
          <a:xfrm>
            <a:off x="297053" y="811580"/>
            <a:ext cx="2084038" cy="103255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二等辺三角形 38"/>
          <p:cNvSpPr/>
          <p:nvPr/>
        </p:nvSpPr>
        <p:spPr>
          <a:xfrm rot="16200000" flipV="1">
            <a:off x="2314605" y="1145132"/>
            <a:ext cx="576434" cy="25380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角丸四角形 39"/>
          <p:cNvSpPr/>
          <p:nvPr/>
        </p:nvSpPr>
        <p:spPr>
          <a:xfrm>
            <a:off x="2809528" y="801664"/>
            <a:ext cx="3700206" cy="111129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818887" y="804677"/>
            <a:ext cx="361638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＜課題解決の方向性＞</a:t>
            </a:r>
            <a:endParaRPr kumimoji="1" lang="en-US" altLang="ja-JP" sz="11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・農地耕作条件改善事業による簡易な基盤整備</a:t>
            </a:r>
            <a:endParaRPr kumimoji="1" lang="en-US" altLang="ja-JP" sz="11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・事業実施主体となる法人設立</a:t>
            </a:r>
            <a:endParaRPr kumimoji="1" lang="en-US" altLang="ja-JP" sz="11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・法人を核とした持続可能な営農計画作成（人・農地</a:t>
            </a:r>
            <a:endParaRPr kumimoji="1" lang="en-US" altLang="ja-JP" sz="11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プラン実質化）</a:t>
            </a:r>
            <a:endParaRPr kumimoji="1" lang="en-US" altLang="ja-JP" sz="11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・農地中間管理事業による法人への集積</a:t>
            </a:r>
            <a:endParaRPr kumimoji="1" lang="ja-JP" altLang="en-US" sz="1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698637" y="3939401"/>
            <a:ext cx="12618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図２　支援体制</a:t>
            </a:r>
            <a:endParaRPr kumimoji="1"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4040335" y="3175871"/>
            <a:ext cx="12618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図３　取組経過</a:t>
            </a:r>
            <a:endParaRPr kumimoji="1"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7" name="屈折矢印 46"/>
          <p:cNvSpPr/>
          <p:nvPr/>
        </p:nvSpPr>
        <p:spPr>
          <a:xfrm rot="5400000" flipV="1">
            <a:off x="6182785" y="4161092"/>
            <a:ext cx="332210" cy="376051"/>
          </a:xfrm>
          <a:prstGeom prst="bentUpArrow">
            <a:avLst>
              <a:gd name="adj1" fmla="val 41980"/>
              <a:gd name="adj2" fmla="val 39149"/>
              <a:gd name="adj3" fmla="val 4198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890966" y="4238223"/>
            <a:ext cx="5324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u="sng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中山間地域における集落営農、人・農地プラン推進等のモデルケースに！</a:t>
            </a:r>
            <a:endParaRPr kumimoji="1" lang="ja-JP" altLang="en-US" sz="1200" b="1" u="sng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2864301" y="3503596"/>
            <a:ext cx="3637600" cy="611209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正方形/長方形 51"/>
          <p:cNvSpPr/>
          <p:nvPr/>
        </p:nvSpPr>
        <p:spPr>
          <a:xfrm>
            <a:off x="2931266" y="3401020"/>
            <a:ext cx="700531" cy="23762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成果</a:t>
            </a:r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53" name="表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0471477"/>
              </p:ext>
            </p:extLst>
          </p:nvPr>
        </p:nvGraphicFramePr>
        <p:xfrm>
          <a:off x="4695825" y="4686300"/>
          <a:ext cx="695325" cy="360271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695325">
                  <a:extLst>
                    <a:ext uri="{9D8B030D-6E8A-4147-A177-3AD203B41FA5}">
                      <a16:colId xmlns:a16="http://schemas.microsoft.com/office/drawing/2014/main" val="3670364635"/>
                    </a:ext>
                  </a:extLst>
                </a:gridCol>
              </a:tblGrid>
              <a:tr h="36027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4689881"/>
                  </a:ext>
                </a:extLst>
              </a:tr>
            </a:tbl>
          </a:graphicData>
        </a:graphic>
      </p:graphicFrame>
      <p:graphicFrame>
        <p:nvGraphicFramePr>
          <p:cNvPr id="54" name="表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540653"/>
              </p:ext>
            </p:extLst>
          </p:nvPr>
        </p:nvGraphicFramePr>
        <p:xfrm>
          <a:off x="4069188" y="4813642"/>
          <a:ext cx="2103852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963">
                  <a:extLst>
                    <a:ext uri="{9D8B030D-6E8A-4147-A177-3AD203B41FA5}">
                      <a16:colId xmlns:a16="http://schemas.microsoft.com/office/drawing/2014/main" val="1792700469"/>
                    </a:ext>
                  </a:extLst>
                </a:gridCol>
                <a:gridCol w="525963">
                  <a:extLst>
                    <a:ext uri="{9D8B030D-6E8A-4147-A177-3AD203B41FA5}">
                      <a16:colId xmlns:a16="http://schemas.microsoft.com/office/drawing/2014/main" val="4015499536"/>
                    </a:ext>
                  </a:extLst>
                </a:gridCol>
                <a:gridCol w="525963">
                  <a:extLst>
                    <a:ext uri="{9D8B030D-6E8A-4147-A177-3AD203B41FA5}">
                      <a16:colId xmlns:a16="http://schemas.microsoft.com/office/drawing/2014/main" val="890573214"/>
                    </a:ext>
                  </a:extLst>
                </a:gridCol>
                <a:gridCol w="525963">
                  <a:extLst>
                    <a:ext uri="{9D8B030D-6E8A-4147-A177-3AD203B41FA5}">
                      <a16:colId xmlns:a16="http://schemas.microsoft.com/office/drawing/2014/main" val="1283105853"/>
                    </a:ext>
                  </a:extLst>
                </a:gridCol>
              </a:tblGrid>
              <a:tr h="125439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Ｒ元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Ｒ２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Ｒ３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Ｒ４</a:t>
                      </a:r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5827968"/>
                  </a:ext>
                </a:extLst>
              </a:tr>
              <a:tr h="125439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/>
                        <a:t>8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/>
                        <a:t>8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/>
                        <a:t>13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/>
                        <a:t>(14)</a:t>
                      </a:r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3849144"/>
                  </a:ext>
                </a:extLst>
              </a:tr>
            </a:tbl>
          </a:graphicData>
        </a:graphic>
      </p:graphicFrame>
      <p:sp>
        <p:nvSpPr>
          <p:cNvPr id="55" name="テキスト ボックス 54"/>
          <p:cNvSpPr txBox="1"/>
          <p:nvPr/>
        </p:nvSpPr>
        <p:spPr>
          <a:xfrm>
            <a:off x="3831671" y="4602189"/>
            <a:ext cx="289694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/>
              <a:t>表１ 実質化した人・農地プラン数（累計）</a:t>
            </a:r>
            <a:endParaRPr kumimoji="1" lang="ja-JP" altLang="en-US" sz="1100" dirty="0"/>
          </a:p>
        </p:txBody>
      </p:sp>
      <p:sp>
        <p:nvSpPr>
          <p:cNvPr id="57" name="二等辺三角形 56"/>
          <p:cNvSpPr/>
          <p:nvPr/>
        </p:nvSpPr>
        <p:spPr>
          <a:xfrm rot="16200000" flipV="1">
            <a:off x="184342" y="4871052"/>
            <a:ext cx="576434" cy="25380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680199" y="4666160"/>
            <a:ext cx="3233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関係機関一体となった取組の推進により人・農地プラン実質化数は着実に増えている（安達管内）。</a:t>
            </a:r>
            <a:endParaRPr kumimoji="1"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20" name="図 1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45"/>
          <a:stretch/>
        </p:blipFill>
        <p:spPr>
          <a:xfrm>
            <a:off x="5602795" y="304829"/>
            <a:ext cx="989114" cy="639108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382"/>
          <a:stretch/>
        </p:blipFill>
        <p:spPr>
          <a:xfrm>
            <a:off x="4655665" y="318195"/>
            <a:ext cx="907948" cy="625742"/>
          </a:xfrm>
          <a:prstGeom prst="rect">
            <a:avLst/>
          </a:prstGeom>
        </p:spPr>
      </p:pic>
      <p:sp>
        <p:nvSpPr>
          <p:cNvPr id="59" name="正方形/長方形 58"/>
          <p:cNvSpPr/>
          <p:nvPr/>
        </p:nvSpPr>
        <p:spPr>
          <a:xfrm>
            <a:off x="253714" y="6172059"/>
            <a:ext cx="6334663" cy="18705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297053" y="6116077"/>
            <a:ext cx="415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H17</a:t>
            </a:r>
            <a:endParaRPr kumimoji="1" lang="ja-JP" altLang="en-US" sz="1200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23" name="グループ化 22"/>
          <p:cNvGrpSpPr/>
          <p:nvPr/>
        </p:nvGrpSpPr>
        <p:grpSpPr>
          <a:xfrm>
            <a:off x="264935" y="6582131"/>
            <a:ext cx="6323441" cy="654276"/>
            <a:chOff x="253714" y="6413274"/>
            <a:chExt cx="6323441" cy="654276"/>
          </a:xfrm>
        </p:grpSpPr>
        <p:sp>
          <p:nvSpPr>
            <p:cNvPr id="61" name="ホームベース 60"/>
            <p:cNvSpPr/>
            <p:nvPr/>
          </p:nvSpPr>
          <p:spPr>
            <a:xfrm>
              <a:off x="253714" y="6413274"/>
              <a:ext cx="1775112" cy="654276"/>
            </a:xfrm>
            <a:prstGeom prst="homePlat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kumimoji="1" lang="ja-JP" altLang="en-US" sz="1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農用地利用改善団体等を話し合いの場とした集落の合意形成（ふくしま型集落営農の推進）</a:t>
              </a:r>
              <a:endParaRPr kumimoji="1" lang="ja-JP" altLang="en-US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grpSp>
          <p:nvGrpSpPr>
            <p:cNvPr id="71" name="グループ化 70"/>
            <p:cNvGrpSpPr/>
            <p:nvPr/>
          </p:nvGrpSpPr>
          <p:grpSpPr>
            <a:xfrm>
              <a:off x="1777251" y="6413274"/>
              <a:ext cx="3347199" cy="654276"/>
              <a:chOff x="1777251" y="6413274"/>
              <a:chExt cx="1952625" cy="654276"/>
            </a:xfrm>
          </p:grpSpPr>
          <p:sp>
            <p:nvSpPr>
              <p:cNvPr id="62" name="山形 61"/>
              <p:cNvSpPr/>
              <p:nvPr/>
            </p:nvSpPr>
            <p:spPr>
              <a:xfrm>
                <a:off x="1777251" y="6413274"/>
                <a:ext cx="1952625" cy="654276"/>
              </a:xfrm>
              <a:prstGeom prst="chevron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50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  <p:sp>
            <p:nvSpPr>
              <p:cNvPr id="63" name="テキスト ボックス 62"/>
              <p:cNvSpPr txBox="1"/>
              <p:nvPr/>
            </p:nvSpPr>
            <p:spPr>
              <a:xfrm>
                <a:off x="2025665" y="6509058"/>
                <a:ext cx="1508842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話し合いの場を活用した人・農地プランの作成</a:t>
                </a:r>
                <a:endParaRPr kumimoji="1" lang="ja-JP" altLang="en-US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sp>
          <p:nvSpPr>
            <p:cNvPr id="64" name="山形 63"/>
            <p:cNvSpPr/>
            <p:nvPr/>
          </p:nvSpPr>
          <p:spPr>
            <a:xfrm>
              <a:off x="4876408" y="6413274"/>
              <a:ext cx="1700747" cy="654276"/>
            </a:xfrm>
            <a:prstGeom prst="chevron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5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65" name="テキスト ボックス 64"/>
            <p:cNvSpPr txBox="1"/>
            <p:nvPr/>
          </p:nvSpPr>
          <p:spPr>
            <a:xfrm>
              <a:off x="5242480" y="6506820"/>
              <a:ext cx="1204220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人・農地プランの実質化</a:t>
              </a:r>
              <a:endPara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21" name="グループ化 20"/>
          <p:cNvGrpSpPr/>
          <p:nvPr/>
        </p:nvGrpSpPr>
        <p:grpSpPr>
          <a:xfrm>
            <a:off x="276000" y="7437814"/>
            <a:ext cx="6353400" cy="415498"/>
            <a:chOff x="253714" y="7156537"/>
            <a:chExt cx="6353400" cy="415498"/>
          </a:xfrm>
        </p:grpSpPr>
        <p:sp>
          <p:nvSpPr>
            <p:cNvPr id="68" name="ホームベース 67"/>
            <p:cNvSpPr/>
            <p:nvPr/>
          </p:nvSpPr>
          <p:spPr>
            <a:xfrm>
              <a:off x="253714" y="7177224"/>
              <a:ext cx="721479" cy="347526"/>
            </a:xfrm>
            <a:prstGeom prst="homePlat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kumimoji="1" lang="ja-JP" altLang="en-US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73" name="山形 72"/>
            <p:cNvSpPr/>
            <p:nvPr/>
          </p:nvSpPr>
          <p:spPr>
            <a:xfrm>
              <a:off x="868680" y="7177224"/>
              <a:ext cx="2489647" cy="347526"/>
            </a:xfrm>
            <a:prstGeom prst="chevron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5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74" name="テキスト ボックス 73"/>
            <p:cNvSpPr txBox="1"/>
            <p:nvPr/>
          </p:nvSpPr>
          <p:spPr>
            <a:xfrm>
              <a:off x="1076195" y="7236209"/>
              <a:ext cx="218305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農用地利用改善団体設立数 など</a:t>
              </a:r>
              <a:endPara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75" name="山形 74"/>
            <p:cNvSpPr/>
            <p:nvPr/>
          </p:nvSpPr>
          <p:spPr>
            <a:xfrm>
              <a:off x="3259246" y="7177224"/>
              <a:ext cx="2034718" cy="347526"/>
            </a:xfrm>
            <a:prstGeom prst="chevron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5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76" name="テキスト ボックス 75"/>
            <p:cNvSpPr txBox="1"/>
            <p:nvPr/>
          </p:nvSpPr>
          <p:spPr>
            <a:xfrm>
              <a:off x="3391511" y="7236209"/>
              <a:ext cx="1866348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人・農地プラン策定数 など</a:t>
              </a:r>
              <a:endPara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77" name="山形 76"/>
            <p:cNvSpPr/>
            <p:nvPr/>
          </p:nvSpPr>
          <p:spPr>
            <a:xfrm>
              <a:off x="5198437" y="7181411"/>
              <a:ext cx="1390210" cy="347526"/>
            </a:xfrm>
            <a:prstGeom prst="chevron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5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78" name="テキスト ボックス 77"/>
            <p:cNvSpPr txBox="1"/>
            <p:nvPr/>
          </p:nvSpPr>
          <p:spPr>
            <a:xfrm>
              <a:off x="5356940" y="7156537"/>
              <a:ext cx="1250174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人・農地プラン</a:t>
              </a:r>
              <a:endParaRPr kumimoji="1" lang="en-US" altLang="ja-JP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実質化数 など</a:t>
              </a:r>
              <a:endPara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sp>
        <p:nvSpPr>
          <p:cNvPr id="83" name="正方形/長方形 82"/>
          <p:cNvSpPr/>
          <p:nvPr/>
        </p:nvSpPr>
        <p:spPr>
          <a:xfrm>
            <a:off x="712551" y="7586499"/>
            <a:ext cx="4909418" cy="571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2" name="グループ化 11"/>
          <p:cNvGrpSpPr/>
          <p:nvPr/>
        </p:nvGrpSpPr>
        <p:grpSpPr>
          <a:xfrm>
            <a:off x="276000" y="7760560"/>
            <a:ext cx="6159270" cy="571150"/>
            <a:chOff x="244189" y="7586499"/>
            <a:chExt cx="6159270" cy="571150"/>
          </a:xfrm>
        </p:grpSpPr>
        <p:sp>
          <p:nvSpPr>
            <p:cNvPr id="82" name="左右矢印 81"/>
            <p:cNvSpPr/>
            <p:nvPr/>
          </p:nvSpPr>
          <p:spPr>
            <a:xfrm>
              <a:off x="244189" y="7586499"/>
              <a:ext cx="6159270" cy="571150"/>
            </a:xfrm>
            <a:prstGeom prst="leftRight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" name="テキスト ボックス 83"/>
            <p:cNvSpPr txBox="1"/>
            <p:nvPr/>
          </p:nvSpPr>
          <p:spPr>
            <a:xfrm>
              <a:off x="680740" y="7612606"/>
              <a:ext cx="5686023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集落を取り巻く状況がたえず変化してきた中、</a:t>
              </a:r>
              <a:endParaRPr kumimoji="1"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12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これまでの取組についてＰＤＣＡの</a:t>
              </a:r>
              <a:r>
                <a:rPr kumimoji="1" lang="ja-JP" altLang="en-US" sz="1600" b="1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「Ｃ（検証）」</a:t>
              </a:r>
              <a:r>
                <a:rPr kumimoji="1" lang="ja-JP" altLang="en-US" sz="12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を行う必要がある！</a:t>
              </a:r>
              <a:endPara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sp>
        <p:nvSpPr>
          <p:cNvPr id="85" name="二等辺三角形 84"/>
          <p:cNvSpPr/>
          <p:nvPr/>
        </p:nvSpPr>
        <p:spPr>
          <a:xfrm flipV="1">
            <a:off x="744483" y="8359790"/>
            <a:ext cx="810361" cy="26418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192508" y="8588283"/>
            <a:ext cx="19971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○集落ごとに</a:t>
            </a:r>
            <a:r>
              <a:rPr kumimoji="1"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「Ｃ」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（これまでの推進経過、集落の変化、現状と課題、今後の方向性 等）の作業中。</a:t>
            </a:r>
            <a:endParaRPr kumimoji="1"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4763503" y="8420111"/>
            <a:ext cx="19031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活動経過の検証を踏まえ、白髭集落を中山間地域のモデルケースとして、</a:t>
            </a:r>
            <a:r>
              <a:rPr kumimoji="1" lang="ja-JP" altLang="en-US" sz="1200" b="1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今後１０年持続可能な</a:t>
            </a:r>
            <a:r>
              <a:rPr kumimoji="1" lang="ja-JP" altLang="en-US" sz="1200" b="1" u="sng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「地域計画」</a:t>
            </a:r>
            <a:r>
              <a:rPr kumimoji="1" lang="ja-JP" altLang="en-US" sz="1200" b="1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作成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という新たなフェーズへ･･･</a:t>
            </a:r>
            <a:endParaRPr kumimoji="1"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734166" y="6116077"/>
            <a:ext cx="415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H19</a:t>
            </a:r>
            <a:endParaRPr kumimoji="1" lang="ja-JP" altLang="en-US" sz="1200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1569502" y="6124575"/>
            <a:ext cx="415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H23</a:t>
            </a:r>
            <a:endParaRPr kumimoji="1" lang="ja-JP" altLang="en-US" sz="1200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3116075" y="6116077"/>
            <a:ext cx="415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H26</a:t>
            </a:r>
            <a:endParaRPr kumimoji="1" lang="ja-JP" altLang="en-US" sz="1200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4581387" y="6116077"/>
            <a:ext cx="415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R</a:t>
            </a:r>
            <a:r>
              <a:rPr kumimoji="1" lang="ja-JP" altLang="en-US" sz="12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元</a:t>
            </a:r>
            <a:endParaRPr kumimoji="1" lang="ja-JP" altLang="en-US" sz="1200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6203221" y="6116077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R4</a:t>
            </a:r>
            <a:endParaRPr kumimoji="1" lang="ja-JP" altLang="en-US" sz="1200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4996885" y="6123233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R2</a:t>
            </a:r>
            <a:endParaRPr kumimoji="1" lang="ja-JP" altLang="en-US" sz="1200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217077" y="7224762"/>
            <a:ext cx="25827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・普及指導計画の成果測定事項の変遷</a:t>
            </a:r>
            <a:endParaRPr kumimoji="1" lang="ja-JP" altLang="en-US" sz="1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182635" y="6327377"/>
            <a:ext cx="23006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・集落営農を取り巻く施策の動向</a:t>
            </a:r>
            <a:endParaRPr kumimoji="1" lang="ja-JP" altLang="en-US" sz="1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8" name="二等辺三角形 87"/>
          <p:cNvSpPr/>
          <p:nvPr/>
        </p:nvSpPr>
        <p:spPr>
          <a:xfrm rot="16200000" flipV="1">
            <a:off x="4081016" y="9149872"/>
            <a:ext cx="576434" cy="25380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4" name="図 23"/>
          <p:cNvPicPr>
            <a:picLocks noChangeAspect="1"/>
          </p:cNvPicPr>
          <p:nvPr/>
        </p:nvPicPr>
        <p:blipFill rotWithShape="1">
          <a:blip r:embed="rId4"/>
          <a:srcRect l="773" t="206" r="13023" b="63163"/>
          <a:stretch/>
        </p:blipFill>
        <p:spPr>
          <a:xfrm>
            <a:off x="1987916" y="8424504"/>
            <a:ext cx="1878751" cy="1193852"/>
          </a:xfrm>
          <a:prstGeom prst="rect">
            <a:avLst/>
          </a:prstGeom>
        </p:spPr>
      </p:pic>
      <p:sp>
        <p:nvSpPr>
          <p:cNvPr id="94" name="角丸四角形 93"/>
          <p:cNvSpPr/>
          <p:nvPr/>
        </p:nvSpPr>
        <p:spPr>
          <a:xfrm>
            <a:off x="4763503" y="8363152"/>
            <a:ext cx="1824874" cy="12572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5" name="グループ化 24"/>
          <p:cNvGrpSpPr/>
          <p:nvPr/>
        </p:nvGrpSpPr>
        <p:grpSpPr>
          <a:xfrm>
            <a:off x="3678629" y="8308933"/>
            <a:ext cx="1122139" cy="688449"/>
            <a:chOff x="3820306" y="8285647"/>
            <a:chExt cx="1122139" cy="688449"/>
          </a:xfrm>
        </p:grpSpPr>
        <p:sp>
          <p:nvSpPr>
            <p:cNvPr id="90" name="雲形吹き出し 89"/>
            <p:cNvSpPr/>
            <p:nvPr/>
          </p:nvSpPr>
          <p:spPr>
            <a:xfrm flipV="1">
              <a:off x="3820306" y="8285647"/>
              <a:ext cx="1073650" cy="688449"/>
            </a:xfrm>
            <a:prstGeom prst="cloudCallout">
              <a:avLst>
                <a:gd name="adj1" fmla="val -53163"/>
                <a:gd name="adj2" fmla="val -66294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1" name="テキスト ボックス 90"/>
            <p:cNvSpPr txBox="1"/>
            <p:nvPr/>
          </p:nvSpPr>
          <p:spPr>
            <a:xfrm>
              <a:off x="3895671" y="8337921"/>
              <a:ext cx="1046774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こんな感じでとりまとめ</a:t>
              </a:r>
              <a:endParaRPr kumimoji="1" lang="en-US" altLang="ja-JP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10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作業中</a:t>
              </a:r>
              <a:endParaRPr kumimoji="1"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sp>
        <p:nvSpPr>
          <p:cNvPr id="26" name="テキスト ボックス 25"/>
          <p:cNvSpPr txBox="1"/>
          <p:nvPr/>
        </p:nvSpPr>
        <p:spPr>
          <a:xfrm>
            <a:off x="242816" y="7400085"/>
            <a:ext cx="784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集落営農を実施している集落数</a:t>
            </a:r>
            <a:endParaRPr kumimoji="1" lang="ja-JP" altLang="en-US" sz="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15" name="直線コネクタ 14"/>
          <p:cNvCxnSpPr/>
          <p:nvPr/>
        </p:nvCxnSpPr>
        <p:spPr>
          <a:xfrm flipV="1">
            <a:off x="276000" y="4573366"/>
            <a:ext cx="6260916" cy="1399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図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7504" y="1975481"/>
            <a:ext cx="2579110" cy="2004770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77112" y="1928597"/>
            <a:ext cx="3919345" cy="1350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6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1182</TotalTime>
  <Words>801</Words>
  <Application>Microsoft Office PowerPoint</Application>
  <PresentationFormat>A4 210 x 297 mm</PresentationFormat>
  <Paragraphs>97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ＤＦ特太ゴシック体</vt:lpstr>
      <vt:lpstr>ＭＳ 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山田 康平</dc:creator>
  <cp:lastModifiedBy>山田 康平</cp:lastModifiedBy>
  <cp:revision>86</cp:revision>
  <cp:lastPrinted>2022-12-13T00:53:46Z</cp:lastPrinted>
  <dcterms:created xsi:type="dcterms:W3CDTF">2022-12-08T09:47:45Z</dcterms:created>
  <dcterms:modified xsi:type="dcterms:W3CDTF">2023-01-06T05:54:36Z</dcterms:modified>
</cp:coreProperties>
</file>