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 varScale="1">
        <p:scale>
          <a:sx n="61" d="100"/>
          <a:sy n="61" d="100"/>
        </p:scale>
        <p:origin x="2534" y="6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900" b="1" dirty="0" smtClean="0">
                <a:solidFill>
                  <a:schemeClr val="tx1"/>
                </a:solidFill>
                <a:latin typeface="+mn-ea"/>
                <a:ea typeface="+mn-ea"/>
              </a:rPr>
              <a:t>図１</a:t>
            </a:r>
            <a:r>
              <a:rPr lang="ja-JP" altLang="en-US" sz="900" b="1" baseline="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ja-JP" altLang="en-US" sz="900" b="1" dirty="0" smtClean="0">
                <a:solidFill>
                  <a:schemeClr val="tx1"/>
                </a:solidFill>
                <a:latin typeface="+mn-ea"/>
                <a:ea typeface="+mn-ea"/>
              </a:rPr>
              <a:t>日本なし栽培者数と栽培面積の推移</a:t>
            </a:r>
            <a:endParaRPr lang="ja-JP" altLang="en-US" sz="900" b="1" dirty="0">
              <a:solidFill>
                <a:schemeClr val="tx1"/>
              </a:solidFill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9.464921660967944E-2"/>
          <c:y val="0.77913988971239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766025376432441"/>
          <c:y val="0.11130968412761943"/>
          <c:w val="0.67691950306886284"/>
          <c:h val="0.55900174999972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面積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Sheet2!$B$1:$E$1</c:f>
              <c:strCache>
                <c:ptCount val="4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</c:strCache>
            </c:strRef>
          </c:cat>
          <c:val>
            <c:numRef>
              <c:f>Sheet2!$B$2:$E$2</c:f>
              <c:numCache>
                <c:formatCode>General</c:formatCode>
                <c:ptCount val="4"/>
                <c:pt idx="0">
                  <c:v>25.1</c:v>
                </c:pt>
                <c:pt idx="1">
                  <c:v>24</c:v>
                </c:pt>
                <c:pt idx="2">
                  <c:v>22.7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4-410F-BB4E-DF7D78D9A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9672335"/>
        <c:axId val="1959672751"/>
      </c:barChart>
      <c:lineChart>
        <c:grouping val="standard"/>
        <c:varyColors val="0"/>
        <c:ser>
          <c:idx val="1"/>
          <c:order val="1"/>
          <c:tx>
            <c:strRef>
              <c:f>Sheet2!$A$3</c:f>
              <c:strCache>
                <c:ptCount val="1"/>
                <c:pt idx="0">
                  <c:v>栽培者数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Sheet2!$B$1:$E$1</c:f>
              <c:strCache>
                <c:ptCount val="4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</c:strCache>
            </c:strRef>
          </c:cat>
          <c:val>
            <c:numRef>
              <c:f>Sheet2!$B$3:$E$3</c:f>
              <c:numCache>
                <c:formatCode>General</c:formatCode>
                <c:ptCount val="4"/>
                <c:pt idx="0">
                  <c:v>54</c:v>
                </c:pt>
                <c:pt idx="1">
                  <c:v>51</c:v>
                </c:pt>
                <c:pt idx="2">
                  <c:v>50</c:v>
                </c:pt>
                <c:pt idx="3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94-410F-BB4E-DF7D78D9A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8037823"/>
        <c:axId val="2018045311"/>
      </c:lineChart>
      <c:catAx>
        <c:axId val="1959672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9672751"/>
        <c:crosses val="autoZero"/>
        <c:auto val="1"/>
        <c:lblAlgn val="ctr"/>
        <c:lblOffset val="100"/>
        <c:noMultiLvlLbl val="0"/>
      </c:catAx>
      <c:valAx>
        <c:axId val="1959672751"/>
        <c:scaling>
          <c:orientation val="minMax"/>
          <c:max val="26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800" b="1" dirty="0" smtClean="0">
                    <a:solidFill>
                      <a:schemeClr val="tx1"/>
                    </a:solidFill>
                  </a:rPr>
                  <a:t>面積</a:t>
                </a:r>
                <a:endParaRPr lang="ja-JP" altLang="en-US" sz="8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65897848615576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9672335"/>
        <c:crosses val="autoZero"/>
        <c:crossBetween val="between"/>
      </c:valAx>
      <c:valAx>
        <c:axId val="2018045311"/>
        <c:scaling>
          <c:orientation val="minMax"/>
          <c:min val="40"/>
        </c:scaling>
        <c:delete val="0"/>
        <c:axPos val="r"/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800" b="1" dirty="0" smtClean="0">
                    <a:solidFill>
                      <a:schemeClr val="tx1"/>
                    </a:solidFill>
                  </a:rPr>
                  <a:t>栽培者数</a:t>
                </a:r>
                <a:endParaRPr lang="ja-JP" altLang="en-US" sz="8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92312158148660817"/>
              <c:y val="0.196185269324173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18037823"/>
        <c:crosses val="max"/>
        <c:crossBetween val="between"/>
      </c:valAx>
      <c:catAx>
        <c:axId val="201803782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8045311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49328075534147214"/>
          <c:y val="0.10072623714089193"/>
          <c:w val="0.37112720575156677"/>
          <c:h val="0.178496015693927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000" b="1" dirty="0" smtClean="0">
                <a:solidFill>
                  <a:schemeClr val="tx1"/>
                </a:solidFill>
                <a:latin typeface="+mn-ea"/>
                <a:ea typeface="+mn-ea"/>
              </a:rPr>
              <a:t>図７ 部会員</a:t>
            </a:r>
            <a:r>
              <a:rPr lang="en-US" altLang="ja-JP" sz="1000" b="1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  <a:ea typeface="+mn-ea"/>
              </a:rPr>
              <a:t>人あたり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  <a:ea typeface="+mn-ea"/>
              </a:rPr>
              <a:t>の選果場出荷量</a:t>
            </a:r>
          </a:p>
        </c:rich>
      </c:tx>
      <c:layout>
        <c:manualLayout>
          <c:xMode val="edge"/>
          <c:yMode val="edge"/>
          <c:x val="0.24037015322566302"/>
          <c:y val="0.88081666416801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315144813222238"/>
          <c:y val="8.7458963565464856E-2"/>
          <c:w val="0.77890601243892565"/>
          <c:h val="0.69153579760863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1軒あたりの選果場出荷量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DEF-4D27-B88B-14DE3C18032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DEF-4D27-B88B-14DE3C1803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Sheet1!$C$2:$F$2</c:f>
              <c:strCache>
                <c:ptCount val="4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</c:strCache>
            </c:strRef>
          </c:cat>
          <c:val>
            <c:numRef>
              <c:f>Sheet1!$C$3:$F$3</c:f>
              <c:numCache>
                <c:formatCode>#,##0_);[Red]\(#,##0\)</c:formatCode>
                <c:ptCount val="4"/>
                <c:pt idx="0">
                  <c:v>5753</c:v>
                </c:pt>
                <c:pt idx="1">
                  <c:v>4367</c:v>
                </c:pt>
                <c:pt idx="2">
                  <c:v>4541</c:v>
                </c:pt>
                <c:pt idx="3">
                  <c:v>5924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C-42CC-98AD-D52F436AAB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54949615"/>
        <c:axId val="1959698943"/>
      </c:barChart>
      <c:catAx>
        <c:axId val="1854949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9698943"/>
        <c:crosses val="autoZero"/>
        <c:auto val="1"/>
        <c:lblAlgn val="ctr"/>
        <c:lblOffset val="100"/>
        <c:noMultiLvlLbl val="0"/>
      </c:catAx>
      <c:valAx>
        <c:axId val="1959698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b="1" dirty="0" smtClean="0">
                    <a:solidFill>
                      <a:schemeClr val="tx1"/>
                    </a:solidFill>
                  </a:rPr>
                  <a:t>出荷量</a:t>
                </a:r>
                <a:endParaRPr lang="ja-JP" altLang="en-US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99950239710624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Rtl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4949615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000" b="1" dirty="0" smtClean="0">
                <a:solidFill>
                  <a:schemeClr val="tx1"/>
                </a:solidFill>
              </a:rPr>
              <a:t>図６ ジョイント栽培</a:t>
            </a:r>
            <a:r>
              <a:rPr lang="ja-JP" altLang="en-US" sz="1000" b="1" dirty="0">
                <a:solidFill>
                  <a:schemeClr val="tx1"/>
                </a:solidFill>
              </a:rPr>
              <a:t>導入面積・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導入者の</a:t>
            </a:r>
            <a:r>
              <a:rPr lang="ja-JP" altLang="en-US" sz="1000" b="1" dirty="0">
                <a:solidFill>
                  <a:schemeClr val="tx1"/>
                </a:solidFill>
              </a:rPr>
              <a:t>推移</a:t>
            </a:r>
          </a:p>
        </c:rich>
      </c:tx>
      <c:layout>
        <c:manualLayout>
          <c:xMode val="edge"/>
          <c:yMode val="edge"/>
          <c:x val="0.14693713108285011"/>
          <c:y val="0.84611592476347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047291102509936"/>
          <c:y val="6.7752266206064823E-2"/>
          <c:w val="0.75097206272241357"/>
          <c:h val="0.667451450041832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面積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ln>
                        <a:noFill/>
                      </a:ln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CC9-419A-8DC4-D0ADCD636B8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CC9-419A-8DC4-D0ADCD636B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Sheet3!$C$2:$G$2</c:f>
              <c:strCache>
                <c:ptCount val="5"/>
                <c:pt idx="0">
                  <c:v>H30</c:v>
                </c:pt>
                <c:pt idx="1">
                  <c:v>R1</c:v>
                </c:pt>
                <c:pt idx="2">
                  <c:v>R2</c:v>
                </c:pt>
                <c:pt idx="3">
                  <c:v>R3</c:v>
                </c:pt>
                <c:pt idx="4">
                  <c:v>R4</c:v>
                </c:pt>
              </c:strCache>
            </c:strRef>
          </c:cat>
          <c:val>
            <c:numRef>
              <c:f>Sheet3!$C$3:$G$3</c:f>
              <c:numCache>
                <c:formatCode>General</c:formatCode>
                <c:ptCount val="5"/>
                <c:pt idx="0">
                  <c:v>116</c:v>
                </c:pt>
                <c:pt idx="1">
                  <c:v>158</c:v>
                </c:pt>
                <c:pt idx="2">
                  <c:v>190</c:v>
                </c:pt>
                <c:pt idx="3">
                  <c:v>210</c:v>
                </c:pt>
                <c:pt idx="4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B-4986-9C21-CD1D2FC3D3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1364303"/>
        <c:axId val="1861364719"/>
      </c:barChart>
      <c:lineChart>
        <c:grouping val="standard"/>
        <c:varyColors val="0"/>
        <c:ser>
          <c:idx val="1"/>
          <c:order val="1"/>
          <c:tx>
            <c:strRef>
              <c:f>Sheet3!$B$4</c:f>
              <c:strCache>
                <c:ptCount val="1"/>
                <c:pt idx="0">
                  <c:v>導入者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Sheet3!$C$2:$G$2</c:f>
              <c:strCache>
                <c:ptCount val="5"/>
                <c:pt idx="0">
                  <c:v>H30</c:v>
                </c:pt>
                <c:pt idx="1">
                  <c:v>R1</c:v>
                </c:pt>
                <c:pt idx="2">
                  <c:v>R2</c:v>
                </c:pt>
                <c:pt idx="3">
                  <c:v>R3</c:v>
                </c:pt>
                <c:pt idx="4">
                  <c:v>R4</c:v>
                </c:pt>
              </c:strCache>
            </c:strRef>
          </c:cat>
          <c:val>
            <c:numRef>
              <c:f>Sheet3!$C$4:$G$4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6CB-4986-9C21-CD1D2FC3D3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64817807"/>
        <c:axId val="1864809487"/>
      </c:lineChart>
      <c:catAx>
        <c:axId val="186136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61364719"/>
        <c:crosses val="autoZero"/>
        <c:auto val="1"/>
        <c:lblAlgn val="ctr"/>
        <c:lblOffset val="100"/>
        <c:noMultiLvlLbl val="0"/>
      </c:catAx>
      <c:valAx>
        <c:axId val="1861364719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900" b="1" dirty="0" smtClean="0">
                    <a:solidFill>
                      <a:schemeClr val="tx1"/>
                    </a:solidFill>
                  </a:rPr>
                  <a:t>面積</a:t>
                </a:r>
                <a:endParaRPr lang="ja-JP" altLang="en-US" sz="900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Rtl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61364303"/>
        <c:crosses val="autoZero"/>
        <c:crossBetween val="between"/>
      </c:valAx>
      <c:valAx>
        <c:axId val="1864809487"/>
        <c:scaling>
          <c:orientation val="minMax"/>
          <c:max val="20"/>
        </c:scaling>
        <c:delete val="0"/>
        <c:axPos val="r"/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900" b="1" dirty="0" smtClean="0">
                    <a:solidFill>
                      <a:schemeClr val="tx1"/>
                    </a:solidFill>
                  </a:rPr>
                  <a:t>導入者</a:t>
                </a:r>
                <a:endParaRPr lang="ja-JP" altLang="en-US" sz="9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93909913326622529"/>
              <c:y val="0.233480388535876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Rtl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64817807"/>
        <c:crosses val="max"/>
        <c:crossBetween val="between"/>
      </c:valAx>
      <c:catAx>
        <c:axId val="186481780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64809487"/>
        <c:crosses val="autoZero"/>
        <c:auto val="1"/>
        <c:lblAlgn val="ctr"/>
        <c:lblOffset val="100"/>
        <c:noMultiLvlLbl val="0"/>
      </c:catAx>
      <c:spPr>
        <a:noFill/>
        <a:ln>
          <a:solidFill>
            <a:srgbClr val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4083511146082921"/>
          <c:y val="7.8818340460821854E-2"/>
          <c:w val="0.4526781790084074"/>
          <c:h val="0.115937808339454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19356" cy="493631"/>
          </a:xfrm>
          <a:prstGeom prst="rect">
            <a:avLst/>
          </a:prstGeom>
        </p:spPr>
        <p:txBody>
          <a:bodyPr vert="horz" lIns="90713" tIns="45357" rIns="90713" bIns="453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35" y="3"/>
            <a:ext cx="2919356" cy="493631"/>
          </a:xfrm>
          <a:prstGeom prst="rect">
            <a:avLst/>
          </a:prstGeom>
        </p:spPr>
        <p:txBody>
          <a:bodyPr vert="horz" lIns="90713" tIns="45357" rIns="90713" bIns="45357" rtlCol="0"/>
          <a:lstStyle>
            <a:lvl1pPr algn="r">
              <a:defRPr sz="1200"/>
            </a:lvl1pPr>
          </a:lstStyle>
          <a:p>
            <a:fld id="{1195B713-34B0-40E3-90AB-63BA7937396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3" tIns="45357" rIns="90713" bIns="453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7131"/>
            <a:ext cx="5388610" cy="4439526"/>
          </a:xfrm>
          <a:prstGeom prst="rect">
            <a:avLst/>
          </a:prstGeom>
        </p:spPr>
        <p:txBody>
          <a:bodyPr vert="horz" lIns="90713" tIns="45357" rIns="90713" bIns="4535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108"/>
            <a:ext cx="2919356" cy="493631"/>
          </a:xfrm>
          <a:prstGeom prst="rect">
            <a:avLst/>
          </a:prstGeom>
        </p:spPr>
        <p:txBody>
          <a:bodyPr vert="horz" lIns="90713" tIns="45357" rIns="90713" bIns="453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35" y="9371108"/>
            <a:ext cx="2919356" cy="493631"/>
          </a:xfrm>
          <a:prstGeom prst="rect">
            <a:avLst/>
          </a:prstGeom>
        </p:spPr>
        <p:txBody>
          <a:bodyPr vert="horz" lIns="90713" tIns="45357" rIns="90713" bIns="45357" rtlCol="0" anchor="b"/>
          <a:lstStyle>
            <a:lvl1pPr algn="r">
              <a:defRPr sz="1200"/>
            </a:lvl1pPr>
          </a:lstStyle>
          <a:p>
            <a:fld id="{15C25D0C-9988-4421-B3DA-87F21205E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5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D0C-9988-4421-B3DA-87F21205EC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91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59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06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9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06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44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04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09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75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36BE-14E9-4792-BD98-E0F457A581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52BD-E115-4988-A6D6-00BB0988C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2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0419" y="0"/>
            <a:ext cx="6518939" cy="9984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altLang="ja-JP" sz="1800" dirty="0" smtClean="0">
                <a:uFill>
                  <a:solidFill>
                    <a:schemeClr val="accent3">
                      <a:lumMod val="20000"/>
                      <a:lumOff val="80000"/>
                    </a:schemeClr>
                  </a:solidFill>
                </a:u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100</a:t>
            </a:r>
            <a:r>
              <a:rPr lang="ja-JP" altLang="en-US" sz="1800" dirty="0" smtClean="0">
                <a:uFill>
                  <a:solidFill>
                    <a:schemeClr val="accent3">
                      <a:lumMod val="20000"/>
                      <a:lumOff val="80000"/>
                    </a:schemeClr>
                  </a:solidFill>
                </a:u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年の歴史ある日本なし産地の継続に向けて</a:t>
            </a:r>
            <a:r>
              <a:rPr lang="ja-JP" altLang="ja-JP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ja-JP" altLang="ja-JP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sz="1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　　　　　　　　　　　　　　　</a:t>
            </a:r>
            <a:r>
              <a:rPr lang="ja-JP" altLang="ja-JP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県中</a:t>
            </a:r>
            <a:r>
              <a:rPr lang="ja-JP" altLang="ja-JP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農林事務所農業振興</a:t>
            </a:r>
            <a:r>
              <a:rPr lang="ja-JP" altLang="ja-JP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普及部</a:t>
            </a:r>
            <a:endParaRPr kumimoji="1" lang="ja-JP" altLang="en-US" sz="16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51492" y="625906"/>
            <a:ext cx="1693332" cy="40327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j-ea"/>
                <a:ea typeface="+mj-ea"/>
              </a:rPr>
              <a:t>１　背景・ねらい</a:t>
            </a:r>
            <a:endParaRPr kumimoji="1" lang="en-US" altLang="ja-JP" sz="1600" b="1" dirty="0" smtClean="0">
              <a:latin typeface="+mj-ea"/>
              <a:ea typeface="+mj-ea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29023" y="4612571"/>
            <a:ext cx="1420746" cy="43106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j-ea"/>
                <a:ea typeface="+mj-ea"/>
              </a:rPr>
              <a:t>２</a:t>
            </a:r>
            <a:r>
              <a:rPr lang="ja-JP" altLang="en-US" sz="1600" b="1" dirty="0">
                <a:latin typeface="+mj-ea"/>
                <a:ea typeface="+mj-ea"/>
              </a:rPr>
              <a:t>　</a:t>
            </a:r>
            <a:r>
              <a:rPr lang="ja-JP" altLang="en-US" sz="1600" b="1" dirty="0" smtClean="0">
                <a:latin typeface="+mj-ea"/>
                <a:ea typeface="+mj-ea"/>
              </a:rPr>
              <a:t>活動内容</a:t>
            </a:r>
            <a:endParaRPr kumimoji="1" lang="en-US" altLang="ja-JP" sz="1600" b="1" dirty="0" smtClean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9024" y="5063652"/>
            <a:ext cx="4226688" cy="30312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（１）早期成園化や多収が可能なジョイント栽培の導入</a:t>
            </a:r>
            <a:endParaRPr kumimoji="1" lang="ja-JP" altLang="en-US" sz="1400" b="1" strike="dblStrike" dirty="0">
              <a:solidFill>
                <a:schemeClr val="bg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30682" y="5057024"/>
            <a:ext cx="6513507" cy="2183637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</a:rPr>
              <a:t>①ジョイント栽培の導入</a:t>
            </a:r>
            <a:r>
              <a:rPr lang="ja-JP" altLang="en-US" sz="1400" b="1" u="sng" dirty="0">
                <a:solidFill>
                  <a:schemeClr val="tx1"/>
                </a:solidFill>
              </a:rPr>
              <a:t>推進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・改植事業の周知・活用支援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・モデル農家の</a:t>
            </a:r>
            <a:r>
              <a:rPr lang="ja-JP" altLang="en-US" sz="1200" dirty="0" err="1" smtClean="0">
                <a:solidFill>
                  <a:schemeClr val="tx1"/>
                </a:solidFill>
              </a:rPr>
              <a:t>ほ</a:t>
            </a:r>
            <a:r>
              <a:rPr lang="ja-JP" altLang="en-US" sz="1200" dirty="0" smtClean="0">
                <a:solidFill>
                  <a:schemeClr val="tx1"/>
                </a:solidFill>
              </a:rPr>
              <a:t>場を活用した勉強会の開催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</a:rPr>
              <a:t>②ジョイント栽培</a:t>
            </a:r>
            <a:r>
              <a:rPr lang="ja-JP" altLang="en-US" sz="1400" b="1" u="sng" dirty="0">
                <a:solidFill>
                  <a:schemeClr val="tx1"/>
                </a:solidFill>
              </a:rPr>
              <a:t>技術</a:t>
            </a:r>
            <a:r>
              <a:rPr lang="ja-JP" altLang="en-US" sz="1400" b="1" u="sng" dirty="0" smtClean="0">
                <a:solidFill>
                  <a:schemeClr val="tx1"/>
                </a:solidFill>
              </a:rPr>
              <a:t>の向上支援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・ジョイント栽培で重要となる苗木養成技術</a:t>
            </a:r>
            <a:r>
              <a:rPr lang="ja-JP" altLang="en-US" sz="1200" dirty="0">
                <a:solidFill>
                  <a:schemeClr val="tx1"/>
                </a:solidFill>
              </a:rPr>
              <a:t>の情報提供</a:t>
            </a:r>
            <a:r>
              <a:rPr lang="ja-JP" altLang="en-US" sz="1200" dirty="0" smtClean="0">
                <a:solidFill>
                  <a:schemeClr val="tx1"/>
                </a:solidFill>
              </a:rPr>
              <a:t>（令和３年）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・晩生品種</a:t>
            </a:r>
            <a:r>
              <a:rPr lang="ja-JP" altLang="en-US" sz="1200" dirty="0">
                <a:solidFill>
                  <a:schemeClr val="tx1"/>
                </a:solidFill>
              </a:rPr>
              <a:t>「甘太」</a:t>
            </a:r>
            <a:r>
              <a:rPr lang="ja-JP" altLang="en-US" sz="1200" dirty="0" smtClean="0">
                <a:solidFill>
                  <a:schemeClr val="tx1"/>
                </a:solidFill>
              </a:rPr>
              <a:t>の導入推進、品種特性調査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（令和３年）</a:t>
            </a:r>
            <a:endParaRPr lang="en-US" altLang="ja-JP" sz="1200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・結果枝確保に向けた導入者</a:t>
            </a:r>
            <a:r>
              <a:rPr lang="ja-JP" altLang="en-US" sz="1200" dirty="0">
                <a:solidFill>
                  <a:schemeClr val="tx1"/>
                </a:solidFill>
              </a:rPr>
              <a:t>の個別技術指導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86354" y="7381811"/>
            <a:ext cx="3542640" cy="33860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+mj-ea"/>
              </a:rPr>
              <a:t>（２）病害や気象災害に負けない産地の育成</a:t>
            </a:r>
            <a:endParaRPr lang="ja-JP" altLang="en-US" sz="1400" b="1" strike="dblStrike" dirty="0">
              <a:solidFill>
                <a:schemeClr val="bg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62404" y="7377947"/>
            <a:ext cx="6494967" cy="230175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</a:rPr>
              <a:t>①黒星病対策</a:t>
            </a:r>
            <a:endParaRPr lang="en-US" altLang="ja-JP" sz="1400" b="1" u="sng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・黒星病対策実証</a:t>
            </a:r>
            <a:r>
              <a:rPr lang="ja-JP" altLang="en-US" sz="1200" dirty="0" err="1">
                <a:solidFill>
                  <a:schemeClr val="tx1"/>
                </a:solidFill>
                <a:latin typeface="+mn-ea"/>
              </a:rPr>
              <a:t>ほの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設置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（令和２年）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・秋期防除、落葉処理の実施状況調査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防除暦の強化、対策資料による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周知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</a:rPr>
              <a:t>②気象災害等に屈しない技術等支援</a:t>
            </a:r>
            <a:endParaRPr lang="en-US" altLang="ja-JP" sz="1400" b="1" u="sng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・霜害、</a:t>
            </a:r>
            <a:r>
              <a:rPr lang="ja-JP" altLang="en-US" sz="1200" dirty="0" err="1" smtClean="0">
                <a:solidFill>
                  <a:schemeClr val="tx1"/>
                </a:solidFill>
                <a:latin typeface="+mn-ea"/>
              </a:rPr>
              <a:t>ひょう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害の対策技術の周知と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 指導の徹底（令和３年、令和４年）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・防霜ファンの導入推進（令和３年）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・被害果の販売対策支援（令和３年、令和４年）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50419" y="1012372"/>
            <a:ext cx="6518940" cy="350318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chemeClr val="tx1"/>
                </a:solidFill>
                <a:latin typeface="+mj-ea"/>
              </a:rPr>
              <a:t>【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</a:rPr>
              <a:t>産地の状況</a:t>
            </a:r>
            <a:r>
              <a:rPr lang="en-US" altLang="ja-JP" sz="1200" b="1" dirty="0" smtClean="0">
                <a:solidFill>
                  <a:schemeClr val="tx1"/>
                </a:solidFill>
                <a:latin typeface="+mj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●郡山地区は明治</a:t>
            </a:r>
            <a:r>
              <a:rPr lang="en-US" altLang="ja-JP" sz="1200" dirty="0" smtClean="0">
                <a:solidFill>
                  <a:schemeClr val="tx1"/>
                </a:solidFill>
                <a:latin typeface="+mj-ea"/>
              </a:rPr>
              <a:t>30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年頃から日本なしの栽培が始まった、</a:t>
            </a:r>
            <a:r>
              <a:rPr lang="en-US" altLang="ja-JP" sz="1200" dirty="0" smtClean="0">
                <a:solidFill>
                  <a:schemeClr val="tx1"/>
                </a:solidFill>
                <a:latin typeface="+mj-ea"/>
              </a:rPr>
              <a:t>100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年以上歴史のある産地である。</a:t>
            </a:r>
            <a:endParaRPr lang="en-US" altLang="ja-JP" sz="1200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●ＪＡ</a:t>
            </a:r>
            <a:r>
              <a:rPr lang="ja-JP" altLang="en-US" sz="1200" dirty="0">
                <a:solidFill>
                  <a:schemeClr val="tx1"/>
                </a:solidFill>
                <a:latin typeface="+mj-ea"/>
              </a:rPr>
              <a:t>福島さくら郡山地区梨生産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部会が組織されており、令和４年現在は部会員数</a:t>
            </a:r>
            <a:r>
              <a:rPr lang="en-US" altLang="ja-JP" sz="1200" dirty="0" smtClean="0">
                <a:solidFill>
                  <a:schemeClr val="tx1"/>
                </a:solidFill>
                <a:latin typeface="+mj-ea"/>
              </a:rPr>
              <a:t>47</a:t>
            </a:r>
            <a:r>
              <a:rPr lang="ja-JP" altLang="en-US" sz="1200" dirty="0">
                <a:solidFill>
                  <a:schemeClr val="tx1"/>
                </a:solidFill>
                <a:latin typeface="+mj-ea"/>
              </a:rPr>
              <a:t>名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、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　</a:t>
            </a:r>
            <a:r>
              <a:rPr lang="ja-JP" altLang="en-US" sz="1200" smtClean="0">
                <a:solidFill>
                  <a:schemeClr val="tx1"/>
                </a:solidFill>
                <a:latin typeface="+mj-ea"/>
              </a:rPr>
              <a:t>栽培面積</a:t>
            </a:r>
            <a:r>
              <a:rPr lang="en-US" altLang="ja-JP" sz="1200" smtClean="0">
                <a:solidFill>
                  <a:schemeClr val="tx1"/>
                </a:solidFill>
                <a:latin typeface="+mj-ea"/>
              </a:rPr>
              <a:t>22.1ha</a:t>
            </a:r>
            <a:r>
              <a:rPr lang="ja-JP" altLang="en-US" sz="1200" dirty="0" err="1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販売金額約</a:t>
            </a:r>
            <a:r>
              <a:rPr lang="en-US" altLang="ja-JP" sz="1200" dirty="0">
                <a:solidFill>
                  <a:schemeClr val="tx1"/>
                </a:solidFill>
                <a:latin typeface="+mj-ea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+mj-ea"/>
              </a:rPr>
              <a:t>億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円となっている。</a:t>
            </a:r>
            <a:endParaRPr lang="en-US" altLang="ja-JP" sz="1200" dirty="0" smtClean="0">
              <a:solidFill>
                <a:srgbClr val="FF0000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●品種構成は「幸水」の栽培比率が高いが、近年は「あきづき」などの中晩生品種の導入が進んで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　いる。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r>
              <a:rPr lang="en-US" altLang="ja-JP" sz="1200" b="1" dirty="0" smtClean="0">
                <a:solidFill>
                  <a:schemeClr val="tx1"/>
                </a:solidFill>
                <a:latin typeface="+mj-ea"/>
              </a:rPr>
              <a:t>【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</a:rPr>
              <a:t>問題</a:t>
            </a:r>
            <a:r>
              <a:rPr lang="en-US" altLang="ja-JP" sz="1200" b="1" dirty="0" smtClean="0">
                <a:solidFill>
                  <a:schemeClr val="tx1"/>
                </a:solidFill>
                <a:latin typeface="+mj-ea"/>
              </a:rPr>
              <a:t>】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+mj-ea"/>
              </a:rPr>
              <a:t>●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老朽化している樹園地が多い。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●近年多発する黒星病、霜害や</a:t>
            </a:r>
            <a:r>
              <a:rPr lang="ja-JP" altLang="en-US" sz="1200" dirty="0" err="1" smtClean="0">
                <a:solidFill>
                  <a:schemeClr val="tx1"/>
                </a:solidFill>
                <a:latin typeface="+mj-ea"/>
              </a:rPr>
              <a:t>ひょう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害により収量が減少している。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●</a:t>
            </a:r>
            <a:r>
              <a:rPr lang="ja-JP" altLang="en-US" sz="1200" dirty="0">
                <a:solidFill>
                  <a:schemeClr val="tx1"/>
                </a:solidFill>
                <a:latin typeface="+mj-ea"/>
              </a:rPr>
              <a:t>高齢化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等により栽培</a:t>
            </a:r>
            <a:r>
              <a:rPr lang="ja-JP" altLang="en-US" sz="1200" dirty="0">
                <a:solidFill>
                  <a:schemeClr val="tx1"/>
                </a:solidFill>
                <a:latin typeface="+mj-ea"/>
              </a:rPr>
              <a:t>面積や生産者が減少し続けて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いる（図１）。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endParaRPr lang="en-US" altLang="ja-JP" sz="1200" dirty="0" smtClean="0">
              <a:solidFill>
                <a:srgbClr val="FF0000"/>
              </a:solidFill>
              <a:latin typeface="+mj-ea"/>
            </a:endParaRPr>
          </a:p>
          <a:p>
            <a:endParaRPr lang="en-US" altLang="ja-JP" sz="1200" dirty="0" smtClean="0">
              <a:solidFill>
                <a:srgbClr val="FF0000"/>
              </a:solidFill>
              <a:latin typeface="+mj-ea"/>
            </a:endParaRPr>
          </a:p>
          <a:p>
            <a:r>
              <a:rPr lang="ja-JP" altLang="en-US" sz="1200" b="1" u="sng" dirty="0" smtClean="0">
                <a:solidFill>
                  <a:schemeClr val="tx1"/>
                </a:solidFill>
                <a:latin typeface="+mj-ea"/>
              </a:rPr>
              <a:t>「日本なし産地の継続に向けて、生産量の維持を目指す」</a:t>
            </a:r>
            <a:endParaRPr lang="en-US" altLang="ja-JP" sz="1200" b="1" u="sng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（１）早期成園化や多収が可能なジョイント栽培の導入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（２）病害や気象災害に負けない産地の育成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j-ea"/>
              </a:rPr>
              <a:t>（３）多様な担い手の確保・育成</a:t>
            </a:r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82989" y="7023720"/>
            <a:ext cx="21863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図２ ジョイント栽培「甘太」の品種特性調査</a:t>
            </a:r>
            <a:endParaRPr kumimoji="1" lang="ja-JP" altLang="en-US" sz="8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212976" y="9321080"/>
            <a:ext cx="1791153" cy="33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図３ 黒星病対策実証</a:t>
            </a:r>
            <a:r>
              <a:rPr lang="ja-JP" altLang="en-US" sz="800" dirty="0" err="1" smtClean="0"/>
              <a:t>ほに</a:t>
            </a:r>
            <a:r>
              <a:rPr lang="ja-JP" altLang="en-US" sz="800" dirty="0" smtClean="0"/>
              <a:t>おける</a:t>
            </a:r>
            <a:endParaRPr lang="en-US" altLang="ja-JP" sz="800" dirty="0" smtClean="0"/>
          </a:p>
          <a:p>
            <a:r>
              <a:rPr lang="ja-JP" altLang="en-US" sz="800" dirty="0" smtClean="0"/>
              <a:t>　　　落葉処理実施後の様子</a:t>
            </a:r>
            <a:endParaRPr kumimoji="1" lang="ja-JP" altLang="en-US" sz="8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21" y="5439317"/>
            <a:ext cx="2106673" cy="158000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8890" b="-2576"/>
          <a:stretch/>
        </p:blipFill>
        <p:spPr>
          <a:xfrm>
            <a:off x="3156668" y="7942306"/>
            <a:ext cx="1775793" cy="144089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5" r="13795" b="1126"/>
          <a:stretch/>
        </p:blipFill>
        <p:spPr>
          <a:xfrm>
            <a:off x="5074836" y="7946099"/>
            <a:ext cx="1440160" cy="13749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472" y="165941"/>
            <a:ext cx="406894" cy="402356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5137908" y="9333085"/>
            <a:ext cx="139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図４ </a:t>
            </a:r>
            <a:r>
              <a:rPr lang="ja-JP" altLang="en-US" sz="800" dirty="0" err="1" smtClean="0"/>
              <a:t>降ひょうに</a:t>
            </a:r>
            <a:r>
              <a:rPr lang="ja-JP" altLang="en-US" sz="800" dirty="0" smtClean="0"/>
              <a:t>よる被害果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　　　（丸囲みは</a:t>
            </a:r>
            <a:r>
              <a:rPr kumimoji="1" lang="ja-JP" altLang="en-US" sz="800" dirty="0" err="1" smtClean="0"/>
              <a:t>ひょう</a:t>
            </a:r>
            <a:r>
              <a:rPr kumimoji="1" lang="ja-JP" altLang="en-US" sz="800" dirty="0" smtClean="0"/>
              <a:t>傷）</a:t>
            </a:r>
            <a:endParaRPr kumimoji="1" lang="ja-JP" altLang="en-US" sz="800" dirty="0"/>
          </a:p>
        </p:txBody>
      </p:sp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833725"/>
              </p:ext>
            </p:extLst>
          </p:nvPr>
        </p:nvGraphicFramePr>
        <p:xfrm>
          <a:off x="4106854" y="2896668"/>
          <a:ext cx="2604385" cy="186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テキスト ボックス 1"/>
          <p:cNvSpPr txBox="1"/>
          <p:nvPr/>
        </p:nvSpPr>
        <p:spPr>
          <a:xfrm>
            <a:off x="4144199" y="2958693"/>
            <a:ext cx="423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 dirty="0" smtClean="0"/>
              <a:t>(ha)</a:t>
            </a:r>
            <a:endParaRPr kumimoji="1" lang="ja-JP" altLang="en-US" sz="1050" dirty="0"/>
          </a:p>
        </p:txBody>
      </p:sp>
      <p:sp>
        <p:nvSpPr>
          <p:cNvPr id="22" name="テキスト ボックス 1"/>
          <p:cNvSpPr txBox="1"/>
          <p:nvPr/>
        </p:nvSpPr>
        <p:spPr>
          <a:xfrm>
            <a:off x="6288307" y="2890495"/>
            <a:ext cx="369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700" b="1" dirty="0" smtClean="0"/>
              <a:t>(</a:t>
            </a:r>
            <a:r>
              <a:rPr kumimoji="1" lang="ja-JP" altLang="en-US" sz="700" b="1" dirty="0" smtClean="0"/>
              <a:t>人</a:t>
            </a:r>
            <a:r>
              <a:rPr kumimoji="1" lang="en-US" altLang="ja-JP" sz="700" b="1" dirty="0" smtClean="0"/>
              <a:t>)</a:t>
            </a:r>
            <a:endParaRPr kumimoji="1" lang="ja-JP" altLang="en-US" sz="700" b="1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81" y="165941"/>
            <a:ext cx="406894" cy="402356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5732295" y="8281776"/>
            <a:ext cx="196911" cy="2186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/>
        </p:nvSpPr>
        <p:spPr>
          <a:xfrm>
            <a:off x="5578799" y="8597450"/>
            <a:ext cx="515236" cy="5023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76295" y="1042571"/>
            <a:ext cx="590680" cy="15907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背景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76295" y="3135430"/>
            <a:ext cx="1224136" cy="2016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活動のねらい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302867" y="8551489"/>
            <a:ext cx="6366494" cy="12702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●ジョイント栽培の更なる推進　　　　　　　   →改植事業を活用した老朽樹の改植推進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　　　　　　　　　　　　　　　　　　　　　　　　　</a:t>
            </a:r>
            <a:r>
              <a:rPr lang="ja-JP" altLang="en-US" sz="1200" b="1" dirty="0">
                <a:solidFill>
                  <a:schemeClr val="tx1"/>
                </a:solidFill>
              </a:rPr>
              <a:t>　収量アップに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向けた結果枝確保技術</a:t>
            </a:r>
            <a:r>
              <a:rPr lang="ja-JP" altLang="en-US" sz="1200" b="1" dirty="0">
                <a:solidFill>
                  <a:schemeClr val="tx1"/>
                </a:solidFill>
              </a:rPr>
              <a:t>の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定着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●病害や気象災害に負けない産地の育成 →落葉処理や秋期防除の地域定着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　　　　　　　　　　　　　　　　　　　　　　　　　　 気象災害対策施設の導入への支援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●多様な担い手の確保・育成　　　　　　　　 </a:t>
            </a:r>
            <a:r>
              <a:rPr lang="ja-JP" altLang="en-US" sz="1200" b="1" dirty="0">
                <a:solidFill>
                  <a:schemeClr val="tx1"/>
                </a:solidFill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→就農相談会等を活用した新たな果樹の担い手確保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　　　　　　　　　　　　　　　　　　　　　　　　　　 就農希望者の受入体制整備への支援</a:t>
            </a:r>
            <a:endParaRPr lang="en-US" altLang="ja-JP" sz="1200" dirty="0" smtClean="0"/>
          </a:p>
        </p:txBody>
      </p:sp>
      <p:sp>
        <p:nvSpPr>
          <p:cNvPr id="34" name="正方形/長方形 33"/>
          <p:cNvSpPr/>
          <p:nvPr/>
        </p:nvSpPr>
        <p:spPr>
          <a:xfrm>
            <a:off x="323888" y="264603"/>
            <a:ext cx="3222949" cy="28030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（３）多様な担い手の確保・育成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02867" y="265098"/>
            <a:ext cx="6314767" cy="191066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b="1" u="sng" dirty="0" smtClean="0">
              <a:solidFill>
                <a:schemeClr val="tx1"/>
              </a:solidFill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</a:rPr>
              <a:t>①担い手</a:t>
            </a:r>
            <a:r>
              <a:rPr lang="ja-JP" altLang="en-US" sz="1400" b="1" u="sng" dirty="0">
                <a:solidFill>
                  <a:schemeClr val="tx1"/>
                </a:solidFill>
              </a:rPr>
              <a:t>確保に向けた取組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・就農</a:t>
            </a:r>
            <a:r>
              <a:rPr lang="ja-JP" altLang="en-US" sz="1200" dirty="0">
                <a:solidFill>
                  <a:schemeClr val="tx1"/>
                </a:solidFill>
              </a:rPr>
              <a:t>相談会</a:t>
            </a:r>
            <a:r>
              <a:rPr lang="ja-JP" altLang="en-US" sz="1200" dirty="0" smtClean="0">
                <a:solidFill>
                  <a:schemeClr val="tx1"/>
                </a:solidFill>
              </a:rPr>
              <a:t>の実施（令和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３年、令和４年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・就農準備資金受給者の研修先確保（認定研修</a:t>
            </a:r>
            <a:r>
              <a:rPr lang="ja-JP" altLang="en-US" sz="1200" smtClean="0">
                <a:solidFill>
                  <a:schemeClr val="tx1"/>
                </a:solidFill>
              </a:rPr>
              <a:t>機関</a:t>
            </a:r>
            <a:r>
              <a:rPr lang="ja-JP" altLang="en-US" sz="1200" smtClean="0">
                <a:solidFill>
                  <a:schemeClr val="tx1"/>
                </a:solidFill>
              </a:rPr>
              <a:t>１か所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・就農希望者と認定研修機関とのマッチング支援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</a:rPr>
              <a:t>定年帰農者等の栽培技術習得支援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</a:rPr>
              <a:t>②労働力の確保支援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　　　　　　　　　　　　　　　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・郡山市による農作業ボランティア（アグリサポーター）育成の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取組への支援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　　　　　　　　　　　　　　　　　　　　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04149" y="2286869"/>
            <a:ext cx="1541958" cy="35833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j-ea"/>
                <a:ea typeface="+mj-ea"/>
              </a:rPr>
              <a:t>３</a:t>
            </a:r>
            <a:r>
              <a:rPr lang="ja-JP" altLang="en-US" sz="1600" b="1" dirty="0">
                <a:latin typeface="+mj-ea"/>
                <a:ea typeface="+mj-ea"/>
              </a:rPr>
              <a:t>　</a:t>
            </a:r>
            <a:r>
              <a:rPr lang="ja-JP" altLang="en-US" sz="1600" b="1" dirty="0" smtClean="0">
                <a:latin typeface="+mj-ea"/>
                <a:ea typeface="+mj-ea"/>
              </a:rPr>
              <a:t>活動の成果</a:t>
            </a:r>
            <a:endParaRPr kumimoji="1" lang="en-US" altLang="ja-JP" sz="1600" b="1" dirty="0" smtClean="0">
              <a:latin typeface="+mj-ea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25642" y="2638594"/>
            <a:ext cx="6343719" cy="544344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（１）早期成園化や多収が可能なジョイント栽培の導入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pPr algn="just"/>
            <a:r>
              <a:rPr lang="ja-JP" altLang="en-US" sz="1400" b="1" dirty="0" smtClean="0">
                <a:solidFill>
                  <a:schemeClr val="tx1"/>
                </a:solidFill>
              </a:rPr>
              <a:t>（２）病害や気象災害に負けない産地の育成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（３）多様な担い手の確保・育成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endParaRPr lang="en-US" altLang="ja-JP" sz="1400" b="1" dirty="0">
              <a:solidFill>
                <a:schemeClr val="tx1"/>
              </a:solidFill>
            </a:endParaRPr>
          </a:p>
          <a:p>
            <a:endParaRPr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02866" y="8190955"/>
            <a:ext cx="2262037" cy="36053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latin typeface="+mj-ea"/>
                <a:ea typeface="+mj-ea"/>
              </a:rPr>
              <a:t>4</a:t>
            </a:r>
            <a:r>
              <a:rPr lang="ja-JP" altLang="en-US" sz="1600" b="1" dirty="0">
                <a:latin typeface="+mj-ea"/>
                <a:ea typeface="+mj-ea"/>
              </a:rPr>
              <a:t>　</a:t>
            </a:r>
            <a:r>
              <a:rPr lang="ja-JP" altLang="en-US" sz="1600" b="1" dirty="0" smtClean="0">
                <a:latin typeface="+mj-ea"/>
                <a:ea typeface="+mj-ea"/>
              </a:rPr>
              <a:t>今後の活動・方向性</a:t>
            </a:r>
            <a:endParaRPr lang="en-US" altLang="ja-JP" sz="1600" b="1" dirty="0" smtClean="0">
              <a:latin typeface="+mj-ea"/>
              <a:ea typeface="+mj-ea"/>
            </a:endParaRPr>
          </a:p>
        </p:txBody>
      </p:sp>
      <p:sp>
        <p:nvSpPr>
          <p:cNvPr id="38" name="テキスト ボックス 13"/>
          <p:cNvSpPr txBox="1"/>
          <p:nvPr/>
        </p:nvSpPr>
        <p:spPr>
          <a:xfrm>
            <a:off x="516170" y="5228110"/>
            <a:ext cx="513177" cy="1728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 smtClean="0"/>
              <a:t>（ｋｇ）</a:t>
            </a:r>
            <a:endParaRPr kumimoji="1" lang="ja-JP" altLang="en-US" sz="10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" t="19097" r="6182" b="9415"/>
          <a:stretch/>
        </p:blipFill>
        <p:spPr>
          <a:xfrm>
            <a:off x="4543371" y="523404"/>
            <a:ext cx="2016224" cy="1152129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4619085" y="1757730"/>
            <a:ext cx="19405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図５ アグリサポーター育成講習会</a:t>
            </a:r>
            <a:r>
              <a:rPr kumimoji="1" lang="ja-JP" altLang="en-US" sz="800" dirty="0" smtClean="0"/>
              <a:t>の様子</a:t>
            </a:r>
            <a:endParaRPr kumimoji="1" lang="ja-JP" altLang="en-US" sz="800" dirty="0"/>
          </a:p>
        </p:txBody>
      </p:sp>
      <p:graphicFrame>
        <p:nvGraphicFramePr>
          <p:cNvPr id="41" name="グラフ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742701"/>
              </p:ext>
            </p:extLst>
          </p:nvPr>
        </p:nvGraphicFramePr>
        <p:xfrm>
          <a:off x="354097" y="5307876"/>
          <a:ext cx="3430039" cy="1949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グラフ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146221"/>
              </p:ext>
            </p:extLst>
          </p:nvPr>
        </p:nvGraphicFramePr>
        <p:xfrm>
          <a:off x="497194" y="3114838"/>
          <a:ext cx="3385584" cy="1908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テキスト ボックス 1"/>
          <p:cNvSpPr txBox="1"/>
          <p:nvPr/>
        </p:nvSpPr>
        <p:spPr>
          <a:xfrm>
            <a:off x="561246" y="2996932"/>
            <a:ext cx="423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 smtClean="0">
                <a:latin typeface="+mn-ea"/>
              </a:rPr>
              <a:t>（ａ）</a:t>
            </a:r>
            <a:endParaRPr kumimoji="1" lang="ja-JP" altLang="en-US" sz="800" b="1" dirty="0">
              <a:latin typeface="+mn-ea"/>
            </a:endParaRPr>
          </a:p>
        </p:txBody>
      </p:sp>
      <p:sp>
        <p:nvSpPr>
          <p:cNvPr id="44" name="テキスト ボックス 1"/>
          <p:cNvSpPr txBox="1"/>
          <p:nvPr/>
        </p:nvSpPr>
        <p:spPr>
          <a:xfrm>
            <a:off x="3459754" y="3010932"/>
            <a:ext cx="423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 smtClean="0"/>
              <a:t>（人）</a:t>
            </a:r>
            <a:endParaRPr kumimoji="1" lang="ja-JP" altLang="en-US" sz="800" b="1" dirty="0"/>
          </a:p>
        </p:txBody>
      </p:sp>
      <p:cxnSp>
        <p:nvCxnSpPr>
          <p:cNvPr id="32" name="直線矢印コネクタ 31"/>
          <p:cNvCxnSpPr/>
          <p:nvPr/>
        </p:nvCxnSpPr>
        <p:spPr>
          <a:xfrm flipV="1">
            <a:off x="1188382" y="3868942"/>
            <a:ext cx="2003208" cy="400598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V="1">
            <a:off x="1998338" y="6057203"/>
            <a:ext cx="1466267" cy="300444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1250490" y="6061057"/>
            <a:ext cx="769357" cy="372303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四角形吹き出し 19"/>
          <p:cNvSpPr/>
          <p:nvPr/>
        </p:nvSpPr>
        <p:spPr>
          <a:xfrm>
            <a:off x="3882778" y="5203912"/>
            <a:ext cx="2734856" cy="2247669"/>
          </a:xfrm>
          <a:prstGeom prst="wedgeRectCallout">
            <a:avLst>
              <a:gd name="adj1" fmla="val -65090"/>
              <a:gd name="adj2" fmla="val -228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《</a:t>
            </a:r>
            <a:r>
              <a:rPr lang="ja-JP" altLang="en-US" sz="1400" b="1" dirty="0">
                <a:solidFill>
                  <a:schemeClr val="tx1"/>
                </a:solidFill>
              </a:rPr>
              <a:t>部会員</a:t>
            </a:r>
            <a:r>
              <a:rPr lang="en-US" altLang="ja-JP" sz="1400" b="1" dirty="0">
                <a:solidFill>
                  <a:schemeClr val="tx1"/>
                </a:solidFill>
              </a:rPr>
              <a:t>1</a:t>
            </a:r>
            <a:r>
              <a:rPr lang="ja-JP" altLang="en-US" sz="1400" b="1" dirty="0">
                <a:solidFill>
                  <a:schemeClr val="tx1"/>
                </a:solidFill>
              </a:rPr>
              <a:t>人当りの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選果場出荷量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》</a:t>
            </a:r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令和２年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:4,367kg </a:t>
            </a: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→ 令和４年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:5,924kg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黒星病、気象災害により出荷量が減少したが、落葉処理、防除暦の強化、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気象災害後の摘果対策等により回復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400" b="1" dirty="0">
                <a:solidFill>
                  <a:schemeClr val="tx1"/>
                </a:solidFill>
              </a:rPr>
              <a:t>《</a:t>
            </a:r>
            <a:r>
              <a:rPr lang="ja-JP" altLang="en-US" sz="1400" b="1" dirty="0">
                <a:solidFill>
                  <a:schemeClr val="tx1"/>
                </a:solidFill>
              </a:rPr>
              <a:t>気象災害被害果取扱量</a:t>
            </a:r>
            <a:r>
              <a:rPr lang="en-US" altLang="ja-JP" sz="1400" b="1" dirty="0">
                <a:solidFill>
                  <a:schemeClr val="tx1"/>
                </a:solidFill>
              </a:rPr>
              <a:t>》</a:t>
            </a:r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令和２年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:0kg </a:t>
            </a: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→ 令和４年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:29,537kg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今まで取り扱いのなかった被害果を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選果場で取り扱うようになった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四角形吹き出し 47"/>
          <p:cNvSpPr/>
          <p:nvPr/>
        </p:nvSpPr>
        <p:spPr>
          <a:xfrm>
            <a:off x="3882778" y="3486866"/>
            <a:ext cx="2734857" cy="1249131"/>
          </a:xfrm>
          <a:prstGeom prst="wedgeRectCallout">
            <a:avLst>
              <a:gd name="adj1" fmla="val -72533"/>
              <a:gd name="adj2" fmla="val 1640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《</a:t>
            </a:r>
            <a:r>
              <a:rPr lang="ja-JP" altLang="en-US" sz="1400" b="1" dirty="0">
                <a:solidFill>
                  <a:schemeClr val="tx1"/>
                </a:solidFill>
              </a:rPr>
              <a:t>ジョイント栽培導入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面積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》</a:t>
            </a:r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平成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:116a 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→ 令和４年</a:t>
            </a:r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:216a</a:t>
            </a: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早期成園化、作業性の向上等のメリットが理解され、導入面積が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1.9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倍に拡大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6170" y="7572473"/>
            <a:ext cx="557712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《</a:t>
            </a:r>
            <a:r>
              <a:rPr lang="ja-JP" altLang="en-US" sz="1200" b="1" dirty="0" smtClean="0"/>
              <a:t>定年帰農者等の技術習得研修会の開催</a:t>
            </a:r>
            <a:r>
              <a:rPr lang="en-US" altLang="ja-JP" sz="1200" b="1" dirty="0" smtClean="0"/>
              <a:t>》</a:t>
            </a:r>
            <a:r>
              <a:rPr lang="ja-JP" altLang="en-US" sz="1200" b="1" dirty="0" smtClean="0"/>
              <a:t>　</a:t>
            </a:r>
            <a:r>
              <a:rPr lang="ja-JP" altLang="en-US" sz="1200" b="1" dirty="0" smtClean="0">
                <a:latin typeface="+mn-ea"/>
              </a:rPr>
              <a:t>令和２年：４回開催　参加者延べ</a:t>
            </a:r>
            <a:r>
              <a:rPr lang="en-US" altLang="ja-JP" sz="1200" b="1" dirty="0" smtClean="0">
                <a:latin typeface="+mn-ea"/>
              </a:rPr>
              <a:t>44</a:t>
            </a:r>
            <a:r>
              <a:rPr lang="ja-JP" altLang="en-US" sz="1200" b="1" dirty="0" smtClean="0">
                <a:latin typeface="+mn-ea"/>
              </a:rPr>
              <a:t>名</a:t>
            </a:r>
            <a:endParaRPr lang="en-US" altLang="ja-JP" sz="1200" b="1" dirty="0" smtClean="0">
              <a:latin typeface="+mn-ea"/>
            </a:endParaRPr>
          </a:p>
          <a:p>
            <a:r>
              <a:rPr lang="en-US" altLang="ja-JP" sz="1200" b="1" dirty="0" smtClean="0"/>
              <a:t>《</a:t>
            </a:r>
            <a:r>
              <a:rPr lang="ja-JP" altLang="en-US" sz="1200" b="1" dirty="0" smtClean="0"/>
              <a:t>アグリサポーター活用生産者数</a:t>
            </a:r>
            <a:r>
              <a:rPr lang="en-US" altLang="ja-JP" sz="1200" b="1" dirty="0" smtClean="0"/>
              <a:t>》</a:t>
            </a:r>
            <a:r>
              <a:rPr lang="ja-JP" altLang="en-US" sz="1200" b="1" dirty="0"/>
              <a:t>　</a:t>
            </a:r>
            <a:r>
              <a:rPr lang="ja-JP" altLang="en-US" sz="1200" b="1" dirty="0" smtClean="0">
                <a:latin typeface="+mn-ea"/>
              </a:rPr>
              <a:t>令和３年</a:t>
            </a:r>
            <a:r>
              <a:rPr lang="en-US" altLang="ja-JP" sz="1200" b="1" dirty="0" smtClean="0">
                <a:latin typeface="+mn-ea"/>
              </a:rPr>
              <a:t>:</a:t>
            </a:r>
            <a:r>
              <a:rPr lang="ja-JP" altLang="en-US" sz="1200" b="1" dirty="0" smtClean="0">
                <a:latin typeface="+mn-ea"/>
              </a:rPr>
              <a:t>６名　延べ面積</a:t>
            </a:r>
            <a:r>
              <a:rPr lang="en-US" altLang="ja-JP" sz="1200" b="1" dirty="0" smtClean="0">
                <a:latin typeface="+mn-ea"/>
              </a:rPr>
              <a:t>367.5a</a:t>
            </a:r>
          </a:p>
        </p:txBody>
      </p:sp>
    </p:spTree>
    <p:extLst>
      <p:ext uri="{BB962C8B-B14F-4D97-AF65-F5344CB8AC3E}">
        <p14:creationId xmlns:p14="http://schemas.microsoft.com/office/powerpoint/2010/main" val="32699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4904</TotalTime>
  <Words>1058</Words>
  <Application>Microsoft Office PowerPoint</Application>
  <PresentationFormat>A4 210 x 297 mm</PresentationFormat>
  <Paragraphs>125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ＤＦ特太ゴシック体</vt:lpstr>
      <vt:lpstr>ＭＳ Ｐゴシック</vt:lpstr>
      <vt:lpstr>Arial</vt:lpstr>
      <vt:lpstr>Calibri</vt:lpstr>
      <vt:lpstr>Office ​​テーマ</vt:lpstr>
      <vt:lpstr>100年の歴史ある日本なし産地の継続に向けて 　　　　　　　　　　　　　　　　　県中農林事務所農業振興普及部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湖南地域における夏秋トマト樹液診断の取り組みについて 　　　　　　　　　　　　　　　　　　県中農林事務所農業振興普及部</dc:title>
  <dc:creator>浅野 千春</dc:creator>
  <cp:lastModifiedBy>大森 千明</cp:lastModifiedBy>
  <cp:revision>315</cp:revision>
  <cp:lastPrinted>2022-12-16T00:56:17Z</cp:lastPrinted>
  <dcterms:created xsi:type="dcterms:W3CDTF">2016-12-13T10:19:11Z</dcterms:created>
  <dcterms:modified xsi:type="dcterms:W3CDTF">2023-01-06T08:45:40Z</dcterms:modified>
</cp:coreProperties>
</file>