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3B8"/>
    <a:srgbClr val="FF5555"/>
    <a:srgbClr val="505050"/>
    <a:srgbClr val="323232"/>
    <a:srgbClr val="FF8282"/>
    <a:srgbClr val="FFC8C8"/>
    <a:srgbClr val="FFB4B4"/>
    <a:srgbClr val="5083B8"/>
    <a:srgbClr val="323C3C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1622" y="-25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ohsumire8@yahoo.co.jp" userId="2642ba14a82bbc9a" providerId="LiveId" clId="{E9240650-D9C9-4F4C-AD4F-B710571E96A8}"/>
    <pc:docChg chg="undo redo custSel modSld">
      <pc:chgData name="poohsumire8@yahoo.co.jp" userId="2642ba14a82bbc9a" providerId="LiveId" clId="{E9240650-D9C9-4F4C-AD4F-B710571E96A8}" dt="2022-12-18T19:11:50.147" v="7502" actId="207"/>
      <pc:docMkLst>
        <pc:docMk/>
      </pc:docMkLst>
      <pc:sldChg chg="addSp delSp modSp mod">
        <pc:chgData name="poohsumire8@yahoo.co.jp" userId="2642ba14a82bbc9a" providerId="LiveId" clId="{E9240650-D9C9-4F4C-AD4F-B710571E96A8}" dt="2022-12-18T19:04:50.026" v="7467" actId="114"/>
        <pc:sldMkLst>
          <pc:docMk/>
          <pc:sldMk cId="3506506038" sldId="256"/>
        </pc:sldMkLst>
        <pc:spChg chg="mod topLvl">
          <ac:chgData name="poohsumire8@yahoo.co.jp" userId="2642ba14a82bbc9a" providerId="LiveId" clId="{E9240650-D9C9-4F4C-AD4F-B710571E96A8}" dt="2022-12-18T17:44:02.362" v="5407" actId="20577"/>
          <ac:spMkLst>
            <pc:docMk/>
            <pc:sldMk cId="3506506038" sldId="256"/>
            <ac:spMk id="2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8:59:59.444" v="7413" actId="1035"/>
          <ac:spMkLst>
            <pc:docMk/>
            <pc:sldMk cId="3506506038" sldId="256"/>
            <ac:spMk id="3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9:00:52.644" v="7425" actId="1035"/>
          <ac:spMkLst>
            <pc:docMk/>
            <pc:sldMk cId="3506506038" sldId="256"/>
            <ac:spMk id="8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9:00:42.861" v="7415" actId="948"/>
          <ac:spMkLst>
            <pc:docMk/>
            <pc:sldMk cId="3506506038" sldId="256"/>
            <ac:spMk id="9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8:59:20.398" v="7407" actId="1036"/>
          <ac:spMkLst>
            <pc:docMk/>
            <pc:sldMk cId="3506506038" sldId="256"/>
            <ac:spMk id="10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8:45:54.747" v="7080" actId="20577"/>
          <ac:spMkLst>
            <pc:docMk/>
            <pc:sldMk cId="3506506038" sldId="256"/>
            <ac:spMk id="12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9:04:50.026" v="7467" actId="114"/>
          <ac:spMkLst>
            <pc:docMk/>
            <pc:sldMk cId="3506506038" sldId="256"/>
            <ac:spMk id="15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6:55:41.843" v="3266" actId="1037"/>
          <ac:spMkLst>
            <pc:docMk/>
            <pc:sldMk cId="3506506038" sldId="256"/>
            <ac:spMk id="17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8:59:53.485" v="7411" actId="14100"/>
          <ac:spMkLst>
            <pc:docMk/>
            <pc:sldMk cId="3506506038" sldId="256"/>
            <ac:spMk id="23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8:21:08.495" v="6513" actId="208"/>
          <ac:spMkLst>
            <pc:docMk/>
            <pc:sldMk cId="3506506038" sldId="256"/>
            <ac:spMk id="28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8:59:35.181" v="7409" actId="1038"/>
          <ac:spMkLst>
            <pc:docMk/>
            <pc:sldMk cId="3506506038" sldId="256"/>
            <ac:spMk id="30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6:51:07.414" v="3112" actId="1035"/>
          <ac:spMkLst>
            <pc:docMk/>
            <pc:sldMk cId="3506506038" sldId="256"/>
            <ac:spMk id="31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8:59:11.688" v="7393" actId="1036"/>
          <ac:spMkLst>
            <pc:docMk/>
            <pc:sldMk cId="3506506038" sldId="256"/>
            <ac:spMk id="34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8:07:13.051" v="6016" actId="14100"/>
          <ac:spMkLst>
            <pc:docMk/>
            <pc:sldMk cId="3506506038" sldId="256"/>
            <ac:spMk id="35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8:14:23.760" v="6330" actId="1035"/>
          <ac:spMkLst>
            <pc:docMk/>
            <pc:sldMk cId="3506506038" sldId="256"/>
            <ac:spMk id="37" creationId="{00000000-0000-0000-0000-000000000000}"/>
          </ac:spMkLst>
        </pc:spChg>
        <pc:grpChg chg="del mod">
          <ac:chgData name="poohsumire8@yahoo.co.jp" userId="2642ba14a82bbc9a" providerId="LiveId" clId="{E9240650-D9C9-4F4C-AD4F-B710571E96A8}" dt="2022-12-18T16:48:59.937" v="2999" actId="165"/>
          <ac:grpSpMkLst>
            <pc:docMk/>
            <pc:sldMk cId="3506506038" sldId="256"/>
            <ac:grpSpMk id="4" creationId="{00000000-0000-0000-0000-000000000000}"/>
          </ac:grpSpMkLst>
        </pc:grpChg>
        <pc:grpChg chg="add mod">
          <ac:chgData name="poohsumire8@yahoo.co.jp" userId="2642ba14a82bbc9a" providerId="LiveId" clId="{E9240650-D9C9-4F4C-AD4F-B710571E96A8}" dt="2022-12-18T16:56:04.920" v="3272" actId="1035"/>
          <ac:grpSpMkLst>
            <pc:docMk/>
            <pc:sldMk cId="3506506038" sldId="256"/>
            <ac:grpSpMk id="5" creationId="{E35FFC9F-C532-0194-EEB4-B3BBA3CB4462}"/>
          </ac:grpSpMkLst>
        </pc:grpChg>
        <pc:grpChg chg="add mod">
          <ac:chgData name="poohsumire8@yahoo.co.jp" userId="2642ba14a82bbc9a" providerId="LiveId" clId="{E9240650-D9C9-4F4C-AD4F-B710571E96A8}" dt="2022-12-18T18:06:49.620" v="6012" actId="1076"/>
          <ac:grpSpMkLst>
            <pc:docMk/>
            <pc:sldMk cId="3506506038" sldId="256"/>
            <ac:grpSpMk id="6" creationId="{76D065B2-99B2-A091-E32B-D9EDB8594CDD}"/>
          </ac:grpSpMkLst>
        </pc:grpChg>
        <pc:picChg chg="mod topLvl">
          <ac:chgData name="poohsumire8@yahoo.co.jp" userId="2642ba14a82bbc9a" providerId="LiveId" clId="{E9240650-D9C9-4F4C-AD4F-B710571E96A8}" dt="2022-12-18T18:45:38.787" v="7065" actId="1036"/>
          <ac:picMkLst>
            <pc:docMk/>
            <pc:sldMk cId="3506506038" sldId="256"/>
            <ac:picMk id="19" creationId="{00000000-0000-0000-0000-000000000000}"/>
          </ac:picMkLst>
        </pc:picChg>
      </pc:sldChg>
      <pc:sldChg chg="delSp modSp mod">
        <pc:chgData name="poohsumire8@yahoo.co.jp" userId="2642ba14a82bbc9a" providerId="LiveId" clId="{E9240650-D9C9-4F4C-AD4F-B710571E96A8}" dt="2022-12-18T19:11:50.147" v="7502" actId="207"/>
        <pc:sldMkLst>
          <pc:docMk/>
          <pc:sldMk cId="3319726769" sldId="257"/>
        </pc:sldMkLst>
        <pc:spChg chg="mod">
          <ac:chgData name="poohsumire8@yahoo.co.jp" userId="2642ba14a82bbc9a" providerId="LiveId" clId="{E9240650-D9C9-4F4C-AD4F-B710571E96A8}" dt="2022-12-18T19:05:34.757" v="7470" actId="113"/>
          <ac:spMkLst>
            <pc:docMk/>
            <pc:sldMk cId="3319726769" sldId="257"/>
            <ac:spMk id="16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9:11:50.147" v="7502" actId="207"/>
          <ac:spMkLst>
            <pc:docMk/>
            <pc:sldMk cId="3319726769" sldId="257"/>
            <ac:spMk id="18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9:08:24.911" v="7491" actId="20578"/>
          <ac:spMkLst>
            <pc:docMk/>
            <pc:sldMk cId="3319726769" sldId="257"/>
            <ac:spMk id="19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8:47:06.832" v="7126" actId="1035"/>
          <ac:spMkLst>
            <pc:docMk/>
            <pc:sldMk cId="3319726769" sldId="257"/>
            <ac:spMk id="21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8:47:31.137" v="7134" actId="1036"/>
          <ac:spMkLst>
            <pc:docMk/>
            <pc:sldMk cId="3319726769" sldId="257"/>
            <ac:spMk id="23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8:47:25.793" v="7129" actId="14100"/>
          <ac:spMkLst>
            <pc:docMk/>
            <pc:sldMk cId="3319726769" sldId="257"/>
            <ac:spMk id="25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8:47:19.727" v="7128" actId="948"/>
          <ac:spMkLst>
            <pc:docMk/>
            <pc:sldMk cId="3319726769" sldId="257"/>
            <ac:spMk id="26" creationId="{00000000-0000-0000-0000-000000000000}"/>
          </ac:spMkLst>
        </pc:spChg>
        <pc:spChg chg="mod">
          <ac:chgData name="poohsumire8@yahoo.co.jp" userId="2642ba14a82bbc9a" providerId="LiveId" clId="{E9240650-D9C9-4F4C-AD4F-B710571E96A8}" dt="2022-12-18T18:47:31.137" v="7134" actId="1036"/>
          <ac:spMkLst>
            <pc:docMk/>
            <pc:sldMk cId="3319726769" sldId="257"/>
            <ac:spMk id="29" creationId="{00000000-0000-0000-0000-000000000000}"/>
          </ac:spMkLst>
        </pc:spChg>
        <pc:spChg chg="del mod">
          <ac:chgData name="poohsumire8@yahoo.co.jp" userId="2642ba14a82bbc9a" providerId="LiveId" clId="{E9240650-D9C9-4F4C-AD4F-B710571E96A8}" dt="2022-12-18T18:36:12.955" v="6886" actId="478"/>
          <ac:spMkLst>
            <pc:docMk/>
            <pc:sldMk cId="3319726769" sldId="257"/>
            <ac:spMk id="31" creationId="{00000000-0000-0000-0000-000000000000}"/>
          </ac:spMkLst>
        </pc:spChg>
        <pc:picChg chg="mod">
          <ac:chgData name="poohsumire8@yahoo.co.jp" userId="2642ba14a82bbc9a" providerId="LiveId" clId="{E9240650-D9C9-4F4C-AD4F-B710571E96A8}" dt="2022-12-18T18:40:23.272" v="6911" actId="1076"/>
          <ac:picMkLst>
            <pc:docMk/>
            <pc:sldMk cId="3319726769" sldId="257"/>
            <ac:picMk id="13" creationId="{00000000-0000-0000-0000-000000000000}"/>
          </ac:picMkLst>
        </pc:picChg>
        <pc:picChg chg="mod">
          <ac:chgData name="poohsumire8@yahoo.co.jp" userId="2642ba14a82bbc9a" providerId="LiveId" clId="{E9240650-D9C9-4F4C-AD4F-B710571E96A8}" dt="2022-12-18T18:40:11.845" v="6908" actId="1076"/>
          <ac:picMkLst>
            <pc:docMk/>
            <pc:sldMk cId="3319726769" sldId="257"/>
            <ac:picMk id="1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F11A8-8EAF-48C1-A3DB-D67FA4509768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38297-4D62-406C-8C1B-E674C746B0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20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D3A2-E063-4B30-A33E-303CBEE4D7CE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E8B9-18F3-4799-9089-C6AB494C3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04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D3A2-E063-4B30-A33E-303CBEE4D7CE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E8B9-18F3-4799-9089-C6AB494C3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4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D3A2-E063-4B30-A33E-303CBEE4D7CE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E8B9-18F3-4799-9089-C6AB494C3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77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D3A2-E063-4B30-A33E-303CBEE4D7CE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E8B9-18F3-4799-9089-C6AB494C3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33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D3A2-E063-4B30-A33E-303CBEE4D7CE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E8B9-18F3-4799-9089-C6AB494C3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85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D3A2-E063-4B30-A33E-303CBEE4D7CE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E8B9-18F3-4799-9089-C6AB494C3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65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D3A2-E063-4B30-A33E-303CBEE4D7CE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E8B9-18F3-4799-9089-C6AB494C3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0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D3A2-E063-4B30-A33E-303CBEE4D7CE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E8B9-18F3-4799-9089-C6AB494C3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08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D3A2-E063-4B30-A33E-303CBEE4D7CE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E8B9-18F3-4799-9089-C6AB494C3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02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D3A2-E063-4B30-A33E-303CBEE4D7CE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E8B9-18F3-4799-9089-C6AB494C3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00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D3A2-E063-4B30-A33E-303CBEE4D7CE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E8B9-18F3-4799-9089-C6AB494C3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00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8D3A2-E063-4B30-A33E-303CBEE4D7CE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2E8B9-18F3-4799-9089-C6AB494C3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94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105373" y="1169763"/>
            <a:ext cx="6647252" cy="2556000"/>
          </a:xfrm>
          <a:prstGeom prst="rect">
            <a:avLst/>
          </a:prstGeom>
          <a:noFill/>
          <a:ln w="12700">
            <a:solidFill>
              <a:srgbClr val="2E8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3826" y="77519"/>
            <a:ext cx="6035595" cy="733534"/>
          </a:xfrm>
          <a:prstGeom prst="rect">
            <a:avLst/>
          </a:prstGeom>
          <a:noFill/>
          <a:ln w="19050">
            <a:solidFill>
              <a:srgbClr val="2E83B8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kumimoji="1" lang="ja-JP" altLang="en-US" sz="2200" b="1" dirty="0">
                <a:solidFill>
                  <a:srgbClr val="FF555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コロナに負けるな！</a:t>
            </a:r>
            <a:r>
              <a:rPr kumimoji="1" lang="ja-JP" altLang="en-US" sz="2200" b="1" dirty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たむら地域における</a:t>
            </a:r>
            <a:endParaRPr kumimoji="1" lang="en-US" altLang="ja-JP" sz="2200" b="1" dirty="0">
              <a:solidFill>
                <a:srgbClr val="2E83B8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ts val="2500"/>
              </a:lnSpc>
            </a:pPr>
            <a:r>
              <a:rPr kumimoji="1" lang="ja-JP" altLang="en-US" sz="2200" b="1" dirty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新規就農者サポート体制の</a:t>
            </a:r>
            <a:r>
              <a:rPr kumimoji="1" lang="ja-JP" altLang="en-US" sz="2600" b="1" dirty="0">
                <a:solidFill>
                  <a:srgbClr val="FF5555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シンカ！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46781" y="777359"/>
            <a:ext cx="3551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600" b="1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県中農林事務所田村農業普及所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293" y="1310631"/>
            <a:ext cx="665233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背景</a:t>
            </a:r>
            <a:r>
              <a:rPr kumimoji="1"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たむら地域は阿武隈山系に属する中山間地域で、他地域と比較し担い手確保に苦慮していた。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平成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28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年５月、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管内３市町及びＪＡ等と連携し、「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たむらの新・農業人サポート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協議会」を設立し、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就農相談フェアを主催する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等、先駆的な活動で新規就農者等を支援してきた。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600"/>
              </a:spcBef>
            </a:pPr>
            <a:r>
              <a:rPr kumimoji="1" lang="en-US" altLang="ja-JP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</a:t>
            </a:r>
            <a:r>
              <a:rPr kumimoji="1" lang="en-US" altLang="ja-JP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当地域の支援体制や国・県等の各種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支援事業を契機に新規就農者が増加した一方、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就農基幹品目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分散し、</a:t>
            </a:r>
            <a:r>
              <a:rPr kumimoji="1" lang="ja-JP" altLang="en-US" sz="12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就農後</a:t>
            </a:r>
            <a:r>
              <a:rPr kumimoji="1" lang="ja-JP" altLang="en-US" sz="12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のフォローアップが</a:t>
            </a:r>
            <a:r>
              <a:rPr kumimoji="1" lang="ja-JP" altLang="en-US" sz="12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難しかった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研修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受入先が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少ないことや就農希望品目と受入可能品目の不一致もあり、就農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準備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資金を活用した研修に誘導できず、</a:t>
            </a:r>
            <a:r>
              <a:rPr kumimoji="1" lang="ja-JP" altLang="en-US" sz="12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栽培技術が未熟なまま就農したケースもあった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コロナ禍において対面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の就農イベントが制限される等、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新規就農志向者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情報やたむら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をＰＲする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機会が減少し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kumimoji="1" lang="ja-JP" altLang="en-US" sz="12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協議会の各種</a:t>
            </a:r>
            <a:r>
              <a:rPr kumimoji="1" lang="ja-JP" altLang="en-US" sz="12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取組</a:t>
            </a:r>
            <a:r>
              <a:rPr kumimoji="1" lang="ja-JP" altLang="en-US" sz="1200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の停滞が懸念された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292" y="5139159"/>
            <a:ext cx="485181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新規就農者等の受入体制の</a:t>
            </a:r>
            <a:r>
              <a:rPr kumimoji="1" lang="ja-JP" altLang="en-US" sz="1600" b="1" dirty="0" smtClean="0">
                <a:solidFill>
                  <a:srgbClr val="FF555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深化</a:t>
            </a:r>
            <a:endParaRPr kumimoji="1" lang="en-US" altLang="ja-JP" sz="1600" b="1" dirty="0">
              <a:solidFill>
                <a:srgbClr val="FF5555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たむら地域における基幹品目の明確化</a:t>
            </a:r>
            <a:endParaRPr kumimoji="1" lang="en-US" altLang="ja-JP" sz="1200" dirty="0">
              <a:solidFill>
                <a:srgbClr val="2E83B8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76213"/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「たむら地域の就農おすすめ品目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</a:t>
            </a:r>
            <a:r>
              <a:rPr kumimoji="1" lang="en-US" altLang="ja-JP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図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１、令和２年</a:t>
            </a:r>
            <a:r>
              <a:rPr kumimoji="1" lang="en-US" altLang="ja-JP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を作成し、就農相談時には、当地域の基幹品目（ピーマン、ミニトマト）を柱とした経営や産地体制について重点的に説明。</a:t>
            </a:r>
            <a:endParaRPr kumimoji="1" lang="en-US" altLang="ja-JP" sz="1200" dirty="0" smtClean="0">
              <a:solidFill>
                <a:srgbClr val="32323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基幹品目とリンクさせながら研修受入先を拡充</a:t>
            </a:r>
            <a:endParaRPr kumimoji="1" lang="en-US" altLang="ja-JP" sz="1200" dirty="0" smtClean="0">
              <a:solidFill>
                <a:srgbClr val="2E83B8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79388"/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研修生受入れ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時には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、就農準備資金等を活用した研修実施を基本とした体制へ切替。</a:t>
            </a:r>
            <a:endParaRPr kumimoji="1" lang="en-US" altLang="ja-JP" sz="1200" dirty="0" smtClean="0">
              <a:solidFill>
                <a:srgbClr val="32323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市町・ＪＡと就農～経営発展のストーリーを共有</a:t>
            </a:r>
            <a:endParaRPr kumimoji="1" lang="en-US" altLang="ja-JP" sz="1200" dirty="0" smtClean="0">
              <a:solidFill>
                <a:srgbClr val="2E83B8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82563"/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定例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打合せは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、人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・農地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プランや基盤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整備事業と併せて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協議し、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農地の確保や規模拡大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等、地域と結びつけた就農支援を強化。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812" y="7656797"/>
            <a:ext cx="664725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600" b="1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</a:t>
            </a:r>
            <a:r>
              <a:rPr kumimoji="1" lang="en-US" altLang="ja-JP" sz="1600" b="1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kumimoji="1" lang="ja-JP" altLang="en-US" sz="1600" b="1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就農後のフォローアップの</a:t>
            </a:r>
            <a:r>
              <a:rPr kumimoji="1" lang="ja-JP" altLang="en-US" sz="1600" b="1" dirty="0">
                <a:solidFill>
                  <a:srgbClr val="FF555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進化</a:t>
            </a:r>
            <a:r>
              <a:rPr kumimoji="1" lang="ja-JP" altLang="en-US" sz="1600" b="1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sz="1600" b="1" dirty="0">
              <a:solidFill>
                <a:srgbClr val="32323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ja-JP" altLang="en-US" sz="1200" u="sng" dirty="0">
                <a:solidFill>
                  <a:srgbClr val="323C3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園芸部会</a:t>
            </a:r>
            <a:r>
              <a:rPr kumimoji="1" lang="ja-JP" altLang="en-US" sz="1200" u="sng" dirty="0" smtClean="0">
                <a:solidFill>
                  <a:srgbClr val="323C3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最多の</a:t>
            </a:r>
            <a:r>
              <a:rPr kumimoji="1" lang="ja-JP" altLang="en-US" sz="1200" u="sng" dirty="0">
                <a:solidFill>
                  <a:srgbClr val="323C3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部会</a:t>
            </a:r>
            <a:r>
              <a:rPr kumimoji="1" lang="ja-JP" altLang="en-US" sz="1200" u="sng" dirty="0" smtClean="0">
                <a:solidFill>
                  <a:srgbClr val="323C3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員数を誇る</a:t>
            </a:r>
            <a:r>
              <a:rPr kumimoji="1" lang="ja-JP" altLang="en-US" sz="1200" u="sng" dirty="0" smtClean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ピーマン</a:t>
            </a:r>
            <a:r>
              <a:rPr kumimoji="1" lang="ja-JP" altLang="en-US" sz="1200" u="sng" dirty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専門部会</a:t>
            </a:r>
            <a:r>
              <a:rPr kumimoji="1" lang="ja-JP" altLang="en-US" sz="1200" u="sng" dirty="0">
                <a:solidFill>
                  <a:srgbClr val="323C3C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では、</a:t>
            </a:r>
            <a:endParaRPr kumimoji="1" lang="en-US" altLang="ja-JP" sz="1200" u="sng" dirty="0">
              <a:solidFill>
                <a:srgbClr val="323C3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85738"/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コロナ禍を考慮し３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密を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避けながら、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ピーマン高単価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令和２年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)×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葉たばこ廃作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令和３年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の流れを追い風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作付けの重点推進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を図り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kumimoji="1" lang="ja-JP" altLang="en-US" sz="1200" dirty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ＪＡと</a:t>
            </a:r>
            <a:r>
              <a:rPr kumimoji="1" lang="ja-JP" altLang="en-US" sz="1200" dirty="0" smtClean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連携のもと指導</a:t>
            </a:r>
            <a:r>
              <a:rPr kumimoji="1" lang="ja-JP" altLang="en-US" sz="1200" dirty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体制を強化</a:t>
            </a:r>
            <a:r>
              <a:rPr kumimoji="1" lang="ja-JP" altLang="en-US" sz="1200" b="1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sz="1200" b="1" dirty="0">
              <a:solidFill>
                <a:srgbClr val="32323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41338" indent="-176213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kumimoji="1" lang="ja-JP" altLang="en-US" sz="1200" i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指導会会場を増設（７ほ場</a:t>
            </a:r>
            <a:r>
              <a:rPr kumimoji="1" lang="ja-JP" altLang="en-US" sz="12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</a:t>
            </a:r>
            <a:r>
              <a:rPr kumimoji="1" lang="en-US" altLang="ja-JP" sz="12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kumimoji="1" lang="ja-JP" altLang="en-US" sz="12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ほ</a:t>
            </a:r>
            <a:r>
              <a:rPr kumimoji="1" lang="ja-JP" altLang="en-US" sz="1200" i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場）</a:t>
            </a:r>
            <a:endParaRPr kumimoji="1" lang="en-US" altLang="ja-JP" sz="1200" i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41338" indent="-176213">
              <a:buFont typeface="Wingdings" panose="05000000000000000000" pitchFamily="2" charset="2"/>
              <a:buChar char="u"/>
            </a:pPr>
            <a:r>
              <a:rPr kumimoji="1" lang="ja-JP" altLang="en-US" sz="12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令和４年新規作付者</a:t>
            </a:r>
            <a:r>
              <a:rPr kumimoji="1" lang="en-US" altLang="ja-JP" sz="12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kumimoji="1" lang="ja-JP" altLang="en-US" sz="12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名を</a:t>
            </a:r>
            <a:r>
              <a:rPr kumimoji="1" lang="ja-JP" altLang="en-US" sz="1200" i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対象に、現地</a:t>
            </a:r>
            <a:r>
              <a:rPr kumimoji="1" lang="ja-JP" altLang="en-US" sz="12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講習会</a:t>
            </a:r>
            <a:r>
              <a:rPr kumimoji="1" lang="en-US" altLang="ja-JP" sz="12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200" i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３回</a:t>
            </a:r>
            <a:r>
              <a:rPr kumimoji="1" lang="en-US" altLang="ja-JP" sz="12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12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及び</a:t>
            </a:r>
            <a:r>
              <a:rPr kumimoji="1" lang="ja-JP" altLang="en-US" sz="1200" i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目揃い</a:t>
            </a:r>
            <a:r>
              <a:rPr kumimoji="1" lang="ja-JP" altLang="en-US" sz="12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</a:t>
            </a:r>
            <a:r>
              <a:rPr kumimoji="1" lang="en-US" altLang="ja-JP" sz="12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200" i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１回</a:t>
            </a:r>
            <a:r>
              <a:rPr kumimoji="1" lang="en-US" altLang="ja-JP" sz="12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12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kumimoji="1" lang="ja-JP" altLang="en-US" sz="1200" i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開催</a:t>
            </a:r>
            <a:endParaRPr kumimoji="1" lang="en-US" altLang="ja-JP" sz="1200" i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ja-JP" altLang="en-US" sz="1200" u="sng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比較的小規模ながら新規就農者が多い</a:t>
            </a:r>
            <a:r>
              <a:rPr kumimoji="1" lang="ja-JP" altLang="en-US" sz="1200" u="sng" dirty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ミニトマト専門部会</a:t>
            </a:r>
            <a:r>
              <a:rPr kumimoji="1" lang="ja-JP" altLang="en-US" sz="1200" u="sng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では、</a:t>
            </a:r>
            <a:endParaRPr kumimoji="1" lang="en-US" altLang="ja-JP" sz="1200" u="sng" dirty="0">
              <a:solidFill>
                <a:srgbClr val="32323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82563"/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重点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対象５名を２週間に１回程度巡回し、樹液診断を参考にした肥培管理や定期・予防散布の徹底を促し、</a:t>
            </a:r>
            <a:r>
              <a:rPr kumimoji="1" lang="ja-JP" altLang="en-US" sz="1200" dirty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早期に技術力向上を実感できるような指導を実践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sz="1200" dirty="0">
              <a:solidFill>
                <a:srgbClr val="32323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913" y="992121"/>
            <a:ext cx="1620000" cy="3385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rgbClr val="2E83B8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背景</a:t>
            </a:r>
            <a:r>
              <a:rPr kumimoji="1"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、問題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35FFC9F-C532-0194-EEB4-B3BBA3CB4462}"/>
              </a:ext>
            </a:extLst>
          </p:cNvPr>
          <p:cNvGrpSpPr/>
          <p:nvPr/>
        </p:nvGrpSpPr>
        <p:grpSpPr>
          <a:xfrm>
            <a:off x="101306" y="3773359"/>
            <a:ext cx="6652333" cy="966699"/>
            <a:chOff x="100292" y="2518920"/>
            <a:chExt cx="6652333" cy="966699"/>
          </a:xfrm>
        </p:grpSpPr>
        <p:sp>
          <p:nvSpPr>
            <p:cNvPr id="34" name="正方形/長方形 33"/>
            <p:cNvSpPr/>
            <p:nvPr/>
          </p:nvSpPr>
          <p:spPr>
            <a:xfrm>
              <a:off x="105373" y="2693619"/>
              <a:ext cx="6647252" cy="792000"/>
            </a:xfrm>
            <a:prstGeom prst="rect">
              <a:avLst/>
            </a:prstGeom>
            <a:noFill/>
            <a:ln w="12700">
              <a:solidFill>
                <a:srgbClr val="2E83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00292" y="2833688"/>
              <a:ext cx="6652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当地域での基幹</a:t>
              </a:r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品目を明確に</a:t>
              </a:r>
              <a:r>
                <a:rPr kumimoji="1" lang="ja-JP" altLang="en-US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するとともに、</a:t>
              </a:r>
              <a:r>
                <a:rPr kumimoji="1" lang="ja-JP" altLang="en-US" sz="1200" dirty="0" smtClean="0">
                  <a:solidFill>
                    <a:srgbClr val="323232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新規就農者の</a:t>
              </a:r>
              <a:r>
                <a:rPr kumimoji="1" lang="ja-JP" altLang="en-US" sz="1200" b="1" dirty="0">
                  <a:solidFill>
                    <a:srgbClr val="FF5555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受入体制を</a:t>
              </a:r>
              <a:r>
                <a:rPr kumimoji="1" lang="ja-JP" altLang="en-US" sz="1200" b="1" dirty="0" smtClean="0">
                  <a:solidFill>
                    <a:srgbClr val="FF5555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深化</a:t>
              </a:r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。</a:t>
              </a:r>
              <a:endPara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新規就農者の経営安定・定着</a:t>
              </a:r>
              <a:r>
                <a:rPr kumimoji="1" lang="ja-JP" altLang="en-US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のため</a:t>
              </a:r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、</a:t>
              </a:r>
              <a:r>
                <a:rPr kumimoji="1" lang="ja-JP" altLang="en-US" sz="1200" b="1" dirty="0" smtClean="0">
                  <a:solidFill>
                    <a:srgbClr val="FF5555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就農後のフォローアップを進化</a:t>
              </a:r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。</a:t>
              </a:r>
              <a:endPara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kumimoji="1" lang="ja-JP" altLang="en-US" sz="12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コロナ禍においても</a:t>
              </a:r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、協議会が</a:t>
              </a:r>
              <a:r>
                <a:rPr kumimoji="1" lang="ja-JP" altLang="en-US" sz="1200" b="1" dirty="0" smtClean="0">
                  <a:solidFill>
                    <a:srgbClr val="FF5555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継続的</a:t>
              </a:r>
              <a:r>
                <a:rPr kumimoji="1" lang="ja-JP" altLang="en-US" sz="1200" b="1" dirty="0">
                  <a:solidFill>
                    <a:srgbClr val="FF5555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かつ積極的な</a:t>
              </a:r>
              <a:r>
                <a:rPr kumimoji="1" lang="ja-JP" altLang="en-US" sz="1200" b="1" dirty="0" smtClean="0">
                  <a:solidFill>
                    <a:srgbClr val="FF5555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取組を展開できるよう新化</a:t>
              </a:r>
              <a:r>
                <a:rPr kumimoji="1" lang="ja-JP" altLang="en-US" sz="12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。</a:t>
              </a:r>
              <a:endPara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05373" y="2518920"/>
              <a:ext cx="1260000" cy="33855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2700">
              <a:solidFill>
                <a:srgbClr val="2E83B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b="1" dirty="0">
                  <a:solidFill>
                    <a:srgbClr val="323232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２ ねらい</a:t>
              </a:r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105371" y="4973161"/>
            <a:ext cx="6647252" cy="2664000"/>
          </a:xfrm>
          <a:prstGeom prst="rect">
            <a:avLst/>
          </a:prstGeom>
          <a:noFill/>
          <a:ln w="12700">
            <a:solidFill>
              <a:srgbClr val="2E8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6386" y="4798967"/>
            <a:ext cx="1440000" cy="3385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rgbClr val="2E83B8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活動内容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105373" y="7636541"/>
            <a:ext cx="6647252" cy="2124000"/>
          </a:xfrm>
          <a:prstGeom prst="rect">
            <a:avLst/>
          </a:prstGeom>
          <a:noFill/>
          <a:ln w="12700">
            <a:solidFill>
              <a:srgbClr val="2E8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線吹き出し 1 (枠付き) 27"/>
          <p:cNvSpPr/>
          <p:nvPr/>
        </p:nvSpPr>
        <p:spPr>
          <a:xfrm>
            <a:off x="4519105" y="7708968"/>
            <a:ext cx="2089976" cy="432000"/>
          </a:xfrm>
          <a:prstGeom prst="borderCallout1">
            <a:avLst>
              <a:gd name="adj1" fmla="val 27407"/>
              <a:gd name="adj2" fmla="val 174"/>
              <a:gd name="adj3" fmla="val 52211"/>
              <a:gd name="adj4" fmla="val -24786"/>
            </a:avLst>
          </a:prstGeom>
          <a:noFill/>
          <a:ln w="12700">
            <a:solidFill>
              <a:srgbClr val="FF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i="1" dirty="0" smtClean="0">
                <a:solidFill>
                  <a:srgbClr val="505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ＪＡと連携し、</a:t>
            </a:r>
            <a:r>
              <a:rPr kumimoji="1" lang="ja-JP" altLang="en-US" sz="1200" b="1" i="1" dirty="0">
                <a:solidFill>
                  <a:srgbClr val="505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部会規模に</a:t>
            </a:r>
            <a:r>
              <a:rPr kumimoji="1" lang="ja-JP" altLang="en-US" sz="1200" b="1" i="1" dirty="0" smtClean="0">
                <a:solidFill>
                  <a:srgbClr val="505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応じた技術指導</a:t>
            </a:r>
            <a:r>
              <a:rPr kumimoji="1" lang="ja-JP" altLang="en-US" sz="1200" b="1" i="1" dirty="0">
                <a:solidFill>
                  <a:srgbClr val="505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を展開！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42382" y="7383679"/>
            <a:ext cx="2259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図１　おすすめ品目の</a:t>
            </a:r>
            <a:r>
              <a:rPr kumimoji="1" lang="ja-JP" altLang="en-US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チラシ</a:t>
            </a:r>
            <a:endParaRPr kumimoji="1" lang="ja-JP" altLang="en-US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910097" y="5017800"/>
            <a:ext cx="1723754" cy="2404385"/>
            <a:chOff x="7841560" y="5022994"/>
            <a:chExt cx="1723754" cy="2404385"/>
          </a:xfrm>
        </p:grpSpPr>
        <p:grpSp>
          <p:nvGrpSpPr>
            <p:cNvPr id="20" name="グループ化 19"/>
            <p:cNvGrpSpPr>
              <a:grpSpLocks noChangeAspect="1"/>
            </p:cNvGrpSpPr>
            <p:nvPr/>
          </p:nvGrpSpPr>
          <p:grpSpPr>
            <a:xfrm>
              <a:off x="7845283" y="5040728"/>
              <a:ext cx="1720031" cy="2377683"/>
              <a:chOff x="5151120" y="-1792922"/>
              <a:chExt cx="7040880" cy="9732962"/>
            </a:xfrm>
          </p:grpSpPr>
          <p:pic>
            <p:nvPicPr>
              <p:cNvPr id="21" name="図 20"/>
              <p:cNvPicPr>
                <a:picLocks noChangeAspect="1"/>
              </p:cNvPicPr>
              <p:nvPr/>
            </p:nvPicPr>
            <p:blipFill rotWithShape="1">
              <a:blip r:embed="rId2"/>
              <a:srcRect l="38833" t="63630" r="22749" b="9259"/>
              <a:stretch/>
            </p:blipFill>
            <p:spPr>
              <a:xfrm>
                <a:off x="5166360" y="4280853"/>
                <a:ext cx="7025640" cy="2788920"/>
              </a:xfrm>
              <a:prstGeom prst="rect">
                <a:avLst/>
              </a:prstGeom>
              <a:ln w="15875">
                <a:noFill/>
              </a:ln>
            </p:spPr>
          </p:pic>
          <p:pic>
            <p:nvPicPr>
              <p:cNvPr id="22" name="図 21"/>
              <p:cNvPicPr>
                <a:picLocks noChangeAspect="1"/>
              </p:cNvPicPr>
              <p:nvPr/>
            </p:nvPicPr>
            <p:blipFill rotWithShape="1">
              <a:blip r:embed="rId2"/>
              <a:srcRect l="38500" t="32222" r="23083" b="59185"/>
              <a:stretch/>
            </p:blipFill>
            <p:spPr>
              <a:xfrm>
                <a:off x="5151120" y="7056120"/>
                <a:ext cx="7025640" cy="883920"/>
              </a:xfrm>
              <a:prstGeom prst="rect">
                <a:avLst/>
              </a:prstGeom>
              <a:ln w="15875">
                <a:noFill/>
              </a:ln>
            </p:spPr>
          </p:pic>
          <p:pic>
            <p:nvPicPr>
              <p:cNvPr id="24" name="図 23"/>
              <p:cNvPicPr>
                <a:picLocks noChangeAspect="1"/>
              </p:cNvPicPr>
              <p:nvPr/>
            </p:nvPicPr>
            <p:blipFill rotWithShape="1">
              <a:blip r:embed="rId3"/>
              <a:srcRect l="38483" t="20519" r="23131" b="20519"/>
              <a:stretch/>
            </p:blipFill>
            <p:spPr>
              <a:xfrm>
                <a:off x="5163240" y="-1792922"/>
                <a:ext cx="7020000" cy="6065520"/>
              </a:xfrm>
              <a:prstGeom prst="rect">
                <a:avLst/>
              </a:prstGeom>
              <a:ln w="15875">
                <a:noFill/>
              </a:ln>
            </p:spPr>
          </p:pic>
        </p:grpSp>
        <p:sp>
          <p:nvSpPr>
            <p:cNvPr id="4" name="正方形/長方形 3"/>
            <p:cNvSpPr/>
            <p:nvPr/>
          </p:nvSpPr>
          <p:spPr>
            <a:xfrm>
              <a:off x="7841560" y="5022994"/>
              <a:ext cx="1720031" cy="2404385"/>
            </a:xfrm>
            <a:prstGeom prst="rect">
              <a:avLst/>
            </a:prstGeom>
            <a:noFill/>
            <a:ln w="12700">
              <a:solidFill>
                <a:srgbClr val="2E83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65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111457" y="160901"/>
            <a:ext cx="6647252" cy="2644299"/>
          </a:xfrm>
          <a:prstGeom prst="rect">
            <a:avLst/>
          </a:prstGeom>
          <a:noFill/>
          <a:ln w="12700">
            <a:solidFill>
              <a:srgbClr val="2E8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1332" t="22889" r="30048" b="33882"/>
          <a:stretch/>
        </p:blipFill>
        <p:spPr>
          <a:xfrm>
            <a:off x="3801741" y="579946"/>
            <a:ext cx="2825119" cy="1778799"/>
          </a:xfrm>
          <a:prstGeom prst="rect">
            <a:avLst/>
          </a:prstGeom>
          <a:ln w="12700">
            <a:solidFill>
              <a:srgbClr val="2E83B8"/>
            </a:solidFill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149234" y="3304316"/>
            <a:ext cx="3556371" cy="363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認定新規就農者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の就農品目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が当地域の基幹品目に集約化され、ＪＡ部会活動と連携した</a:t>
            </a:r>
            <a:r>
              <a:rPr kumimoji="1" lang="ja-JP" altLang="en-US" sz="1200" b="1" dirty="0">
                <a:solidFill>
                  <a:srgbClr val="FF555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効率的な指導が可能となった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図３）。</a:t>
            </a:r>
            <a:endParaRPr kumimoji="1" lang="en-US" altLang="ja-JP" sz="1200" dirty="0">
              <a:solidFill>
                <a:srgbClr val="32323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特に、ピーマン栽培においては、施設栽培導入を志す認定新規就農者が増加。</a:t>
            </a:r>
            <a:endParaRPr kumimoji="1" lang="en-US" altLang="ja-JP" sz="1200" dirty="0">
              <a:solidFill>
                <a:srgbClr val="32323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625475">
              <a:spcBef>
                <a:spcPts val="600"/>
              </a:spcBef>
            </a:pPr>
            <a:r>
              <a:rPr lang="ja-JP" altLang="en-US" sz="1200" b="1" i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令和２～３年：０戸　</a:t>
            </a:r>
            <a:endParaRPr lang="en-US" altLang="ja-JP" sz="1200" b="1" i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625475"/>
            <a:r>
              <a:rPr lang="ja-JP" altLang="en-US" sz="1200" b="1" i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令和４～５年：４戸・</a:t>
            </a:r>
            <a:r>
              <a:rPr lang="en-US" altLang="ja-JP" sz="1200" b="1" i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1200" b="1" i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ａ</a:t>
            </a:r>
            <a:endParaRPr lang="en-US" altLang="ja-JP" sz="1200" b="1" i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研修受入先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の充実に伴い、</a:t>
            </a:r>
            <a:r>
              <a:rPr kumimoji="1" lang="ja-JP" altLang="en-US" sz="1200" b="1" dirty="0">
                <a:solidFill>
                  <a:srgbClr val="FF555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就農準備資金を活用した研修生が増加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図４）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sz="1200" dirty="0">
              <a:solidFill>
                <a:srgbClr val="32323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市町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ＪＡ等と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の定例打合せでは、田村市役所本所だけで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なく新たに行政局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担当者も参画する等、</a:t>
            </a:r>
            <a:r>
              <a:rPr kumimoji="1" lang="ja-JP" altLang="en-US" sz="1200" b="1" dirty="0">
                <a:solidFill>
                  <a:srgbClr val="FF555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サポート体制はより地域</a:t>
            </a:r>
            <a:r>
              <a:rPr kumimoji="1" lang="ja-JP" altLang="en-US" sz="1200" b="1" dirty="0" smtClean="0">
                <a:solidFill>
                  <a:srgbClr val="FF555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に密着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sz="1200" dirty="0" smtClean="0">
              <a:solidFill>
                <a:srgbClr val="32323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71450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平成</a:t>
            </a:r>
            <a:r>
              <a:rPr kumimoji="1" lang="en-US" altLang="ja-JP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年以降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 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就農５年後の定着率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kumimoji="1" lang="en-US" altLang="ja-JP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90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％以上を維持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し（県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平均</a:t>
            </a:r>
            <a:r>
              <a:rPr kumimoji="1" lang="en-US" altLang="ja-JP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72.4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％）、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農業次世代人材投資事業に係る中間評価対象者は、</a:t>
            </a:r>
            <a:r>
              <a:rPr kumimoji="1" lang="en-US" altLang="ja-JP" sz="1200" b="1" dirty="0" smtClean="0">
                <a:solidFill>
                  <a:srgbClr val="FF555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63</a:t>
            </a:r>
            <a:r>
              <a:rPr kumimoji="1" lang="ja-JP" altLang="en-US" sz="1200" b="1" dirty="0">
                <a:solidFill>
                  <a:srgbClr val="FF555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  <a:r>
              <a:rPr kumimoji="1" lang="ja-JP" altLang="en-US" sz="1200" b="1" dirty="0" smtClean="0">
                <a:solidFill>
                  <a:srgbClr val="FF555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が目標達成度Ａ評価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受けた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6261" y="7774512"/>
            <a:ext cx="6629727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今後も、たむら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地域へ継続的に新規就農者を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確保していくため、</a:t>
            </a:r>
            <a:r>
              <a:rPr kumimoji="1" lang="ja-JP" altLang="en-US" sz="1400" u="sng" dirty="0" smtClean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管内居住者や由縁者への情報発信や就農支援を強化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収益向上及び経費削減を達成するため、</a:t>
            </a:r>
            <a:r>
              <a:rPr kumimoji="1" lang="ja-JP" altLang="en-US" sz="1400" u="sng" dirty="0" smtClean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基幹品目の確固たる栽培技術の習得を支援</a:t>
            </a:r>
            <a:r>
              <a:rPr kumimoji="1"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sz="1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155825" defTabSz="541338">
              <a:spcBef>
                <a:spcPts val="800"/>
              </a:spcBef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施設ピーマンの栽培技術の確立、重点指導</a:t>
            </a:r>
            <a:endParaRPr kumimoji="1" lang="en-US" altLang="ja-JP" sz="1200" i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155825" defTabSz="541338">
              <a:spcBef>
                <a:spcPts val="800"/>
              </a:spcBef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堆肥などによる土づくり、作物の生育に対応した肥培管理</a:t>
            </a:r>
            <a:endParaRPr kumimoji="1" lang="en-US" altLang="ja-JP" sz="1200" i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155825" indent="-2155825" algn="ctr" defTabSz="179388">
              <a:spcBef>
                <a:spcPts val="1800"/>
              </a:spcBef>
            </a:pPr>
            <a:r>
              <a:rPr kumimoji="1" lang="ja-JP" alt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厳しい状況下でも揺らがない！今後のたむら地域を担う経営体を育成！</a:t>
            </a:r>
            <a:endParaRPr kumimoji="1" lang="en-US" altLang="ja-JP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テキスト ボックス 20"/>
          <p:cNvSpPr txBox="1">
            <a:spLocks noChangeAspect="1"/>
          </p:cNvSpPr>
          <p:nvPr/>
        </p:nvSpPr>
        <p:spPr>
          <a:xfrm>
            <a:off x="116261" y="209442"/>
            <a:ext cx="6640302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en-US" altLang="ja-JP" sz="1600" b="1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600" b="1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</a:t>
            </a:r>
            <a:r>
              <a:rPr kumimoji="1" lang="en-US" altLang="ja-JP" sz="1600" b="1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kumimoji="1" lang="ja-JP" altLang="en-US" sz="1600" b="1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コロナ</a:t>
            </a:r>
            <a:r>
              <a:rPr kumimoji="1" lang="ja-JP" altLang="en-US" sz="1600" b="1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禍に応じて協議会</a:t>
            </a:r>
            <a:r>
              <a:rPr kumimoji="1" lang="ja-JP" altLang="en-US" sz="1600" b="1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kumimoji="1" lang="ja-JP" altLang="en-US" sz="1600" b="1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取組を</a:t>
            </a:r>
            <a:r>
              <a:rPr kumimoji="1" lang="ja-JP" altLang="en-US" sz="1600" b="1" dirty="0">
                <a:solidFill>
                  <a:srgbClr val="FF555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新化</a:t>
            </a:r>
            <a:endParaRPr kumimoji="1" lang="en-US" altLang="ja-JP" sz="1200" dirty="0">
              <a:solidFill>
                <a:srgbClr val="FF5555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25"/>
          <p:cNvSpPr txBox="1">
            <a:spLocks noChangeAspect="1"/>
          </p:cNvSpPr>
          <p:nvPr/>
        </p:nvSpPr>
        <p:spPr>
          <a:xfrm>
            <a:off x="148816" y="533309"/>
            <a:ext cx="3636000" cy="219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大手就農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情報サイト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において、たむら地域の支援方策を紹介する特設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サイトを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開設し、</a:t>
            </a:r>
            <a:r>
              <a:rPr kumimoji="1" lang="ja-JP" altLang="en-US" sz="1200" dirty="0" smtClean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情報</a:t>
            </a:r>
            <a:r>
              <a:rPr kumimoji="1" lang="ja-JP" altLang="en-US" sz="1200" dirty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発信体制を</a:t>
            </a:r>
            <a:r>
              <a:rPr kumimoji="1" lang="ja-JP" altLang="en-US" sz="1200" dirty="0" smtClean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強化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（図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２、令和２年）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県外の就農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相談会へ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オンライン出展し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、協議会の</a:t>
            </a:r>
            <a:r>
              <a:rPr kumimoji="1" lang="ja-JP" altLang="en-US" sz="1200" dirty="0" smtClean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継続的な活動をＰＲ </a:t>
            </a:r>
            <a:r>
              <a:rPr kumimoji="1" lang="ja-JP" altLang="en-US" sz="1200" b="1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ja-JP" altLang="en-US" sz="1200" b="1" dirty="0">
              <a:solidFill>
                <a:srgbClr val="32323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４年は、</a:t>
            </a:r>
            <a:r>
              <a:rPr kumimoji="1" lang="ja-JP" altLang="en-US" sz="1200" dirty="0" smtClean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コロナ</a:t>
            </a:r>
            <a:r>
              <a:rPr kumimoji="1" lang="ja-JP" altLang="en-US" sz="1200" dirty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禍からの</a:t>
            </a:r>
            <a:r>
              <a:rPr kumimoji="1" lang="ja-JP" altLang="en-US" sz="1200" dirty="0" smtClean="0">
                <a:solidFill>
                  <a:srgbClr val="2E83B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再スタート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して新たな取組</a:t>
            </a:r>
            <a:r>
              <a:rPr kumimoji="1" lang="ja-JP" altLang="en-US" sz="1200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kumimoji="1" lang="ja-JP" altLang="en-US" sz="1200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展開。</a:t>
            </a:r>
            <a:endParaRPr kumimoji="1" lang="en-US" altLang="ja-JP" sz="1200" dirty="0" smtClean="0">
              <a:solidFill>
                <a:srgbClr val="32323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spcBef>
                <a:spcPts val="1200"/>
              </a:spcBef>
            </a:pPr>
            <a:r>
              <a:rPr lang="ja-JP" altLang="en-US" sz="1200" b="1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例）ＳＮＳ広告による現地見学会の開催周知</a:t>
            </a:r>
            <a:endParaRPr lang="en-US" altLang="ja-JP" sz="1200" b="1" i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indent="536575">
              <a:spcBef>
                <a:spcPts val="600"/>
              </a:spcBef>
            </a:pPr>
            <a:r>
              <a:rPr lang="ja-JP" altLang="en-US" sz="1200" b="1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お試し就農体験の受入れ</a:t>
            </a:r>
            <a:r>
              <a:rPr lang="ja-JP" altLang="en-US" sz="1200" b="1" i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等</a:t>
            </a:r>
            <a:endParaRPr kumimoji="1"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07508" y="3039509"/>
            <a:ext cx="6647252" cy="4074333"/>
          </a:xfrm>
          <a:prstGeom prst="rect">
            <a:avLst/>
          </a:prstGeom>
          <a:noFill/>
          <a:ln w="12700">
            <a:solidFill>
              <a:srgbClr val="2E8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0467" y="2874936"/>
            <a:ext cx="1440000" cy="3385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rgbClr val="2E83B8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活動成果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111501" y="7395132"/>
            <a:ext cx="6647252" cy="2320814"/>
          </a:xfrm>
          <a:prstGeom prst="rect">
            <a:avLst/>
          </a:prstGeom>
          <a:noFill/>
          <a:ln w="12700">
            <a:solidFill>
              <a:srgbClr val="2E8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2704" y="7227760"/>
            <a:ext cx="2363796" cy="338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  <a:ln w="12700">
            <a:solidFill>
              <a:srgbClr val="2E83B8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 今後の</a:t>
            </a:r>
            <a:r>
              <a:rPr kumimoji="1" lang="ja-JP" altLang="en-US" sz="1600" b="1" dirty="0" smtClean="0">
                <a:solidFill>
                  <a:srgbClr val="323232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活動・方向性</a:t>
            </a:r>
            <a:endParaRPr kumimoji="1" lang="ja-JP" altLang="en-US" sz="1600" b="1" dirty="0">
              <a:solidFill>
                <a:srgbClr val="323232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84816" y="2436469"/>
            <a:ext cx="2825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図２　特設サイトのトップ</a:t>
            </a:r>
            <a:r>
              <a:rPr kumimoji="1" lang="ja-JP" altLang="en-US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画面</a:t>
            </a:r>
            <a:endParaRPr kumimoji="1" lang="ja-JP" altLang="en-US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561434" y="3299236"/>
            <a:ext cx="3309817" cy="3801220"/>
            <a:chOff x="3561434" y="2949742"/>
            <a:chExt cx="3309817" cy="3801220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3561434" y="4552927"/>
              <a:ext cx="33098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図３</a:t>
              </a:r>
              <a:r>
                <a:rPr kumimoji="1" lang="ja-JP" altLang="en-US" sz="11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青年等就農計画</a:t>
              </a:r>
              <a:r>
                <a:rPr kumimoji="1" lang="ja-JP" altLang="en-US" sz="1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認定数及び</a:t>
              </a:r>
              <a:endParaRPr kumimoji="1" lang="en-US" altLang="ja-JP" sz="1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r>
                <a:rPr kumimoji="1" lang="en-US" altLang="ja-JP" sz="11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</a:t>
              </a:r>
              <a:r>
                <a:rPr kumimoji="1" lang="en-US" altLang="ja-JP" sz="1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 </a:t>
              </a:r>
              <a:r>
                <a:rPr kumimoji="1" lang="ja-JP" altLang="en-US" sz="1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基幹品目が占める割合</a:t>
              </a:r>
              <a:endPara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3"/>
            <a:srcRect b="11581"/>
            <a:stretch/>
          </p:blipFill>
          <p:spPr>
            <a:xfrm>
              <a:off x="3787368" y="2949742"/>
              <a:ext cx="2851712" cy="1618425"/>
            </a:xfrm>
            <a:prstGeom prst="rect">
              <a:avLst/>
            </a:prstGeom>
            <a:ln w="12700">
              <a:solidFill>
                <a:srgbClr val="2E83B8"/>
              </a:solidFill>
            </a:ln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3561434" y="6489352"/>
              <a:ext cx="32636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図</a:t>
              </a:r>
              <a:r>
                <a:rPr kumimoji="1" lang="ja-JP" altLang="en-US" sz="11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４　研修生数</a:t>
              </a:r>
              <a:r>
                <a:rPr kumimoji="1" lang="ja-JP" altLang="en-US" sz="11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の推移</a:t>
              </a:r>
              <a:endPara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4"/>
            <a:srcRect b="10257"/>
            <a:stretch/>
          </p:blipFill>
          <p:spPr>
            <a:xfrm>
              <a:off x="3788489" y="5025830"/>
              <a:ext cx="2845860" cy="1466721"/>
            </a:xfrm>
            <a:prstGeom prst="rect">
              <a:avLst/>
            </a:prstGeom>
            <a:ln w="12700">
              <a:solidFill>
                <a:srgbClr val="2E83B8"/>
              </a:solidFill>
            </a:ln>
          </p:spPr>
        </p:pic>
      </p:grpSp>
      <p:sp>
        <p:nvSpPr>
          <p:cNvPr id="28" name="正方形/長方形 27"/>
          <p:cNvSpPr/>
          <p:nvPr/>
        </p:nvSpPr>
        <p:spPr>
          <a:xfrm>
            <a:off x="2596815" y="7239527"/>
            <a:ext cx="4041622" cy="468000"/>
          </a:xfrm>
          <a:prstGeom prst="rect">
            <a:avLst/>
          </a:prstGeom>
          <a:solidFill>
            <a:schemeClr val="bg1"/>
          </a:solidFill>
          <a:ln w="12700">
            <a:solidFill>
              <a:srgbClr val="FF55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担い手不足　：県内外で新規就農の支援が活発化</a:t>
            </a:r>
            <a:endParaRPr kumimoji="1" lang="en-US" altLang="ja-JP" sz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コロナの影響：肥料や資機材の高騰、ＵＩターンの増加</a:t>
            </a:r>
            <a:endParaRPr kumimoji="1" lang="ja-JP" altLang="en-US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445812" y="8661940"/>
            <a:ext cx="1267305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kumimoji="1" lang="ja-JP" altLang="en-US" sz="1400" b="1" i="1" u="sng" dirty="0" smtClean="0">
                <a:solidFill>
                  <a:srgbClr val="FF555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収益向上！　</a:t>
            </a:r>
            <a:endParaRPr kumimoji="1" lang="ja-JP" altLang="en-US" sz="1400" b="1" u="sng" dirty="0">
              <a:solidFill>
                <a:srgbClr val="FF5555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439843" y="8949275"/>
            <a:ext cx="1267305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00"/>
              </a:lnSpc>
            </a:pPr>
            <a:r>
              <a:rPr kumimoji="1" lang="ja-JP" altLang="en-US" sz="1400" b="1" i="1" u="sng" dirty="0" smtClean="0">
                <a:solidFill>
                  <a:srgbClr val="FF555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経費削減！</a:t>
            </a:r>
            <a:endParaRPr kumimoji="1" lang="ja-JP" altLang="en-US" sz="1400" b="1" u="sng" dirty="0">
              <a:solidFill>
                <a:srgbClr val="FF5555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97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ユーザー定義 1">
      <a:dk1>
        <a:srgbClr val="3C3C3C"/>
      </a:dk1>
      <a:lt1>
        <a:sysClr val="window" lastClr="FFFFFF"/>
      </a:lt1>
      <a:dk2>
        <a:srgbClr val="505050"/>
      </a:dk2>
      <a:lt2>
        <a:srgbClr val="E7E6E6"/>
      </a:lt2>
      <a:accent1>
        <a:srgbClr val="2E83B8"/>
      </a:accent1>
      <a:accent2>
        <a:srgbClr val="FF5555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E83B8"/>
      </a:hlink>
      <a:folHlink>
        <a:srgbClr val="2E83B8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1031</Words>
  <Application>Microsoft Office PowerPoint</Application>
  <PresentationFormat>A4 210 x 297 mm</PresentationFormat>
  <Paragraphs>60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ＭＳ ゴシック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工藤 夏実</dc:creator>
  <cp:lastModifiedBy>工藤 夏実</cp:lastModifiedBy>
  <cp:revision>278</cp:revision>
  <cp:lastPrinted>2023-01-20T13:32:08Z</cp:lastPrinted>
  <dcterms:modified xsi:type="dcterms:W3CDTF">2023-01-20T13:34:45Z</dcterms:modified>
</cp:coreProperties>
</file>