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45D87"/>
    <a:srgbClr val="EAA8BF"/>
    <a:srgbClr val="FF0066"/>
    <a:srgbClr val="FFFF66"/>
    <a:srgbClr val="95DFD6"/>
    <a:srgbClr val="E6E6E6"/>
    <a:srgbClr val="009F8C"/>
    <a:srgbClr val="41719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86" y="101"/>
      </p:cViewPr>
      <p:guideLst>
        <p:guide orient="horz" pos="3120"/>
        <p:guide pos="2160"/>
        <p:guide pos="2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35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1270C-88C7-4C55-84AB-F8BBFAFD3151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A81A9-252D-4B2A-9253-7FED7190C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56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7D1B-559A-4285-A858-13699B87D7C7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4D590-9EB0-4A2E-922C-FAF4BC9DC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90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62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04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00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2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06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82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1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3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9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73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0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FB647-5678-4346-9E73-3EE6D08BE239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1225-BECB-4EF8-8B75-FB73F21A5A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35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368300" y="5817982"/>
            <a:ext cx="6190814" cy="40118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68300" y="1653539"/>
            <a:ext cx="6190814" cy="3856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60858" y="2136021"/>
            <a:ext cx="6051009" cy="1148813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 smtClean="0"/>
              <a:t>須賀川管内のなし産地では、生産量が減少傾向にある。</a:t>
            </a:r>
            <a:endParaRPr kumimoji="1" lang="en-US" altLang="ja-JP" sz="1200" dirty="0" smtClean="0"/>
          </a:p>
          <a:p>
            <a:pPr algn="l"/>
            <a:r>
              <a:rPr kumimoji="1" lang="ja-JP" altLang="en-US" sz="1200" dirty="0" smtClean="0"/>
              <a:t>　　・高齢化・</a:t>
            </a:r>
            <a:r>
              <a:rPr kumimoji="1" lang="ja-JP" altLang="en-US" sz="1200" u="sng" dirty="0" smtClean="0"/>
              <a:t>労働力不足</a:t>
            </a:r>
            <a:r>
              <a:rPr kumimoji="1" lang="ja-JP" altLang="en-US" sz="1200" dirty="0" smtClean="0"/>
              <a:t>による、作付面積の減少や管理作業の遅れ</a:t>
            </a:r>
            <a:endParaRPr kumimoji="1" lang="en-US" altLang="ja-JP" sz="1200" dirty="0" smtClean="0"/>
          </a:p>
          <a:p>
            <a:pPr algn="l"/>
            <a:r>
              <a:rPr kumimoji="1" lang="ja-JP" altLang="en-US" sz="1200" dirty="0" smtClean="0"/>
              <a:t>　　・</a:t>
            </a:r>
            <a:r>
              <a:rPr kumimoji="1" lang="ja-JP" altLang="en-US" sz="1200" u="sng" dirty="0" smtClean="0"/>
              <a:t>樹の老木化</a:t>
            </a:r>
            <a:r>
              <a:rPr kumimoji="1" lang="ja-JP" altLang="en-US" sz="1200" dirty="0" smtClean="0"/>
              <a:t>による生産性低下（成園化まで</a:t>
            </a:r>
            <a:r>
              <a:rPr kumimoji="1" lang="en-US" altLang="ja-JP" sz="1200" dirty="0" smtClean="0"/>
              <a:t>10</a:t>
            </a:r>
            <a:r>
              <a:rPr kumimoji="1" lang="ja-JP" altLang="en-US" sz="1200" dirty="0" smtClean="0"/>
              <a:t>年程度必要で、改植が進まない）</a:t>
            </a:r>
            <a:endParaRPr kumimoji="1" lang="en-US" altLang="ja-JP" sz="1200" dirty="0" smtClean="0"/>
          </a:p>
          <a:p>
            <a:pPr algn="l"/>
            <a:r>
              <a:rPr kumimoji="1" lang="ja-JP" altLang="en-US" sz="1200" dirty="0" smtClean="0"/>
              <a:t>　　・新規栽培者確保が難しい（多額の初期投資、</a:t>
            </a:r>
            <a:r>
              <a:rPr kumimoji="1" lang="ja-JP" altLang="en-US" sz="1200" u="sng" dirty="0" smtClean="0"/>
              <a:t>技術習得に時間が必要</a:t>
            </a:r>
            <a:r>
              <a:rPr kumimoji="1" lang="ja-JP" altLang="en-US" sz="1200" dirty="0" smtClean="0"/>
              <a:t>） </a:t>
            </a:r>
            <a:r>
              <a:rPr kumimoji="1" lang="en-US" altLang="ja-JP" sz="1200" dirty="0" smtClean="0"/>
              <a:t>etc...</a:t>
            </a:r>
          </a:p>
          <a:p>
            <a:pPr algn="l"/>
            <a:endParaRPr lang="en-US" altLang="ja-JP" sz="1200" dirty="0"/>
          </a:p>
          <a:p>
            <a:pPr algn="l"/>
            <a:endParaRPr kumimoji="1" lang="en-US" altLang="ja-JP" sz="1200" dirty="0" smtClean="0"/>
          </a:p>
        </p:txBody>
      </p:sp>
      <p:grpSp>
        <p:nvGrpSpPr>
          <p:cNvPr id="2" name="グループ化 1"/>
          <p:cNvGrpSpPr/>
          <p:nvPr/>
        </p:nvGrpSpPr>
        <p:grpSpPr>
          <a:xfrm>
            <a:off x="309031" y="1441857"/>
            <a:ext cx="1897380" cy="434340"/>
            <a:chOff x="309031" y="1441857"/>
            <a:chExt cx="1897380" cy="434340"/>
          </a:xfrm>
        </p:grpSpPr>
        <p:sp>
          <p:nvSpPr>
            <p:cNvPr id="16" name="ホームベース 15"/>
            <p:cNvSpPr/>
            <p:nvPr/>
          </p:nvSpPr>
          <p:spPr>
            <a:xfrm>
              <a:off x="309031" y="1441857"/>
              <a:ext cx="1897380" cy="434340"/>
            </a:xfrm>
            <a:prstGeom prst="homePlate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21864" y="1481150"/>
              <a:ext cx="1826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　背景・ねらい</a:t>
              </a:r>
              <a:endPara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79225" y="320307"/>
            <a:ext cx="5848350" cy="1040851"/>
            <a:chOff x="514350" y="3041064"/>
            <a:chExt cx="5848350" cy="969526"/>
          </a:xfrm>
          <a:solidFill>
            <a:srgbClr val="FFFF66"/>
          </a:solidFill>
        </p:grpSpPr>
        <p:sp>
          <p:nvSpPr>
            <p:cNvPr id="6" name="角丸四角形 5"/>
            <p:cNvSpPr/>
            <p:nvPr/>
          </p:nvSpPr>
          <p:spPr>
            <a:xfrm>
              <a:off x="514350" y="3041064"/>
              <a:ext cx="5848350" cy="969526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62265" y="3118575"/>
              <a:ext cx="5573925" cy="65937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日本なし産地の維持・発展に向けた樹体ジョイント仕立て導入</a:t>
              </a:r>
              <a:r>
                <a:rPr kumimoji="1" lang="ja-JP" altLang="en-US" sz="20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</a:t>
              </a:r>
              <a:r>
                <a:rPr kumimoji="1" lang="ja-JP" altLang="en-US" sz="2000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取組</a:t>
              </a:r>
              <a:endParaRPr kumimoji="1" lang="en-US" altLang="ja-JP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3370328" y="1010687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県中農林事務所　須賀川農業普及所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309031" y="5604534"/>
            <a:ext cx="1897380" cy="434340"/>
            <a:chOff x="368300" y="4453060"/>
            <a:chExt cx="1897380" cy="434340"/>
          </a:xfrm>
          <a:solidFill>
            <a:srgbClr val="FFFF66"/>
          </a:solidFill>
        </p:grpSpPr>
        <p:sp>
          <p:nvSpPr>
            <p:cNvPr id="17" name="ホームベース 16"/>
            <p:cNvSpPr/>
            <p:nvPr/>
          </p:nvSpPr>
          <p:spPr>
            <a:xfrm>
              <a:off x="368300" y="4453060"/>
              <a:ext cx="1897380" cy="434340"/>
            </a:xfrm>
            <a:prstGeom prst="homePlat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14154" y="4485082"/>
              <a:ext cx="1415772" cy="338554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　活動内容</a:t>
              </a:r>
              <a:endPara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369111" y="188464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○背景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6540" y="444837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○ねらい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7477" y="6095695"/>
            <a:ext cx="571852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（１）大苗育成技術の実証と成功事例の作出（平成</a:t>
            </a:r>
            <a:r>
              <a:rPr kumimoji="1" lang="en-US" altLang="ja-JP" sz="1400" dirty="0" smtClean="0"/>
              <a:t>28</a:t>
            </a:r>
            <a:r>
              <a:rPr kumimoji="1" lang="ja-JP" altLang="en-US" sz="1400" dirty="0" smtClean="0"/>
              <a:t>年）</a:t>
            </a:r>
            <a:endParaRPr kumimoji="1" lang="en-US" altLang="ja-JP" sz="1400" dirty="0"/>
          </a:p>
          <a:p>
            <a:endParaRPr kumimoji="1" lang="en-US" altLang="ja-JP" sz="1400" dirty="0" smtClean="0"/>
          </a:p>
          <a:p>
            <a:endParaRPr kumimoji="1" lang="en-US" altLang="ja-JP" sz="1400" dirty="0"/>
          </a:p>
          <a:p>
            <a:endParaRPr kumimoji="1" lang="en-US" altLang="ja-JP" sz="1400" dirty="0" smtClean="0"/>
          </a:p>
          <a:p>
            <a:endParaRPr kumimoji="1" lang="en-US" altLang="ja-JP" sz="1400" dirty="0"/>
          </a:p>
          <a:p>
            <a:endParaRPr kumimoji="1" lang="en-US" altLang="ja-JP" sz="1400" dirty="0" smtClean="0"/>
          </a:p>
          <a:p>
            <a:endParaRPr kumimoji="1" lang="en-US" altLang="ja-JP" sz="300" dirty="0"/>
          </a:p>
          <a:p>
            <a:r>
              <a:rPr kumimoji="1" lang="ja-JP" altLang="en-US" sz="1400" dirty="0"/>
              <a:t>（２</a:t>
            </a:r>
            <a:r>
              <a:rPr kumimoji="1" lang="ja-JP" altLang="en-US" sz="1400" dirty="0" smtClean="0"/>
              <a:t>）生産部会等と連携した普及推進（平成</a:t>
            </a:r>
            <a:r>
              <a:rPr kumimoji="1" lang="en-US" altLang="ja-JP" sz="1400" dirty="0" smtClean="0"/>
              <a:t>29</a:t>
            </a:r>
            <a:r>
              <a:rPr kumimoji="1" lang="ja-JP" altLang="en-US" sz="1400" dirty="0" smtClean="0"/>
              <a:t>年～）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endParaRPr kumimoji="1" lang="en-US" altLang="ja-JP" sz="1400" dirty="0"/>
          </a:p>
          <a:p>
            <a:endParaRPr kumimoji="1" lang="en-US" altLang="ja-JP" sz="1600" dirty="0" smtClean="0"/>
          </a:p>
          <a:p>
            <a:r>
              <a:rPr kumimoji="1" lang="ja-JP" altLang="en-US" sz="1400" dirty="0" smtClean="0"/>
              <a:t>（</a:t>
            </a:r>
            <a:r>
              <a:rPr kumimoji="1" lang="ja-JP" altLang="en-US" sz="1400" dirty="0"/>
              <a:t>３</a:t>
            </a:r>
            <a:r>
              <a:rPr kumimoji="1" lang="ja-JP" altLang="en-US" sz="1400" dirty="0" smtClean="0"/>
              <a:t>）重点支援</a:t>
            </a:r>
            <a:r>
              <a:rPr kumimoji="1" lang="ja-JP" altLang="en-US" sz="1400" dirty="0"/>
              <a:t>活動</a:t>
            </a:r>
            <a:r>
              <a:rPr kumimoji="1" lang="ja-JP" altLang="en-US" sz="1400" dirty="0" smtClean="0"/>
              <a:t>（平成</a:t>
            </a:r>
            <a:r>
              <a:rPr kumimoji="1" lang="en-US" altLang="ja-JP" sz="1400" dirty="0" smtClean="0"/>
              <a:t>29</a:t>
            </a:r>
            <a:r>
              <a:rPr kumimoji="1" lang="ja-JP" altLang="en-US" sz="1400" dirty="0" smtClean="0"/>
              <a:t>年～</a:t>
            </a:r>
            <a:r>
              <a:rPr kumimoji="1" lang="ja-JP" altLang="en-US" sz="1400" dirty="0"/>
              <a:t>）</a:t>
            </a:r>
          </a:p>
          <a:p>
            <a:endParaRPr kumimoji="1" lang="ja-JP" altLang="en-US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557251" y="2428945"/>
            <a:ext cx="242454" cy="60668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要因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円弧 11"/>
          <p:cNvSpPr/>
          <p:nvPr/>
        </p:nvSpPr>
        <p:spPr>
          <a:xfrm rot="16200000">
            <a:off x="595629" y="2679600"/>
            <a:ext cx="714272" cy="207828"/>
          </a:xfrm>
          <a:prstGeom prst="arc">
            <a:avLst>
              <a:gd name="adj1" fmla="val 10950089"/>
              <a:gd name="adj2" fmla="val 2140921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331745" y="3193507"/>
            <a:ext cx="48252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b="1" u="sng" dirty="0" smtClean="0"/>
              <a:t>「</a:t>
            </a:r>
            <a:r>
              <a:rPr kumimoji="1" lang="ja-JP" altLang="en-US" sz="1400" b="1" u="sng" dirty="0"/>
              <a:t>樹体</a:t>
            </a:r>
            <a:r>
              <a:rPr kumimoji="1" lang="ja-JP" altLang="en-US" sz="1400" b="1" u="sng" dirty="0" smtClean="0"/>
              <a:t>ジョイント仕立て」</a:t>
            </a:r>
            <a:r>
              <a:rPr kumimoji="1" lang="ja-JP" altLang="en-US" sz="1400" b="1" dirty="0" smtClean="0"/>
              <a:t>の導入で解決可能な要因が多い。</a:t>
            </a:r>
            <a:endParaRPr kumimoji="1" lang="en-US" altLang="ja-JP" sz="1400" b="1" dirty="0"/>
          </a:p>
        </p:txBody>
      </p:sp>
      <p:sp>
        <p:nvSpPr>
          <p:cNvPr id="27" name="屈折矢印 26"/>
          <p:cNvSpPr/>
          <p:nvPr/>
        </p:nvSpPr>
        <p:spPr>
          <a:xfrm rot="5400000">
            <a:off x="807387" y="2840980"/>
            <a:ext cx="427678" cy="806257"/>
          </a:xfrm>
          <a:prstGeom prst="bentUpArrow">
            <a:avLst>
              <a:gd name="adj1" fmla="val 30876"/>
              <a:gd name="adj2" fmla="val 26073"/>
              <a:gd name="adj3" fmla="val 3087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439066" y="3810204"/>
            <a:ext cx="1970551" cy="52223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・早期に成園化（５年）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・作業の簡易化、省力化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498621" y="3817326"/>
            <a:ext cx="2102246" cy="7414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・必要な苗木の本数が多い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200" b="1" u="sng" dirty="0" smtClean="0">
                <a:solidFill>
                  <a:schemeClr val="tx1"/>
                </a:solidFill>
              </a:rPr>
              <a:t>大苗の育成が難しい</a:t>
            </a:r>
            <a:endParaRPr kumimoji="1" lang="en-US" altLang="ja-JP" sz="1200" b="1" u="sng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200" b="1" u="sng" dirty="0" smtClean="0">
                <a:solidFill>
                  <a:schemeClr val="tx1"/>
                </a:solidFill>
              </a:rPr>
              <a:t>栽培事例、情報が少ない</a:t>
            </a:r>
            <a:endParaRPr kumimoji="1" lang="ja-JP" altLang="en-US" sz="1200" b="1" u="sng" dirty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035452" y="3688918"/>
            <a:ext cx="716740" cy="20440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メリット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124870" y="3690083"/>
            <a:ext cx="894812" cy="2044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デメリット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523765" y="4693074"/>
            <a:ext cx="6051009" cy="86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/>
              <a:t>・当地域にあった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大苗育成技術を実証</a:t>
            </a:r>
            <a:r>
              <a:rPr lang="ja-JP" altLang="en-US" sz="1200" dirty="0" smtClean="0"/>
              <a:t>し、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成功事例をつくる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・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生産部会等と連携し</a:t>
            </a:r>
            <a:r>
              <a:rPr lang="ja-JP" altLang="en-US" sz="1200" dirty="0" smtClean="0"/>
              <a:t>て、樹体ジョイント仕立ての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普及推進</a:t>
            </a:r>
            <a:r>
              <a:rPr lang="ja-JP" altLang="en-US" sz="1200" dirty="0" smtClean="0"/>
              <a:t>を図る。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・導入者や導入希望者への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重点支援活動</a:t>
            </a:r>
            <a:r>
              <a:rPr lang="ja-JP" altLang="en-US" sz="1200" dirty="0" smtClean="0"/>
              <a:t>による適切な栽培管理指導。</a:t>
            </a:r>
            <a:endParaRPr lang="ja-JP" altLang="en-US" sz="1200" dirty="0"/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569197" y="6376895"/>
            <a:ext cx="6059274" cy="1101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/>
              <a:t>・大苗</a:t>
            </a:r>
            <a:r>
              <a:rPr lang="ja-JP" altLang="en-US" sz="1200" dirty="0" smtClean="0"/>
              <a:t>育成の</a:t>
            </a:r>
            <a:r>
              <a:rPr lang="ja-JP" altLang="en-US" sz="1200" b="1" u="sng" dirty="0">
                <a:solidFill>
                  <a:srgbClr val="D45D87"/>
                </a:solidFill>
              </a:rPr>
              <a:t>実証</a:t>
            </a:r>
            <a:r>
              <a:rPr lang="ja-JP" altLang="en-US" sz="1200" b="1" u="sng" dirty="0" err="1" smtClean="0">
                <a:solidFill>
                  <a:srgbClr val="D45D87"/>
                </a:solidFill>
              </a:rPr>
              <a:t>ほを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４箇所</a:t>
            </a:r>
            <a:r>
              <a:rPr lang="ja-JP" altLang="en-US" sz="1200" dirty="0" smtClean="0"/>
              <a:t>に設置。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　（露地育苗とハウス育苗、かん水方法の違いを比較）</a:t>
            </a:r>
            <a:endParaRPr lang="en-US" altLang="ja-JP" sz="1200" dirty="0"/>
          </a:p>
          <a:p>
            <a:pPr algn="l"/>
            <a:r>
              <a:rPr lang="ja-JP" altLang="en-US" sz="1200" dirty="0" smtClean="0"/>
              <a:t>・生育調査の結果をもとにした栽培管理支援を実施。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・研修会による実証成果等を周知。</a:t>
            </a:r>
            <a:endParaRPr lang="en-US" altLang="ja-JP" sz="1200" dirty="0"/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559280" y="7724519"/>
            <a:ext cx="6070335" cy="1077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/>
              <a:t>・</a:t>
            </a:r>
            <a:r>
              <a:rPr lang="en-US" altLang="ja-JP" sz="1200" dirty="0"/>
              <a:t>JA</a:t>
            </a:r>
            <a:r>
              <a:rPr lang="ja-JP" altLang="en-US" sz="1200" dirty="0"/>
              <a:t>と連携して、樹体ジョイント仕立ての生育調査を実施。</a:t>
            </a:r>
            <a:endParaRPr lang="en-US" altLang="ja-JP" sz="1200" dirty="0"/>
          </a:p>
          <a:p>
            <a:pPr algn="l"/>
            <a:r>
              <a:rPr lang="ja-JP" altLang="en-US" sz="1200" dirty="0" smtClean="0"/>
              <a:t>・樹体ジョイント仕立てを導入した</a:t>
            </a:r>
            <a:r>
              <a:rPr lang="ja-JP" altLang="en-US" sz="1200" dirty="0" err="1" smtClean="0"/>
              <a:t>ほ</a:t>
            </a:r>
            <a:r>
              <a:rPr lang="ja-JP" altLang="en-US" sz="1200" dirty="0" smtClean="0"/>
              <a:t>場に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指導会の会場を変更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・県内外の先進地視察研修による情報収集。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・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アンケート等による</a:t>
            </a:r>
            <a:r>
              <a:rPr lang="ja-JP" altLang="en-US" sz="1200" dirty="0" smtClean="0"/>
              <a:t>樹体ジョイント仕立て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導入希望者の把握</a:t>
            </a:r>
            <a:r>
              <a:rPr lang="ja-JP" altLang="en-US" sz="1200" dirty="0" smtClean="0"/>
              <a:t>。</a:t>
            </a:r>
            <a:endParaRPr lang="en-US" altLang="ja-JP" sz="1200" dirty="0"/>
          </a:p>
        </p:txBody>
      </p:sp>
      <p:sp>
        <p:nvSpPr>
          <p:cNvPr id="50" name="サブタイトル 2"/>
          <p:cNvSpPr txBox="1">
            <a:spLocks/>
          </p:cNvSpPr>
          <p:nvPr/>
        </p:nvSpPr>
        <p:spPr>
          <a:xfrm>
            <a:off x="558302" y="9004543"/>
            <a:ext cx="6070335" cy="76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/>
              <a:t>・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「ジョイント栽培たより」の定期発行</a:t>
            </a:r>
            <a:r>
              <a:rPr lang="ja-JP" altLang="en-US" sz="1200" dirty="0" smtClean="0"/>
              <a:t>による各時期の栽培管理方法を周知。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・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こまめな巡回</a:t>
            </a:r>
            <a:r>
              <a:rPr lang="ja-JP" altLang="en-US" sz="1200" dirty="0" smtClean="0"/>
              <a:t>による栽培管理指導を実施。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・導入者向けの樹体ジョイント仕立ての栽培管理研修会を開催。</a:t>
            </a:r>
            <a:endParaRPr lang="en-US" altLang="ja-JP" sz="1200" dirty="0"/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017" y="6376895"/>
            <a:ext cx="1827105" cy="1370329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>
            <a:off x="4774281" y="7736322"/>
            <a:ext cx="18004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図２　ハウス育苗の研修会</a:t>
            </a:r>
            <a:endParaRPr kumimoji="1" lang="ja-JP" altLang="en-US" sz="105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33349" y="4602263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図１　樹体ジョイント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　　　仕立ての模式図</a:t>
            </a:r>
            <a:endParaRPr kumimoji="1" lang="ja-JP" altLang="en-US" sz="1050" dirty="0"/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1770657" y="3476998"/>
            <a:ext cx="377348" cy="2119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>
            <a:off x="2779243" y="3484618"/>
            <a:ext cx="377348" cy="2119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グループ化 88"/>
          <p:cNvGrpSpPr/>
          <p:nvPr/>
        </p:nvGrpSpPr>
        <p:grpSpPr>
          <a:xfrm>
            <a:off x="4831354" y="3013940"/>
            <a:ext cx="1665841" cy="2033259"/>
            <a:chOff x="7541649" y="3347395"/>
            <a:chExt cx="2145463" cy="2380731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8121756" y="3347395"/>
              <a:ext cx="870752" cy="2380731"/>
              <a:chOff x="8095448" y="3327919"/>
              <a:chExt cx="1147831" cy="2380731"/>
            </a:xfrm>
          </p:grpSpPr>
          <p:sp>
            <p:nvSpPr>
              <p:cNvPr id="41" name="円弧 40"/>
              <p:cNvSpPr/>
              <p:nvPr/>
            </p:nvSpPr>
            <p:spPr>
              <a:xfrm>
                <a:off x="8601929" y="4673719"/>
                <a:ext cx="641350" cy="1034931"/>
              </a:xfrm>
              <a:prstGeom prst="arc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4" name="直線コネクタ 43"/>
              <p:cNvCxnSpPr/>
              <p:nvPr/>
            </p:nvCxnSpPr>
            <p:spPr>
              <a:xfrm>
                <a:off x="8293100" y="4667369"/>
                <a:ext cx="6480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円弧 44"/>
              <p:cNvSpPr/>
              <p:nvPr/>
            </p:nvSpPr>
            <p:spPr>
              <a:xfrm>
                <a:off x="8095448" y="3327919"/>
                <a:ext cx="641350" cy="1365155"/>
              </a:xfrm>
              <a:prstGeom prst="arc">
                <a:avLst>
                  <a:gd name="adj1" fmla="val 5724859"/>
                  <a:gd name="adj2" fmla="val 7231292"/>
                </a:avLst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" name="グループ化 46"/>
            <p:cNvGrpSpPr/>
            <p:nvPr/>
          </p:nvGrpSpPr>
          <p:grpSpPr>
            <a:xfrm>
              <a:off x="8582444" y="3347395"/>
              <a:ext cx="881084" cy="2380731"/>
              <a:chOff x="8081828" y="3327919"/>
              <a:chExt cx="1161451" cy="2380731"/>
            </a:xfrm>
          </p:grpSpPr>
          <p:sp>
            <p:nvSpPr>
              <p:cNvPr id="48" name="円弧 47"/>
              <p:cNvSpPr/>
              <p:nvPr/>
            </p:nvSpPr>
            <p:spPr>
              <a:xfrm>
                <a:off x="8601929" y="4673719"/>
                <a:ext cx="641350" cy="1034931"/>
              </a:xfrm>
              <a:prstGeom prst="arc">
                <a:avLst/>
              </a:prstGeom>
              <a:noFill/>
              <a:ln w="381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コネクタ 48"/>
              <p:cNvCxnSpPr/>
              <p:nvPr/>
            </p:nvCxnSpPr>
            <p:spPr>
              <a:xfrm>
                <a:off x="8293100" y="4667369"/>
                <a:ext cx="648000" cy="0"/>
              </a:xfrm>
              <a:prstGeom prst="line">
                <a:avLst/>
              </a:prstGeom>
              <a:ln w="381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円弧 53"/>
              <p:cNvSpPr/>
              <p:nvPr/>
            </p:nvSpPr>
            <p:spPr>
              <a:xfrm>
                <a:off x="8081828" y="3327919"/>
                <a:ext cx="641350" cy="1365155"/>
              </a:xfrm>
              <a:prstGeom prst="arc">
                <a:avLst>
                  <a:gd name="adj1" fmla="val 5724859"/>
                  <a:gd name="adj2" fmla="val 7231292"/>
                </a:avLst>
              </a:prstGeom>
              <a:noFill/>
              <a:ln w="381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7681375" y="3347395"/>
              <a:ext cx="870753" cy="2380730"/>
              <a:chOff x="8095448" y="3327919"/>
              <a:chExt cx="1147833" cy="2380730"/>
            </a:xfrm>
          </p:grpSpPr>
          <p:sp>
            <p:nvSpPr>
              <p:cNvPr id="57" name="円弧 56"/>
              <p:cNvSpPr/>
              <p:nvPr/>
            </p:nvSpPr>
            <p:spPr>
              <a:xfrm>
                <a:off x="8601931" y="4673718"/>
                <a:ext cx="641350" cy="1034931"/>
              </a:xfrm>
              <a:prstGeom prst="arc">
                <a:avLst/>
              </a:prstGeom>
              <a:noFill/>
              <a:ln w="381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" name="直線コネクタ 57"/>
              <p:cNvCxnSpPr/>
              <p:nvPr/>
            </p:nvCxnSpPr>
            <p:spPr>
              <a:xfrm>
                <a:off x="8293100" y="4667369"/>
                <a:ext cx="648000" cy="0"/>
              </a:xfrm>
              <a:prstGeom prst="line">
                <a:avLst/>
              </a:prstGeom>
              <a:ln w="381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円弧 58"/>
              <p:cNvSpPr/>
              <p:nvPr/>
            </p:nvSpPr>
            <p:spPr>
              <a:xfrm>
                <a:off x="8095448" y="3327919"/>
                <a:ext cx="641350" cy="1365155"/>
              </a:xfrm>
              <a:prstGeom prst="arc">
                <a:avLst>
                  <a:gd name="adj1" fmla="val 5724859"/>
                  <a:gd name="adj2" fmla="val 7231292"/>
                </a:avLst>
              </a:prstGeom>
              <a:noFill/>
              <a:ln w="381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>
              <a:off x="7641140" y="4686845"/>
              <a:ext cx="486532" cy="1041281"/>
              <a:chOff x="8601929" y="4667369"/>
              <a:chExt cx="641350" cy="1041281"/>
            </a:xfrm>
          </p:grpSpPr>
          <p:sp>
            <p:nvSpPr>
              <p:cNvPr id="66" name="円弧 65"/>
              <p:cNvSpPr/>
              <p:nvPr/>
            </p:nvSpPr>
            <p:spPr>
              <a:xfrm>
                <a:off x="8601929" y="4673719"/>
                <a:ext cx="641350" cy="1034931"/>
              </a:xfrm>
              <a:prstGeom prst="arc">
                <a:avLst/>
              </a:prstGeom>
              <a:noFill/>
              <a:ln w="444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7" name="直線コネクタ 66"/>
              <p:cNvCxnSpPr/>
              <p:nvPr/>
            </p:nvCxnSpPr>
            <p:spPr>
              <a:xfrm>
                <a:off x="8601929" y="4667369"/>
                <a:ext cx="339171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グループ化 87"/>
            <p:cNvGrpSpPr/>
            <p:nvPr/>
          </p:nvGrpSpPr>
          <p:grpSpPr>
            <a:xfrm>
              <a:off x="7541649" y="3924899"/>
              <a:ext cx="2145463" cy="1288877"/>
              <a:chOff x="7541649" y="3924899"/>
              <a:chExt cx="2145463" cy="1288877"/>
            </a:xfrm>
          </p:grpSpPr>
          <p:cxnSp>
            <p:nvCxnSpPr>
              <p:cNvPr id="36" name="直線コネクタ 35"/>
              <p:cNvCxnSpPr/>
              <p:nvPr/>
            </p:nvCxnSpPr>
            <p:spPr>
              <a:xfrm>
                <a:off x="7639050" y="5213776"/>
                <a:ext cx="1955800" cy="0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矢印コネクタ 77"/>
              <p:cNvCxnSpPr/>
              <p:nvPr/>
            </p:nvCxnSpPr>
            <p:spPr>
              <a:xfrm flipH="1">
                <a:off x="8797724" y="4210657"/>
                <a:ext cx="88740" cy="456837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テキスト ボックス 79"/>
              <p:cNvSpPr txBox="1"/>
              <p:nvPr/>
            </p:nvSpPr>
            <p:spPr>
              <a:xfrm>
                <a:off x="7541649" y="3924899"/>
                <a:ext cx="2145463" cy="297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dirty="0" smtClean="0"/>
                  <a:t>複数の</a:t>
                </a:r>
                <a:r>
                  <a:rPr kumimoji="1" lang="ja-JP" altLang="en-US" sz="1050" dirty="0"/>
                  <a:t>樹を接ぎ木</a:t>
                </a:r>
                <a:r>
                  <a:rPr kumimoji="1" lang="ja-JP" altLang="en-US" sz="1050" dirty="0" smtClean="0"/>
                  <a:t>で連結</a:t>
                </a:r>
                <a:endParaRPr kumimoji="1" lang="ja-JP" altLang="en-US" sz="1050" dirty="0"/>
              </a:p>
            </p:txBody>
          </p:sp>
          <p:cxnSp>
            <p:nvCxnSpPr>
              <p:cNvPr id="81" name="直線矢印コネクタ 80"/>
              <p:cNvCxnSpPr/>
              <p:nvPr/>
            </p:nvCxnSpPr>
            <p:spPr>
              <a:xfrm flipH="1">
                <a:off x="8319751" y="4172496"/>
                <a:ext cx="216050" cy="46560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矢印コネクタ 84"/>
              <p:cNvCxnSpPr/>
              <p:nvPr/>
            </p:nvCxnSpPr>
            <p:spPr>
              <a:xfrm flipH="1">
                <a:off x="7857601" y="4178846"/>
                <a:ext cx="307003" cy="470474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545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71555" y="494966"/>
            <a:ext cx="6190814" cy="647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295352" y="277798"/>
            <a:ext cx="1897380" cy="434340"/>
            <a:chOff x="368300" y="4453060"/>
            <a:chExt cx="1897380" cy="434340"/>
          </a:xfrm>
          <a:solidFill>
            <a:srgbClr val="FFFF66"/>
          </a:solidFill>
        </p:grpSpPr>
        <p:sp>
          <p:nvSpPr>
            <p:cNvPr id="9" name="ホームベース 8"/>
            <p:cNvSpPr/>
            <p:nvPr/>
          </p:nvSpPr>
          <p:spPr>
            <a:xfrm>
              <a:off x="368300" y="4453060"/>
              <a:ext cx="1897380" cy="434340"/>
            </a:xfrm>
            <a:prstGeom prst="homePlat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20927" y="4493549"/>
              <a:ext cx="1415772" cy="338554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　活動成果</a:t>
              </a:r>
              <a:endPara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368300" y="7277585"/>
            <a:ext cx="6194069" cy="2511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268433" y="7066429"/>
            <a:ext cx="2551442" cy="434340"/>
            <a:chOff x="268433" y="6786166"/>
            <a:chExt cx="2551442" cy="434340"/>
          </a:xfrm>
        </p:grpSpPr>
        <p:sp>
          <p:nvSpPr>
            <p:cNvPr id="14" name="ホームベース 13"/>
            <p:cNvSpPr/>
            <p:nvPr/>
          </p:nvSpPr>
          <p:spPr>
            <a:xfrm>
              <a:off x="284520" y="6786166"/>
              <a:ext cx="2535355" cy="434340"/>
            </a:xfrm>
            <a:prstGeom prst="homePlate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68433" y="6827093"/>
              <a:ext cx="245932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４　今後の活動・方向性</a:t>
              </a:r>
              <a:endPara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367467" y="752627"/>
            <a:ext cx="6194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（１）大苗育成技術の実証と成功事例の作出</a:t>
            </a:r>
            <a:endParaRPr kumimoji="1" lang="ja-JP" altLang="en-US" sz="1400" dirty="0"/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566600" y="1034538"/>
            <a:ext cx="5811339" cy="18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ja-JP" altLang="en-US" sz="1200" dirty="0" smtClean="0"/>
              <a:t>・実証</a:t>
            </a:r>
            <a:r>
              <a:rPr lang="ja-JP" altLang="en-US" sz="1200" dirty="0" err="1" smtClean="0"/>
              <a:t>ほ</a:t>
            </a:r>
            <a:r>
              <a:rPr lang="ja-JP" altLang="en-US" sz="1200" dirty="0" smtClean="0"/>
              <a:t>４箇所のうち３箇所で、概ね</a:t>
            </a:r>
            <a:r>
              <a:rPr lang="en-US" altLang="ja-JP" sz="1200" dirty="0" smtClean="0"/>
              <a:t>300cm</a:t>
            </a:r>
            <a:r>
              <a:rPr lang="ja-JP" altLang="en-US" sz="1200" dirty="0" smtClean="0"/>
              <a:t>以上</a:t>
            </a:r>
            <a:endParaRPr lang="en-US" altLang="ja-JP" sz="1200" dirty="0" smtClean="0"/>
          </a:p>
          <a:p>
            <a:pPr algn="l">
              <a:spcBef>
                <a:spcPts val="0"/>
              </a:spcBef>
            </a:pPr>
            <a:endParaRPr lang="en-US" altLang="ja-JP" sz="200" dirty="0" smtClean="0"/>
          </a:p>
          <a:p>
            <a:pPr algn="l">
              <a:spcBef>
                <a:spcPts val="0"/>
              </a:spcBef>
            </a:pPr>
            <a:r>
              <a:rPr lang="ja-JP" altLang="en-US" sz="1200" dirty="0" smtClean="0"/>
              <a:t>　の大苗を育成することができた。</a:t>
            </a:r>
            <a:endParaRPr lang="en-US" altLang="ja-JP" sz="1200" dirty="0" smtClean="0"/>
          </a:p>
          <a:p>
            <a:pPr algn="l">
              <a:spcBef>
                <a:spcPts val="0"/>
              </a:spcBef>
            </a:pPr>
            <a:endParaRPr lang="en-US" altLang="ja-JP" sz="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/>
              <a:t>　</a:t>
            </a:r>
            <a:r>
              <a:rPr lang="ja-JP" altLang="en-US" sz="1200" b="1" dirty="0" smtClean="0"/>
              <a:t>→</a:t>
            </a:r>
            <a:r>
              <a:rPr lang="ja-JP" altLang="en-US" sz="1200" u="sng" dirty="0" smtClean="0"/>
              <a:t>大苗育成の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成功事例を作出</a:t>
            </a:r>
            <a:r>
              <a:rPr lang="ja-JP" altLang="en-US" sz="1200" u="sng" dirty="0" smtClean="0"/>
              <a:t>できた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4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・ハウス育苗と自動かん水の有効性を実証できた。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4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・研修会を２回開催し、実証結果を広く周知した。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400" dirty="0" smtClean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1200" dirty="0" smtClean="0"/>
              <a:t>　令和４年</a:t>
            </a:r>
            <a:r>
              <a:rPr lang="ja-JP" altLang="en-US" sz="1200" dirty="0"/>
              <a:t>までに</a:t>
            </a:r>
            <a:r>
              <a:rPr lang="ja-JP" altLang="en-US" sz="1200" dirty="0" smtClean="0"/>
              <a:t>ハウス育苗を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計５名が実施。</a:t>
            </a:r>
            <a:endParaRPr lang="en-US" altLang="ja-JP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7979" y="7572905"/>
            <a:ext cx="62778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（１）新規導入希望者の掘りおこしと重点支援の継続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ja-JP" altLang="en-US" sz="1200" dirty="0" smtClean="0"/>
              <a:t>・令和５年度以降も、</a:t>
            </a:r>
            <a:r>
              <a:rPr kumimoji="1" lang="ja-JP" altLang="en-US" sz="1200" b="1" u="sng" dirty="0" smtClean="0">
                <a:solidFill>
                  <a:srgbClr val="D45D87"/>
                </a:solidFill>
              </a:rPr>
              <a:t>５名の導入希望者（予定者）を把握</a:t>
            </a:r>
            <a:r>
              <a:rPr kumimoji="1" lang="ja-JP" altLang="en-US" sz="1200" dirty="0" smtClean="0"/>
              <a:t>している。</a:t>
            </a:r>
            <a:endParaRPr kumimoji="1" lang="en-US" altLang="ja-JP" sz="1200" dirty="0" smtClean="0"/>
          </a:p>
          <a:p>
            <a:endParaRPr kumimoji="1" lang="en-US" altLang="ja-JP" sz="400" dirty="0"/>
          </a:p>
          <a:p>
            <a:r>
              <a:rPr kumimoji="1" lang="ja-JP" altLang="en-US" sz="1400" dirty="0" smtClean="0"/>
              <a:t>（</a:t>
            </a:r>
            <a:r>
              <a:rPr kumimoji="1" lang="ja-JP" altLang="en-US" sz="1400" dirty="0"/>
              <a:t>２</a:t>
            </a:r>
            <a:r>
              <a:rPr kumimoji="1" lang="ja-JP" altLang="en-US" sz="1400" dirty="0" smtClean="0"/>
              <a:t>）管内の生育状況等の確認と導入者への栽培支援を継続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ja-JP" altLang="en-US" sz="1200" dirty="0" smtClean="0"/>
              <a:t>・全国的に導入が始まってから</a:t>
            </a:r>
            <a:r>
              <a:rPr kumimoji="1" lang="en-US" altLang="ja-JP" sz="1200" dirty="0" smtClean="0"/>
              <a:t>15</a:t>
            </a:r>
            <a:r>
              <a:rPr kumimoji="1" lang="ja-JP" altLang="en-US" sz="1200" dirty="0" smtClean="0"/>
              <a:t>年程度で、成木期以降の管理方法も不明な点も多い</a:t>
            </a:r>
            <a:endParaRPr kumimoji="1" lang="en-US" altLang="ja-JP" sz="1200" dirty="0"/>
          </a:p>
          <a:p>
            <a:r>
              <a:rPr kumimoji="1" lang="ja-JP" altLang="en-US" sz="1400" dirty="0" smtClean="0"/>
              <a:t>　</a:t>
            </a:r>
            <a:r>
              <a:rPr kumimoji="1" lang="ja-JP" altLang="en-US" sz="1200" dirty="0" smtClean="0"/>
              <a:t>→先進地の情報収集に努め、試験研究機関とも連携していく。</a:t>
            </a:r>
            <a:endParaRPr kumimoji="1" lang="en-US" altLang="ja-JP" sz="1200" dirty="0" smtClean="0"/>
          </a:p>
          <a:p>
            <a:endParaRPr kumimoji="1" lang="en-US" altLang="ja-JP" sz="400" dirty="0"/>
          </a:p>
          <a:p>
            <a:r>
              <a:rPr kumimoji="1" lang="ja-JP" altLang="en-US" sz="1400" dirty="0" smtClean="0"/>
              <a:t>（３）果樹園地の継承体制を検討・整備し、新規就農者の確保を進める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ja-JP" altLang="en-US" sz="1200" dirty="0" smtClean="0"/>
              <a:t>・令和４年度にアンケート調査を実施。その結果をもとに</a:t>
            </a:r>
            <a:r>
              <a:rPr kumimoji="1" lang="ja-JP" altLang="en-US" sz="1200" b="1" u="sng" dirty="0" smtClean="0">
                <a:solidFill>
                  <a:srgbClr val="D45D87"/>
                </a:solidFill>
              </a:rPr>
              <a:t>園地継承体制を検討する</a:t>
            </a:r>
            <a:r>
              <a:rPr kumimoji="1" lang="ja-JP" altLang="en-US" sz="1200" dirty="0" smtClean="0"/>
              <a:t>。</a:t>
            </a:r>
            <a:endParaRPr kumimoji="1" lang="en-US" altLang="ja-JP" sz="1200" dirty="0" smtClean="0"/>
          </a:p>
          <a:p>
            <a:endParaRPr kumimoji="1" lang="en-US" altLang="ja-JP" sz="2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ja-JP" altLang="en-US" sz="1200" dirty="0" smtClean="0"/>
              <a:t>・令和４年度から、新規就農者向けの</a:t>
            </a:r>
            <a:r>
              <a:rPr kumimoji="1" lang="ja-JP" altLang="en-US" sz="1200" b="1" u="sng" dirty="0" smtClean="0">
                <a:solidFill>
                  <a:srgbClr val="D45D87"/>
                </a:solidFill>
              </a:rPr>
              <a:t>ジョイント仕立て研修</a:t>
            </a:r>
            <a:r>
              <a:rPr kumimoji="1" lang="ja-JP" altLang="en-US" sz="1200" b="1" u="sng" dirty="0" err="1" smtClean="0">
                <a:solidFill>
                  <a:srgbClr val="D45D87"/>
                </a:solidFill>
              </a:rPr>
              <a:t>ほ</a:t>
            </a:r>
            <a:r>
              <a:rPr kumimoji="1" lang="ja-JP" altLang="en-US" sz="1200" b="1" u="sng" dirty="0" smtClean="0">
                <a:solidFill>
                  <a:srgbClr val="D45D87"/>
                </a:solidFill>
              </a:rPr>
              <a:t>場を整備中</a:t>
            </a:r>
            <a:r>
              <a:rPr kumimoji="1" lang="ja-JP" altLang="en-US" sz="1200" dirty="0" smtClean="0"/>
              <a:t>。</a:t>
            </a:r>
            <a:endParaRPr kumimoji="1" lang="en-US" altLang="ja-JP" sz="12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ja-JP" altLang="en-US" sz="1200" dirty="0" smtClean="0"/>
              <a:t>　→ジョイント仕立てのメリット等を実感してもらい、導入を推進する。　</a:t>
            </a:r>
            <a:r>
              <a:rPr kumimoji="1" lang="ja-JP" altLang="en-US" sz="1400" dirty="0" smtClean="0"/>
              <a:t>　</a:t>
            </a:r>
            <a:endParaRPr kumimoji="1" lang="en-US" altLang="ja-JP" sz="1400" dirty="0" smtClean="0"/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559060" y="2697632"/>
            <a:ext cx="3662044" cy="2228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・指導会の</a:t>
            </a:r>
            <a:r>
              <a:rPr lang="ja-JP" altLang="en-US" sz="1200" dirty="0" err="1" smtClean="0"/>
              <a:t>ほ</a:t>
            </a:r>
            <a:r>
              <a:rPr lang="ja-JP" altLang="en-US" sz="1200" dirty="0" smtClean="0"/>
              <a:t>場を変更し、定植後</a:t>
            </a:r>
            <a:r>
              <a:rPr lang="ja-JP" altLang="en-US" sz="1200" dirty="0"/>
              <a:t>以降</a:t>
            </a:r>
            <a:r>
              <a:rPr lang="ja-JP" altLang="en-US" sz="1200" dirty="0" smtClean="0"/>
              <a:t>の生育経過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を定期的に見る機会を設けたことで、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「</a:t>
            </a:r>
            <a:r>
              <a:rPr lang="ja-JP" altLang="en-US" sz="1200" b="1" u="sng" dirty="0">
                <a:solidFill>
                  <a:srgbClr val="D45D87"/>
                </a:solidFill>
              </a:rPr>
              <a:t>自分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も</a:t>
            </a:r>
            <a:endParaRPr lang="en-US" altLang="ja-JP" sz="1200" b="1" u="sng" dirty="0" smtClean="0">
              <a:solidFill>
                <a:srgbClr val="D45D87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導入してみたい」</a:t>
            </a:r>
            <a:r>
              <a:rPr lang="ja-JP" altLang="en-US" sz="1200" dirty="0"/>
              <a:t>という生産者が出てきた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4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・</a:t>
            </a:r>
            <a:r>
              <a:rPr lang="en-US" altLang="ja-JP" sz="1200" dirty="0" smtClean="0"/>
              <a:t>JA</a:t>
            </a:r>
            <a:r>
              <a:rPr lang="ja-JP" altLang="en-US" sz="1200" dirty="0" smtClean="0"/>
              <a:t>と連携した生育調査により、関係者間で生育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状況等の情報を把握・共有することができ、営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農指導員のジョイント仕立てへの理解も向上。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4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・アンケート等による導入希望者の把握も進め、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個別巡回による推進を図った結果、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ほぼ毎年、</a:t>
            </a:r>
            <a:endParaRPr lang="en-US" altLang="ja-JP" sz="1200" b="1" u="sng" dirty="0" smtClean="0">
              <a:solidFill>
                <a:srgbClr val="D45D87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b="1" dirty="0" smtClean="0">
                <a:solidFill>
                  <a:srgbClr val="D45D87"/>
                </a:solidFill>
              </a:rPr>
              <a:t>　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導入者を確保</a:t>
            </a:r>
            <a:r>
              <a:rPr lang="ja-JP" altLang="en-US" sz="1200" dirty="0" smtClean="0"/>
              <a:t>できた。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（令和４年で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導入者９名、導入面積</a:t>
            </a:r>
            <a:r>
              <a:rPr lang="en-US" altLang="ja-JP" sz="1200" b="1" u="sng" dirty="0" smtClean="0">
                <a:solidFill>
                  <a:srgbClr val="D45D87"/>
                </a:solidFill>
              </a:rPr>
              <a:t>154.7a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5799" y="2427469"/>
            <a:ext cx="6181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</a:t>
            </a:r>
            <a:r>
              <a:rPr kumimoji="1" lang="ja-JP" altLang="en-US" sz="1400" dirty="0"/>
              <a:t>２</a:t>
            </a:r>
            <a:r>
              <a:rPr kumimoji="1" lang="ja-JP" altLang="en-US" sz="1400" dirty="0" smtClean="0"/>
              <a:t>）生産部会と連携した普及推進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6817" y="4756428"/>
            <a:ext cx="6185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（３）重点支援活動</a:t>
            </a:r>
            <a:endParaRPr kumimoji="1" lang="en-US" altLang="ja-JP" sz="1400" dirty="0" smtClean="0"/>
          </a:p>
        </p:txBody>
      </p:sp>
      <p:sp>
        <p:nvSpPr>
          <p:cNvPr id="21" name="円弧 20"/>
          <p:cNvSpPr/>
          <p:nvPr/>
        </p:nvSpPr>
        <p:spPr>
          <a:xfrm rot="16200000">
            <a:off x="502663" y="1858858"/>
            <a:ext cx="438577" cy="167149"/>
          </a:xfrm>
          <a:prstGeom prst="arc">
            <a:avLst>
              <a:gd name="adj1" fmla="val 10950089"/>
              <a:gd name="adj2" fmla="val 2140921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屈折矢印 22"/>
          <p:cNvSpPr/>
          <p:nvPr/>
        </p:nvSpPr>
        <p:spPr>
          <a:xfrm rot="5400000">
            <a:off x="383089" y="2044474"/>
            <a:ext cx="440674" cy="272562"/>
          </a:xfrm>
          <a:prstGeom prst="bentUpArrow">
            <a:avLst>
              <a:gd name="adj1" fmla="val 27112"/>
              <a:gd name="adj2" fmla="val 26073"/>
              <a:gd name="adj3" fmla="val 3087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75737" y="3958166"/>
            <a:ext cx="206979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図３　樹体ジョイント仕立ての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　　　導入者数と導入面積</a:t>
            </a:r>
            <a:endParaRPr kumimoji="1" lang="ja-JP" altLang="en-US" sz="1050" dirty="0"/>
          </a:p>
        </p:txBody>
      </p:sp>
      <p:sp>
        <p:nvSpPr>
          <p:cNvPr id="26" name="サブタイトル 2"/>
          <p:cNvSpPr txBox="1">
            <a:spLocks/>
          </p:cNvSpPr>
          <p:nvPr/>
        </p:nvSpPr>
        <p:spPr>
          <a:xfrm>
            <a:off x="559060" y="5012217"/>
            <a:ext cx="5998108" cy="196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・導入者９名のうち、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８名が大苗育成に成功</a:t>
            </a:r>
            <a:r>
              <a:rPr lang="ja-JP" altLang="en-US" sz="1200" dirty="0" smtClean="0"/>
              <a:t>し、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順調に定植・接ぎ木された。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4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・令和４年時点で、導入されたジョイント仕立て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樹の枯死数は各</a:t>
            </a:r>
            <a:r>
              <a:rPr lang="ja-JP" altLang="en-US" sz="1200" dirty="0" err="1" smtClean="0"/>
              <a:t>ほ</a:t>
            </a:r>
            <a:r>
              <a:rPr lang="ja-JP" altLang="en-US" sz="1200" dirty="0" smtClean="0"/>
              <a:t>場で０～６本と少なく、ほ場</a:t>
            </a:r>
            <a:endParaRPr lang="en-US" altLang="ja-JP" sz="1200" b="1" u="sng" dirty="0" smtClean="0">
              <a:solidFill>
                <a:srgbClr val="D45D87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rgbClr val="D45D87"/>
                </a:solidFill>
              </a:rPr>
              <a:t>　</a:t>
            </a:r>
            <a:r>
              <a:rPr lang="ja-JP" altLang="en-US" sz="1200" dirty="0" smtClean="0"/>
              <a:t>への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定植後も順調に生育</a:t>
            </a:r>
            <a:r>
              <a:rPr lang="ja-JP" altLang="en-US" sz="1200" dirty="0" smtClean="0"/>
              <a:t>している。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4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→平成</a:t>
            </a:r>
            <a:r>
              <a:rPr lang="en-US" altLang="ja-JP" sz="1200" dirty="0" smtClean="0"/>
              <a:t>28</a:t>
            </a:r>
            <a:r>
              <a:rPr lang="ja-JP" altLang="en-US" sz="1200" dirty="0" smtClean="0"/>
              <a:t>年導入の</a:t>
            </a:r>
            <a:r>
              <a:rPr lang="ja-JP" altLang="en-US" sz="1200" dirty="0" err="1" smtClean="0"/>
              <a:t>ほ</a:t>
            </a:r>
            <a:r>
              <a:rPr lang="ja-JP" altLang="en-US" sz="1200" dirty="0" smtClean="0"/>
              <a:t>場で、令和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年（定植後６年目）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に</a:t>
            </a:r>
            <a:r>
              <a:rPr lang="ja-JP" altLang="en-US" sz="1200" b="1" u="sng" dirty="0" smtClean="0">
                <a:solidFill>
                  <a:srgbClr val="D45D87"/>
                </a:solidFill>
              </a:rPr>
              <a:t>成木相当の収量を確保</a:t>
            </a:r>
            <a:r>
              <a:rPr lang="en-US" altLang="ja-JP" sz="1200" b="1" u="sng" dirty="0" smtClean="0">
                <a:solidFill>
                  <a:srgbClr val="D45D87"/>
                </a:solidFill>
              </a:rPr>
              <a:t>(</a:t>
            </a:r>
            <a:r>
              <a:rPr lang="ja-JP" altLang="en-US" sz="1200" dirty="0" smtClean="0"/>
              <a:t>「</a:t>
            </a:r>
            <a:r>
              <a:rPr lang="ja-JP" altLang="en-US" sz="1200" dirty="0"/>
              <a:t>幸水」</a:t>
            </a:r>
            <a:r>
              <a:rPr lang="en-US" altLang="ja-JP" sz="1200" dirty="0"/>
              <a:t>10000</a:t>
            </a:r>
            <a:r>
              <a:rPr lang="ja-JP" altLang="en-US" sz="1200" dirty="0"/>
              <a:t>果</a:t>
            </a:r>
            <a:r>
              <a:rPr lang="en-US" altLang="ja-JP" sz="1200" dirty="0"/>
              <a:t>/10a</a:t>
            </a:r>
            <a:r>
              <a:rPr lang="ja-JP" altLang="en-US" sz="1200" dirty="0" smtClean="0"/>
              <a:t>）。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400" b="1" u="sng" dirty="0" smtClean="0">
              <a:solidFill>
                <a:srgbClr val="D45D87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・導入者向けの栽培管理研修会により、栽培していての疑問点や工夫している点など</a:t>
            </a:r>
            <a:endParaRPr lang="en-US" altLang="ja-JP" sz="12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/>
              <a:t>　について、積極的な情報交換が行われている。</a:t>
            </a:r>
            <a:endParaRPr lang="en-US" altLang="ja-JP" sz="1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36473" y="6122901"/>
            <a:ext cx="24134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図４　樹体ジョイント仕立ての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　　　着果状況</a:t>
            </a:r>
            <a:endParaRPr kumimoji="1" lang="ja-JP" altLang="en-US" sz="105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810" y="4396852"/>
            <a:ext cx="2330419" cy="1747814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4179208" y="640988"/>
            <a:ext cx="23391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表１　実証</a:t>
            </a:r>
            <a:r>
              <a:rPr kumimoji="1" lang="ja-JP" altLang="en-US" sz="1050" dirty="0" err="1" smtClean="0"/>
              <a:t>ほの</a:t>
            </a:r>
            <a:r>
              <a:rPr kumimoji="1" lang="ja-JP" altLang="en-US" sz="1050" dirty="0" smtClean="0"/>
              <a:t>内容と苗木の伸長量</a:t>
            </a:r>
            <a:endParaRPr kumimoji="1" lang="ja-JP" altLang="en-US" sz="1050" dirty="0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009" y="2088038"/>
            <a:ext cx="2377480" cy="19208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1104" y="857585"/>
            <a:ext cx="2282236" cy="120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ＭＳ ゴシック"/>
        <a:ea typeface="ＭＳ ゴシック"/>
        <a:cs typeface=""/>
      </a:majorFont>
      <a:minorFont>
        <a:latin typeface="ＭＳ ゴシック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1308</TotalTime>
  <Words>1010</Words>
  <Application>Microsoft Office PowerPoint</Application>
  <PresentationFormat>A4 210 x 297 mm</PresentationFormat>
  <Paragraphs>109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ゴシック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本田 綾</dc:creator>
  <cp:lastModifiedBy>藤家 良輔</cp:lastModifiedBy>
  <cp:revision>185</cp:revision>
  <cp:lastPrinted>2022-12-07T05:45:10Z</cp:lastPrinted>
  <dcterms:created xsi:type="dcterms:W3CDTF">2021-11-29T06:34:28Z</dcterms:created>
  <dcterms:modified xsi:type="dcterms:W3CDTF">2023-01-19T11:53:58Z</dcterms:modified>
</cp:coreProperties>
</file>