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61"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98" d="100"/>
          <a:sy n="98" d="100"/>
        </p:scale>
        <p:origin x="1002" y="-118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98" indent="0" algn="ctr">
              <a:buNone/>
              <a:defRPr sz="1500"/>
            </a:lvl2pPr>
            <a:lvl3pPr marL="685796" indent="0" algn="ctr">
              <a:buNone/>
              <a:defRPr sz="1350"/>
            </a:lvl3pPr>
            <a:lvl4pPr marL="1028694" indent="0" algn="ctr">
              <a:buNone/>
              <a:defRPr sz="1200"/>
            </a:lvl4pPr>
            <a:lvl5pPr marL="1371591" indent="0" algn="ctr">
              <a:buNone/>
              <a:defRPr sz="1200"/>
            </a:lvl5pPr>
            <a:lvl6pPr marL="1714489" indent="0" algn="ctr">
              <a:buNone/>
              <a:defRPr sz="1200"/>
            </a:lvl6pPr>
            <a:lvl7pPr marL="2057388" indent="0" algn="ctr">
              <a:buNone/>
              <a:defRPr sz="1200"/>
            </a:lvl7pPr>
            <a:lvl8pPr marL="2400285" indent="0" algn="ctr">
              <a:buNone/>
              <a:defRPr sz="1200"/>
            </a:lvl8pPr>
            <a:lvl9pPr marL="2743183"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147737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171103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393285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373325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7" y="6629230"/>
            <a:ext cx="5915025" cy="2166937"/>
          </a:xfrm>
        </p:spPr>
        <p:txBody>
          <a:bodyPr/>
          <a:lstStyle>
            <a:lvl1pPr marL="0" indent="0">
              <a:buNone/>
              <a:defRPr sz="1800">
                <a:solidFill>
                  <a:schemeClr val="tx1"/>
                </a:solidFill>
              </a:defRPr>
            </a:lvl1pPr>
            <a:lvl2pPr marL="342898" indent="0">
              <a:buNone/>
              <a:defRPr sz="1500">
                <a:solidFill>
                  <a:schemeClr val="tx1">
                    <a:tint val="75000"/>
                  </a:schemeClr>
                </a:solidFill>
              </a:defRPr>
            </a:lvl2pPr>
            <a:lvl3pPr marL="685796" indent="0">
              <a:buNone/>
              <a:defRPr sz="1350">
                <a:solidFill>
                  <a:schemeClr val="tx1">
                    <a:tint val="75000"/>
                  </a:schemeClr>
                </a:solidFill>
              </a:defRPr>
            </a:lvl3pPr>
            <a:lvl4pPr marL="1028694" indent="0">
              <a:buNone/>
              <a:defRPr sz="1200">
                <a:solidFill>
                  <a:schemeClr val="tx1">
                    <a:tint val="75000"/>
                  </a:schemeClr>
                </a:solidFill>
              </a:defRPr>
            </a:lvl4pPr>
            <a:lvl5pPr marL="1371591" indent="0">
              <a:buNone/>
              <a:defRPr sz="1200">
                <a:solidFill>
                  <a:schemeClr val="tx1">
                    <a:tint val="75000"/>
                  </a:schemeClr>
                </a:solidFill>
              </a:defRPr>
            </a:lvl5pPr>
            <a:lvl6pPr marL="1714489" indent="0">
              <a:buNone/>
              <a:defRPr sz="1200">
                <a:solidFill>
                  <a:schemeClr val="tx1">
                    <a:tint val="75000"/>
                  </a:schemeClr>
                </a:solidFill>
              </a:defRPr>
            </a:lvl6pPr>
            <a:lvl7pPr marL="2057388" indent="0">
              <a:buNone/>
              <a:defRPr sz="1200">
                <a:solidFill>
                  <a:schemeClr val="tx1">
                    <a:tint val="75000"/>
                  </a:schemeClr>
                </a:solidFill>
              </a:defRPr>
            </a:lvl7pPr>
            <a:lvl8pPr marL="2400285" indent="0">
              <a:buNone/>
              <a:defRPr sz="1200">
                <a:solidFill>
                  <a:schemeClr val="tx1">
                    <a:tint val="75000"/>
                  </a:schemeClr>
                </a:solidFill>
              </a:defRPr>
            </a:lvl8pPr>
            <a:lvl9pPr marL="2743183"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52635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1907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3" y="2428351"/>
            <a:ext cx="2901255" cy="1190095"/>
          </a:xfrm>
        </p:spPr>
        <p:txBody>
          <a:bodyPr anchor="b"/>
          <a:lstStyle>
            <a:lvl1pPr marL="0" indent="0">
              <a:buNone/>
              <a:defRPr sz="1800" b="1"/>
            </a:lvl1pPr>
            <a:lvl2pPr marL="342898" indent="0">
              <a:buNone/>
              <a:defRPr sz="1500" b="1"/>
            </a:lvl2pPr>
            <a:lvl3pPr marL="685796" indent="0">
              <a:buNone/>
              <a:defRPr sz="1350" b="1"/>
            </a:lvl3pPr>
            <a:lvl4pPr marL="1028694" indent="0">
              <a:buNone/>
              <a:defRPr sz="1200" b="1"/>
            </a:lvl4pPr>
            <a:lvl5pPr marL="1371591" indent="0">
              <a:buNone/>
              <a:defRPr sz="1200" b="1"/>
            </a:lvl5pPr>
            <a:lvl6pPr marL="1714489" indent="0">
              <a:buNone/>
              <a:defRPr sz="1200" b="1"/>
            </a:lvl6pPr>
            <a:lvl7pPr marL="2057388" indent="0">
              <a:buNone/>
              <a:defRPr sz="1200" b="1"/>
            </a:lvl7pPr>
            <a:lvl8pPr marL="2400285" indent="0">
              <a:buNone/>
              <a:defRPr sz="1200" b="1"/>
            </a:lvl8pPr>
            <a:lvl9pPr marL="2743183"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3" y="3618444"/>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5" y="2428351"/>
            <a:ext cx="2915543" cy="1190095"/>
          </a:xfrm>
        </p:spPr>
        <p:txBody>
          <a:bodyPr anchor="b"/>
          <a:lstStyle>
            <a:lvl1pPr marL="0" indent="0">
              <a:buNone/>
              <a:defRPr sz="1800" b="1"/>
            </a:lvl1pPr>
            <a:lvl2pPr marL="342898" indent="0">
              <a:buNone/>
              <a:defRPr sz="1500" b="1"/>
            </a:lvl2pPr>
            <a:lvl3pPr marL="685796" indent="0">
              <a:buNone/>
              <a:defRPr sz="1350" b="1"/>
            </a:lvl3pPr>
            <a:lvl4pPr marL="1028694" indent="0">
              <a:buNone/>
              <a:defRPr sz="1200" b="1"/>
            </a:lvl4pPr>
            <a:lvl5pPr marL="1371591" indent="0">
              <a:buNone/>
              <a:defRPr sz="1200" b="1"/>
            </a:lvl5pPr>
            <a:lvl6pPr marL="1714489" indent="0">
              <a:buNone/>
              <a:defRPr sz="1200" b="1"/>
            </a:lvl6pPr>
            <a:lvl7pPr marL="2057388" indent="0">
              <a:buNone/>
              <a:defRPr sz="1200" b="1"/>
            </a:lvl7pPr>
            <a:lvl8pPr marL="2400285" indent="0">
              <a:buNone/>
              <a:defRPr sz="1200" b="1"/>
            </a:lvl8pPr>
            <a:lvl9pPr marL="2743183"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5" y="3618444"/>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8217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96710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415373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4" y="1426287"/>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98" indent="0">
              <a:buNone/>
              <a:defRPr sz="1050"/>
            </a:lvl2pPr>
            <a:lvl3pPr marL="685796" indent="0">
              <a:buNone/>
              <a:defRPr sz="900"/>
            </a:lvl3pPr>
            <a:lvl4pPr marL="1028694" indent="0">
              <a:buNone/>
              <a:defRPr sz="750"/>
            </a:lvl4pPr>
            <a:lvl5pPr marL="1371591" indent="0">
              <a:buNone/>
              <a:defRPr sz="750"/>
            </a:lvl5pPr>
            <a:lvl6pPr marL="1714489" indent="0">
              <a:buNone/>
              <a:defRPr sz="750"/>
            </a:lvl6pPr>
            <a:lvl7pPr marL="2057388" indent="0">
              <a:buNone/>
              <a:defRPr sz="750"/>
            </a:lvl7pPr>
            <a:lvl8pPr marL="2400285" indent="0">
              <a:buNone/>
              <a:defRPr sz="750"/>
            </a:lvl8pPr>
            <a:lvl9pPr marL="2743183"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65049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4" y="1426287"/>
            <a:ext cx="3471863" cy="7039681"/>
          </a:xfrm>
        </p:spPr>
        <p:txBody>
          <a:bodyPr anchor="t"/>
          <a:lstStyle>
            <a:lvl1pPr marL="0" indent="0">
              <a:buNone/>
              <a:defRPr sz="2400"/>
            </a:lvl1pPr>
            <a:lvl2pPr marL="342898" indent="0">
              <a:buNone/>
              <a:defRPr sz="2100"/>
            </a:lvl2pPr>
            <a:lvl3pPr marL="685796" indent="0">
              <a:buNone/>
              <a:defRPr sz="1800"/>
            </a:lvl3pPr>
            <a:lvl4pPr marL="1028694" indent="0">
              <a:buNone/>
              <a:defRPr sz="1500"/>
            </a:lvl4pPr>
            <a:lvl5pPr marL="1371591" indent="0">
              <a:buNone/>
              <a:defRPr sz="1500"/>
            </a:lvl5pPr>
            <a:lvl6pPr marL="1714489" indent="0">
              <a:buNone/>
              <a:defRPr sz="1500"/>
            </a:lvl6pPr>
            <a:lvl7pPr marL="2057388" indent="0">
              <a:buNone/>
              <a:defRPr sz="1500"/>
            </a:lvl7pPr>
            <a:lvl8pPr marL="2400285" indent="0">
              <a:buNone/>
              <a:defRPr sz="1500"/>
            </a:lvl8pPr>
            <a:lvl9pPr marL="2743183"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98" indent="0">
              <a:buNone/>
              <a:defRPr sz="1050"/>
            </a:lvl2pPr>
            <a:lvl3pPr marL="685796" indent="0">
              <a:buNone/>
              <a:defRPr sz="900"/>
            </a:lvl3pPr>
            <a:lvl4pPr marL="1028694" indent="0">
              <a:buNone/>
              <a:defRPr sz="750"/>
            </a:lvl4pPr>
            <a:lvl5pPr marL="1371591" indent="0">
              <a:buNone/>
              <a:defRPr sz="750"/>
            </a:lvl5pPr>
            <a:lvl6pPr marL="1714489" indent="0">
              <a:buNone/>
              <a:defRPr sz="750"/>
            </a:lvl6pPr>
            <a:lvl7pPr marL="2057388" indent="0">
              <a:buNone/>
              <a:defRPr sz="750"/>
            </a:lvl7pPr>
            <a:lvl8pPr marL="2400285" indent="0">
              <a:buNone/>
              <a:defRPr sz="750"/>
            </a:lvl8pPr>
            <a:lvl9pPr marL="2743183"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84129F-1DB0-4F54-8A52-6049D348C67A}" type="datetimeFigureOut">
              <a:rPr kumimoji="1" lang="ja-JP" altLang="en-US" smtClean="0"/>
              <a:t>2022/12/26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130347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9" y="9181401"/>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084129F-1DB0-4F54-8A52-6049D348C67A}" type="datetimeFigureOut">
              <a:rPr kumimoji="1" lang="ja-JP" altLang="en-US" smtClean="0"/>
              <a:t>2022/12/26</a:t>
            </a:fld>
            <a:endParaRPr kumimoji="1" lang="ja-JP" altLang="en-US"/>
          </a:p>
        </p:txBody>
      </p:sp>
      <p:sp>
        <p:nvSpPr>
          <p:cNvPr id="5" name="Footer Placeholder 4"/>
          <p:cNvSpPr>
            <a:spLocks noGrp="1"/>
          </p:cNvSpPr>
          <p:nvPr>
            <p:ph type="ftr" sz="quarter" idx="3"/>
          </p:nvPr>
        </p:nvSpPr>
        <p:spPr>
          <a:xfrm>
            <a:off x="2271715" y="9181401"/>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401"/>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7992506-61D7-48B8-B446-45137F8CA137}" type="slidenum">
              <a:rPr kumimoji="1" lang="ja-JP" altLang="en-US" smtClean="0"/>
              <a:t>‹#›</a:t>
            </a:fld>
            <a:endParaRPr kumimoji="1" lang="ja-JP" altLang="en-US"/>
          </a:p>
        </p:txBody>
      </p:sp>
    </p:spTree>
    <p:extLst>
      <p:ext uri="{BB962C8B-B14F-4D97-AF65-F5344CB8AC3E}">
        <p14:creationId xmlns:p14="http://schemas.microsoft.com/office/powerpoint/2010/main" val="1450989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796"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9" indent="-171449" algn="l" defTabSz="685796"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47" indent="-171449" algn="l" defTabSz="685796"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45" indent="-171449" algn="l" defTabSz="685796"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42" indent="-171449" algn="l" defTabSz="685796"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41" indent="-171449" algn="l" defTabSz="685796"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38" indent="-171449" algn="l" defTabSz="685796"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36" indent="-171449" algn="l" defTabSz="685796"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34" indent="-171449" algn="l" defTabSz="685796"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32" indent="-171449" algn="l" defTabSz="685796"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96" rtl="0" eaLnBrk="1" latinLnBrk="0" hangingPunct="1">
        <a:defRPr kumimoji="1" sz="1350" kern="1200">
          <a:solidFill>
            <a:schemeClr val="tx1"/>
          </a:solidFill>
          <a:latin typeface="+mn-lt"/>
          <a:ea typeface="+mn-ea"/>
          <a:cs typeface="+mn-cs"/>
        </a:defRPr>
      </a:lvl1pPr>
      <a:lvl2pPr marL="342898"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1" algn="l" defTabSz="685796" rtl="0" eaLnBrk="1" latinLnBrk="0" hangingPunct="1">
        <a:defRPr kumimoji="1" sz="1350" kern="1200">
          <a:solidFill>
            <a:schemeClr val="tx1"/>
          </a:solidFill>
          <a:latin typeface="+mn-lt"/>
          <a:ea typeface="+mn-ea"/>
          <a:cs typeface="+mn-cs"/>
        </a:defRPr>
      </a:lvl5pPr>
      <a:lvl6pPr marL="1714489" algn="l" defTabSz="685796" rtl="0" eaLnBrk="1" latinLnBrk="0" hangingPunct="1">
        <a:defRPr kumimoji="1" sz="1350" kern="1200">
          <a:solidFill>
            <a:schemeClr val="tx1"/>
          </a:solidFill>
          <a:latin typeface="+mn-lt"/>
          <a:ea typeface="+mn-ea"/>
          <a:cs typeface="+mn-cs"/>
        </a:defRPr>
      </a:lvl6pPr>
      <a:lvl7pPr marL="2057388" algn="l" defTabSz="685796" rtl="0" eaLnBrk="1" latinLnBrk="0" hangingPunct="1">
        <a:defRPr kumimoji="1" sz="1350" kern="1200">
          <a:solidFill>
            <a:schemeClr val="tx1"/>
          </a:solidFill>
          <a:latin typeface="+mn-lt"/>
          <a:ea typeface="+mn-ea"/>
          <a:cs typeface="+mn-cs"/>
        </a:defRPr>
      </a:lvl7pPr>
      <a:lvl8pPr marL="2400285" algn="l" defTabSz="685796" rtl="0" eaLnBrk="1" latinLnBrk="0" hangingPunct="1">
        <a:defRPr kumimoji="1" sz="1350" kern="1200">
          <a:solidFill>
            <a:schemeClr val="tx1"/>
          </a:solidFill>
          <a:latin typeface="+mn-lt"/>
          <a:ea typeface="+mn-ea"/>
          <a:cs typeface="+mn-cs"/>
        </a:defRPr>
      </a:lvl8pPr>
      <a:lvl9pPr marL="2743183"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1151F5D8-412F-3977-6422-4618447E12C4}"/>
              </a:ext>
            </a:extLst>
          </p:cNvPr>
          <p:cNvSpPr txBox="1"/>
          <p:nvPr/>
        </p:nvSpPr>
        <p:spPr>
          <a:xfrm>
            <a:off x="103254" y="3728863"/>
            <a:ext cx="6526041" cy="5724000"/>
          </a:xfrm>
          <a:prstGeom prst="rect">
            <a:avLst/>
          </a:prstGeom>
          <a:noFill/>
          <a:ln w="19050">
            <a:solidFill>
              <a:srgbClr val="0070C0"/>
            </a:solidFill>
          </a:ln>
        </p:spPr>
        <p:txBody>
          <a:bodyPr wrap="square" rtlCol="0" anchor="ctr">
            <a:spAutoFit/>
          </a:bodyPr>
          <a:lstStyle/>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en-US" altLang="ja-JP" sz="1179" dirty="0">
              <a:latin typeface="+mn-ea"/>
            </a:endParaRPr>
          </a:p>
          <a:p>
            <a:endParaRPr kumimoji="1" lang="ja-JP" altLang="en-US" sz="1179" dirty="0">
              <a:latin typeface="+mn-ea"/>
            </a:endParaRPr>
          </a:p>
        </p:txBody>
      </p:sp>
      <p:sp>
        <p:nvSpPr>
          <p:cNvPr id="4" name="テキスト ボックス 3">
            <a:extLst>
              <a:ext uri="{FF2B5EF4-FFF2-40B4-BE49-F238E27FC236}">
                <a16:creationId xmlns:a16="http://schemas.microsoft.com/office/drawing/2014/main" id="{1151F5D8-412F-3977-6422-4618447E12C4}"/>
              </a:ext>
            </a:extLst>
          </p:cNvPr>
          <p:cNvSpPr txBox="1"/>
          <p:nvPr/>
        </p:nvSpPr>
        <p:spPr>
          <a:xfrm>
            <a:off x="103254" y="1336504"/>
            <a:ext cx="6526041" cy="2088000"/>
          </a:xfrm>
          <a:prstGeom prst="rect">
            <a:avLst/>
          </a:prstGeom>
          <a:noFill/>
          <a:ln w="19050">
            <a:solidFill>
              <a:srgbClr val="0070C0"/>
            </a:solidFill>
          </a:ln>
        </p:spPr>
        <p:txBody>
          <a:bodyPr wrap="square" rtlCol="0" anchor="ctr">
            <a:spAutoFit/>
          </a:bodyPr>
          <a:lstStyle/>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p:txBody>
      </p:sp>
      <p:sp>
        <p:nvSpPr>
          <p:cNvPr id="3" name="タイトル 1"/>
          <p:cNvSpPr txBox="1">
            <a:spLocks/>
          </p:cNvSpPr>
          <p:nvPr/>
        </p:nvSpPr>
        <p:spPr>
          <a:xfrm>
            <a:off x="474320" y="128464"/>
            <a:ext cx="5948475" cy="919887"/>
          </a:xfrm>
          <a:prstGeom prst="rect">
            <a:avLst/>
          </a:prstGeom>
          <a:solidFill>
            <a:srgbClr val="0070C0"/>
          </a:solidFill>
          <a:ln>
            <a:solidFill>
              <a:srgbClr val="3399FF"/>
            </a:solidFill>
          </a:ln>
        </p:spPr>
        <p:style>
          <a:lnRef idx="1">
            <a:schemeClr val="accent4"/>
          </a:lnRef>
          <a:fillRef idx="2">
            <a:schemeClr val="accent4"/>
          </a:fillRef>
          <a:effectRef idx="1">
            <a:schemeClr val="accent4"/>
          </a:effectRef>
          <a:fontRef idx="minor">
            <a:schemeClr val="dk1"/>
          </a:fontRef>
        </p:style>
        <p:txBody>
          <a:bodyPr anchor="ctr">
            <a:no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1801" b="1" dirty="0">
                <a:solidFill>
                  <a:schemeClr val="bg1"/>
                </a:solidFill>
                <a:latin typeface="ＭＳ ゴシック" panose="020B0609070205080204" pitchFamily="49" charset="-128"/>
                <a:ea typeface="ＭＳ ゴシック" panose="020B0609070205080204" pitchFamily="49" charset="-128"/>
              </a:rPr>
              <a:t>「これなら畑の様子がいつでもわかります！」</a:t>
            </a:r>
            <a:endParaRPr lang="en-US" altLang="ja-JP" sz="1801"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1801" b="1" dirty="0">
                <a:solidFill>
                  <a:schemeClr val="bg1"/>
                </a:solidFill>
                <a:latin typeface="ＭＳ ゴシック" panose="020B0609070205080204" pitchFamily="49" charset="-128"/>
                <a:ea typeface="ＭＳ ゴシック" panose="020B0609070205080204" pitchFamily="49" charset="-128"/>
              </a:rPr>
              <a:t>～</a:t>
            </a:r>
            <a:r>
              <a:rPr lang="en-US" altLang="ja-JP" sz="1801" b="1" dirty="0" err="1">
                <a:solidFill>
                  <a:schemeClr val="bg1"/>
                </a:solidFill>
                <a:latin typeface="ＭＳ ゴシック" panose="020B0609070205080204" pitchFamily="49" charset="-128"/>
                <a:ea typeface="ＭＳ ゴシック" panose="020B0609070205080204" pitchFamily="49" charset="-128"/>
              </a:rPr>
              <a:t>IoT</a:t>
            </a:r>
            <a:r>
              <a:rPr lang="ja-JP" altLang="en-US" sz="1801" b="1" dirty="0">
                <a:solidFill>
                  <a:schemeClr val="bg1"/>
                </a:solidFill>
                <a:latin typeface="ＭＳ ゴシック" panose="020B0609070205080204" pitchFamily="49" charset="-128"/>
                <a:ea typeface="ＭＳ ゴシック" panose="020B0609070205080204" pitchFamily="49" charset="-128"/>
              </a:rPr>
              <a:t>機器の活用による農業青年クラブの活性化～</a:t>
            </a:r>
            <a:endParaRPr lang="en-US" altLang="ja-JP" sz="1801" b="1" dirty="0">
              <a:solidFill>
                <a:schemeClr val="bg1"/>
              </a:solidFill>
              <a:latin typeface="ＭＳ ゴシック" panose="020B0609070205080204" pitchFamily="49" charset="-128"/>
              <a:ea typeface="ＭＳ ゴシック" panose="020B0609070205080204" pitchFamily="49" charset="-128"/>
            </a:endParaRPr>
          </a:p>
          <a:p>
            <a:pPr algn="r"/>
            <a:r>
              <a:rPr lang="ja-JP" altLang="en-US" sz="1376" b="1" dirty="0">
                <a:solidFill>
                  <a:schemeClr val="bg1"/>
                </a:solidFill>
                <a:latin typeface="ＭＳ ゴシック" panose="020B0609070205080204" pitchFamily="49" charset="-128"/>
                <a:ea typeface="ＭＳ ゴシック" panose="020B0609070205080204" pitchFamily="49" charset="-128"/>
              </a:rPr>
              <a:t>県南農林事務所農業振興普及部</a:t>
            </a:r>
            <a:r>
              <a:rPr lang="ja-JP" altLang="en-US" sz="1769" b="1" dirty="0">
                <a:solidFill>
                  <a:schemeClr val="bg1"/>
                </a:solidFill>
                <a:latin typeface="ＭＳ ゴシック" panose="020B0609070205080204" pitchFamily="49" charset="-128"/>
                <a:ea typeface="ＭＳ ゴシック" panose="020B0609070205080204" pitchFamily="49" charset="-128"/>
              </a:rPr>
              <a:t>　　　　　　　　　　　　　　　　</a:t>
            </a:r>
          </a:p>
        </p:txBody>
      </p:sp>
      <p:sp>
        <p:nvSpPr>
          <p:cNvPr id="5" name="テキスト ボックス 4"/>
          <p:cNvSpPr txBox="1"/>
          <p:nvPr/>
        </p:nvSpPr>
        <p:spPr>
          <a:xfrm>
            <a:off x="91184" y="1105954"/>
            <a:ext cx="1981298" cy="364587"/>
          </a:xfrm>
          <a:prstGeom prst="rect">
            <a:avLst/>
          </a:prstGeom>
          <a:solidFill>
            <a:srgbClr val="00B0F0"/>
          </a:solidFill>
          <a:ln>
            <a:solidFill>
              <a:schemeClr val="accent1"/>
            </a:solidFill>
          </a:ln>
        </p:spPr>
        <p:txBody>
          <a:bodyPr wrap="square" rtlCol="0" anchor="ctr">
            <a:spAutoFit/>
          </a:bodyPr>
          <a:lstStyle/>
          <a:p>
            <a:r>
              <a:rPr kumimoji="1" lang="ja-JP" altLang="en-US" sz="1769" b="1" dirty="0">
                <a:solidFill>
                  <a:schemeClr val="bg1"/>
                </a:solidFill>
                <a:latin typeface="ＭＳ ゴシック" panose="020B0609070205080204" pitchFamily="49" charset="-128"/>
                <a:ea typeface="ＭＳ ゴシック" panose="020B0609070205080204" pitchFamily="49" charset="-128"/>
              </a:rPr>
              <a:t>１　</a:t>
            </a:r>
            <a:r>
              <a:rPr kumimoji="1" lang="ja-JP" altLang="en-US" sz="1600" b="1" dirty="0">
                <a:solidFill>
                  <a:schemeClr val="bg1"/>
                </a:solidFill>
                <a:latin typeface="ＭＳ ゴシック" panose="020B0609070205080204" pitchFamily="49" charset="-128"/>
                <a:ea typeface="ＭＳ ゴシック" panose="020B0609070205080204" pitchFamily="49" charset="-128"/>
              </a:rPr>
              <a:t>背景</a:t>
            </a:r>
            <a:r>
              <a:rPr kumimoji="1" lang="ja-JP" altLang="en-US" sz="1769" b="1" dirty="0">
                <a:solidFill>
                  <a:schemeClr val="bg1"/>
                </a:solidFill>
                <a:latin typeface="ＭＳ ゴシック" panose="020B0609070205080204" pitchFamily="49" charset="-128"/>
                <a:ea typeface="ＭＳ ゴシック" panose="020B0609070205080204" pitchFamily="49" charset="-128"/>
              </a:rPr>
              <a:t>・</a:t>
            </a:r>
            <a:r>
              <a:rPr kumimoji="1" lang="ja-JP" altLang="en-US" sz="1572" b="1" dirty="0">
                <a:solidFill>
                  <a:schemeClr val="bg1"/>
                </a:solidFill>
                <a:latin typeface="ＭＳ ゴシック" panose="020B0609070205080204" pitchFamily="49" charset="-128"/>
                <a:ea typeface="ＭＳ ゴシック" panose="020B0609070205080204" pitchFamily="49" charset="-128"/>
              </a:rPr>
              <a:t>ねらい</a:t>
            </a:r>
            <a:endParaRPr kumimoji="1" lang="ja-JP" altLang="en-US" sz="1769" b="1" dirty="0">
              <a:solidFill>
                <a:schemeClr val="bg1"/>
              </a:solidFill>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8103"/>
          <a:stretch/>
        </p:blipFill>
        <p:spPr>
          <a:xfrm>
            <a:off x="4399088" y="5760687"/>
            <a:ext cx="2126256" cy="1306015"/>
          </a:xfrm>
          <a:prstGeom prst="rect">
            <a:avLst/>
          </a:prstGeom>
        </p:spPr>
      </p:pic>
      <p:pic>
        <p:nvPicPr>
          <p:cNvPr id="10" name="図 9"/>
          <p:cNvPicPr>
            <a:picLocks noChangeAspect="1"/>
          </p:cNvPicPr>
          <p:nvPr/>
        </p:nvPicPr>
        <p:blipFill rotWithShape="1">
          <a:blip r:embed="rId4" cstate="hqprint">
            <a:extLst>
              <a:ext uri="{28A0092B-C50C-407E-A947-70E740481C1C}">
                <a14:useLocalDpi xmlns:a14="http://schemas.microsoft.com/office/drawing/2010/main" val="0"/>
              </a:ext>
            </a:extLst>
          </a:blip>
          <a:srcRect t="17302"/>
          <a:stretch/>
        </p:blipFill>
        <p:spPr>
          <a:xfrm>
            <a:off x="4361041" y="7447194"/>
            <a:ext cx="2164303" cy="1342379"/>
          </a:xfrm>
          <a:prstGeom prst="rect">
            <a:avLst/>
          </a:prstGeom>
        </p:spPr>
      </p:pic>
      <p:sp>
        <p:nvSpPr>
          <p:cNvPr id="11" name="テキスト ボックス 10"/>
          <p:cNvSpPr txBox="1"/>
          <p:nvPr/>
        </p:nvSpPr>
        <p:spPr>
          <a:xfrm>
            <a:off x="4215656" y="6996874"/>
            <a:ext cx="2523293" cy="319062"/>
          </a:xfrm>
          <a:prstGeom prst="rect">
            <a:avLst/>
          </a:prstGeom>
          <a:noFill/>
        </p:spPr>
        <p:txBody>
          <a:bodyPr wrap="square" rtlCol="0">
            <a:spAutoFit/>
          </a:bodyPr>
          <a:lstStyle/>
          <a:p>
            <a:pPr algn="ctr">
              <a:lnSpc>
                <a:spcPct val="150000"/>
              </a:lnSpc>
            </a:pPr>
            <a:r>
              <a:rPr kumimoji="1" lang="ja-JP" altLang="en-US" sz="982" b="1" dirty="0" smtClean="0">
                <a:latin typeface="+mn-ea"/>
              </a:rPr>
              <a:t>図</a:t>
            </a:r>
            <a:r>
              <a:rPr kumimoji="1" lang="en-US" altLang="ja-JP" sz="982" b="1" dirty="0" smtClean="0">
                <a:latin typeface="+mn-ea"/>
              </a:rPr>
              <a:t>2</a:t>
            </a:r>
            <a:r>
              <a:rPr kumimoji="1" lang="ja-JP" altLang="en-US" sz="982" b="1" dirty="0" smtClean="0">
                <a:latin typeface="+mn-ea"/>
              </a:rPr>
              <a:t>　現地</a:t>
            </a:r>
            <a:r>
              <a:rPr kumimoji="1" lang="ja-JP" altLang="en-US" sz="982" b="1" dirty="0">
                <a:latin typeface="+mn-ea"/>
              </a:rPr>
              <a:t>確認における課題確認の</a:t>
            </a:r>
            <a:r>
              <a:rPr kumimoji="1" lang="ja-JP" altLang="en-US" sz="982" b="1" dirty="0" smtClean="0">
                <a:latin typeface="+mn-ea"/>
              </a:rPr>
              <a:t>様子</a:t>
            </a:r>
            <a:endParaRPr kumimoji="1" lang="en-US" altLang="ja-JP" sz="884" b="1" dirty="0">
              <a:latin typeface="+mn-ea"/>
            </a:endParaRPr>
          </a:p>
        </p:txBody>
      </p:sp>
      <p:sp>
        <p:nvSpPr>
          <p:cNvPr id="12" name="テキスト ボックス 11"/>
          <p:cNvSpPr txBox="1"/>
          <p:nvPr/>
        </p:nvSpPr>
        <p:spPr>
          <a:xfrm>
            <a:off x="4323237" y="8738394"/>
            <a:ext cx="2386430" cy="297454"/>
          </a:xfrm>
          <a:prstGeom prst="rect">
            <a:avLst/>
          </a:prstGeom>
          <a:noFill/>
        </p:spPr>
        <p:txBody>
          <a:bodyPr wrap="square" rtlCol="0">
            <a:spAutoFit/>
          </a:bodyPr>
          <a:lstStyle/>
          <a:p>
            <a:pPr>
              <a:lnSpc>
                <a:spcPct val="150000"/>
              </a:lnSpc>
            </a:pPr>
            <a:r>
              <a:rPr kumimoji="1" lang="ja-JP" altLang="en-US" sz="982" b="1" dirty="0" smtClean="0">
                <a:latin typeface="+mn-ea"/>
              </a:rPr>
              <a:t>図</a:t>
            </a:r>
            <a:r>
              <a:rPr kumimoji="1" lang="en-US" altLang="ja-JP" sz="982" b="1" dirty="0" smtClean="0">
                <a:latin typeface="+mn-ea"/>
              </a:rPr>
              <a:t>3</a:t>
            </a:r>
            <a:r>
              <a:rPr kumimoji="1" lang="ja-JP" altLang="en-US" sz="982" b="1" dirty="0" smtClean="0">
                <a:latin typeface="+mn-ea"/>
              </a:rPr>
              <a:t>　勉強会</a:t>
            </a:r>
            <a:r>
              <a:rPr kumimoji="1" lang="ja-JP" altLang="en-US" sz="982" b="1" dirty="0">
                <a:latin typeface="+mn-ea"/>
              </a:rPr>
              <a:t>でのシステム製作の</a:t>
            </a:r>
            <a:r>
              <a:rPr kumimoji="1" lang="ja-JP" altLang="en-US" sz="982" b="1" dirty="0" smtClean="0">
                <a:latin typeface="+mn-ea"/>
              </a:rPr>
              <a:t>様子</a:t>
            </a:r>
            <a:endParaRPr kumimoji="1" lang="en-US" altLang="ja-JP" sz="884" b="1" dirty="0">
              <a:latin typeface="+mn-ea"/>
            </a:endParaRPr>
          </a:p>
        </p:txBody>
      </p:sp>
      <p:sp>
        <p:nvSpPr>
          <p:cNvPr id="14" name="テキスト ボックス 13"/>
          <p:cNvSpPr txBox="1"/>
          <p:nvPr/>
        </p:nvSpPr>
        <p:spPr>
          <a:xfrm>
            <a:off x="103253" y="1406646"/>
            <a:ext cx="6557549" cy="2000548"/>
          </a:xfrm>
          <a:prstGeom prst="rect">
            <a:avLst/>
          </a:prstGeom>
          <a:noFill/>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●背景</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・産地では生産者の高齢化、後継者不足等による衰退が危惧されている。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→産地を活性化するための解決策の一つとして、若手農業者の育成が急務である。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・農業青年クラブ「ＳＡＦ会」</a:t>
            </a:r>
            <a:r>
              <a:rPr kumimoji="1" lang="en-US" altLang="ja-JP" sz="1200" dirty="0">
                <a:latin typeface="ＭＳ ゴシック" panose="020B0609070205080204" pitchFamily="49" charset="-128"/>
                <a:ea typeface="ＭＳ ゴシック" panose="020B0609070205080204" pitchFamily="49" charset="-128"/>
              </a:rPr>
              <a:t>(</a:t>
            </a:r>
            <a:r>
              <a:rPr kumimoji="1" lang="en-US" altLang="ja-JP" sz="1200" dirty="0" err="1">
                <a:latin typeface="ＭＳ ゴシック" panose="020B0609070205080204" pitchFamily="49" charset="-128"/>
                <a:ea typeface="ＭＳ ゴシック" panose="020B0609070205080204" pitchFamily="49" charset="-128"/>
              </a:rPr>
              <a:t>Shirakawa</a:t>
            </a:r>
            <a:r>
              <a:rPr kumimoji="1" lang="en-US" altLang="ja-JP" sz="1200" dirty="0">
                <a:latin typeface="ＭＳ ゴシック" panose="020B0609070205080204" pitchFamily="49" charset="-128"/>
                <a:ea typeface="ＭＳ ゴシック" panose="020B0609070205080204" pitchFamily="49" charset="-128"/>
              </a:rPr>
              <a:t> </a:t>
            </a:r>
            <a:r>
              <a:rPr kumimoji="1" lang="en-US" altLang="ja-JP" sz="1200" dirty="0" err="1" smtClean="0">
                <a:latin typeface="ＭＳ ゴシック" panose="020B0609070205080204" pitchFamily="49" charset="-128"/>
                <a:ea typeface="ＭＳ ゴシック" panose="020B0609070205080204" pitchFamily="49" charset="-128"/>
              </a:rPr>
              <a:t>Agri</a:t>
            </a:r>
            <a:r>
              <a:rPr kumimoji="1" lang="en-US" altLang="ja-JP" sz="1200" dirty="0" smtClean="0">
                <a:latin typeface="ＭＳ ゴシック" panose="020B0609070205080204" pitchFamily="49" charset="-128"/>
                <a:ea typeface="ＭＳ ゴシック" panose="020B0609070205080204" pitchFamily="49" charset="-128"/>
              </a:rPr>
              <a:t> </a:t>
            </a:r>
            <a:r>
              <a:rPr kumimoji="1" lang="en-US" altLang="ja-JP" sz="1200" dirty="0">
                <a:latin typeface="ＭＳ ゴシック" panose="020B0609070205080204" pitchFamily="49" charset="-128"/>
                <a:ea typeface="ＭＳ ゴシック" panose="020B0609070205080204" pitchFamily="49" charset="-128"/>
              </a:rPr>
              <a:t>Friends)</a:t>
            </a:r>
            <a:r>
              <a:rPr kumimoji="1" lang="ja-JP" altLang="en-US" sz="1200" dirty="0">
                <a:latin typeface="ＭＳ ゴシック" panose="020B0609070205080204" pitchFamily="49" charset="-128"/>
                <a:ea typeface="ＭＳ ゴシック" panose="020B0609070205080204" pitchFamily="49" charset="-128"/>
              </a:rPr>
              <a:t>では、これまで県内外</a:t>
            </a:r>
            <a:r>
              <a:rPr kumimoji="1" lang="ja-JP" altLang="en-US" sz="1200" dirty="0" smtClean="0">
                <a:latin typeface="ＭＳ ゴシック" panose="020B0609070205080204" pitchFamily="49" charset="-128"/>
                <a:ea typeface="ＭＳ ゴシック" panose="020B0609070205080204" pitchFamily="49" charset="-128"/>
              </a:rPr>
              <a:t>マルシェへ </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en-US" altLang="ja-JP" sz="1200" dirty="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の</a:t>
            </a:r>
            <a:r>
              <a:rPr kumimoji="1" lang="ja-JP" altLang="en-US" sz="1200" dirty="0">
                <a:latin typeface="ＭＳ ゴシック" panose="020B0609070205080204" pitchFamily="49" charset="-128"/>
                <a:ea typeface="ＭＳ ゴシック" panose="020B0609070205080204" pitchFamily="49" charset="-128"/>
              </a:rPr>
              <a:t>出店、ナシジョイント栽培苗の育成請け負い、自動かん水装置の作成等を</a:t>
            </a:r>
            <a:r>
              <a:rPr kumimoji="1" lang="ja-JP" altLang="en-US" sz="1200" dirty="0" smtClean="0">
                <a:latin typeface="ＭＳ ゴシック" panose="020B0609070205080204" pitchFamily="49" charset="-128"/>
                <a:ea typeface="ＭＳ ゴシック" panose="020B0609070205080204" pitchFamily="49" charset="-128"/>
              </a:rPr>
              <a:t>行って</a:t>
            </a:r>
            <a:r>
              <a:rPr kumimoji="1" lang="ja-JP" altLang="en-US" sz="1200" dirty="0">
                <a:latin typeface="ＭＳ ゴシック" panose="020B0609070205080204" pitchFamily="49" charset="-128"/>
                <a:ea typeface="ＭＳ ゴシック" panose="020B0609070205080204" pitchFamily="49" charset="-128"/>
              </a:rPr>
              <a:t>きたが</a:t>
            </a:r>
            <a:r>
              <a:rPr kumimoji="1" lang="ja-JP" altLang="en-US" sz="1200" dirty="0" smtClean="0">
                <a:latin typeface="ＭＳ ゴシック" panose="020B0609070205080204" pitchFamily="49" charset="-128"/>
                <a:ea typeface="ＭＳ ゴシック" panose="020B0609070205080204" pitchFamily="49" charset="-128"/>
              </a:rPr>
              <a:t>、</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en-US" altLang="ja-JP" sz="1200" b="1" dirty="0">
                <a:latin typeface="ＭＳ ゴシック" panose="020B0609070205080204" pitchFamily="49" charset="-128"/>
                <a:ea typeface="ＭＳ ゴシック" panose="020B0609070205080204" pitchFamily="49" charset="-128"/>
              </a:rPr>
              <a:t> </a:t>
            </a:r>
            <a:r>
              <a:rPr kumimoji="1" lang="en-US" altLang="ja-JP" sz="1200" b="1" dirty="0" smtClean="0">
                <a:latin typeface="ＭＳ ゴシック" panose="020B0609070205080204" pitchFamily="49" charset="-128"/>
                <a:ea typeface="ＭＳ ゴシック" panose="020B0609070205080204" pitchFamily="49" charset="-128"/>
              </a:rPr>
              <a:t> </a:t>
            </a:r>
            <a:r>
              <a:rPr kumimoji="1" lang="ja-JP" altLang="en-US" sz="1200" b="1" u="sng" dirty="0" smtClean="0">
                <a:latin typeface="ＭＳ ゴシック" panose="020B0609070205080204" pitchFamily="49" charset="-128"/>
                <a:ea typeface="ＭＳ ゴシック" panose="020B0609070205080204" pitchFamily="49" charset="-128"/>
              </a:rPr>
              <a:t>会員</a:t>
            </a:r>
            <a:r>
              <a:rPr kumimoji="1" lang="ja-JP" altLang="en-US" sz="1200" b="1" u="sng" dirty="0">
                <a:latin typeface="ＭＳ ゴシック" panose="020B0609070205080204" pitchFamily="49" charset="-128"/>
                <a:ea typeface="ＭＳ ゴシック" panose="020B0609070205080204" pitchFamily="49" charset="-128"/>
              </a:rPr>
              <a:t>は離れた場所に複数の園地があり、それらの状況を確認</a:t>
            </a:r>
            <a:r>
              <a:rPr kumimoji="1" lang="ja-JP" altLang="en-US" sz="1200" b="1" u="sng" dirty="0" smtClean="0">
                <a:latin typeface="ＭＳ ゴシック" panose="020B0609070205080204" pitchFamily="49" charset="-128"/>
                <a:ea typeface="ＭＳ ゴシック" panose="020B0609070205080204" pitchFamily="49" charset="-128"/>
              </a:rPr>
              <a:t>しながら</a:t>
            </a:r>
            <a:r>
              <a:rPr kumimoji="1" lang="ja-JP" altLang="en-US" sz="1200" b="1" u="sng" dirty="0">
                <a:latin typeface="ＭＳ ゴシック" panose="020B0609070205080204" pitchFamily="49" charset="-128"/>
                <a:ea typeface="ＭＳ ゴシック" panose="020B0609070205080204" pitchFamily="49" charset="-128"/>
              </a:rPr>
              <a:t>栽培</a:t>
            </a:r>
            <a:r>
              <a:rPr kumimoji="1" lang="ja-JP" altLang="en-US" sz="1200" b="1" u="sng" dirty="0" smtClean="0">
                <a:latin typeface="ＭＳ ゴシック" panose="020B0609070205080204" pitchFamily="49" charset="-128"/>
                <a:ea typeface="ＭＳ ゴシック" panose="020B0609070205080204" pitchFamily="49" charset="-128"/>
              </a:rPr>
              <a:t>技術を</a:t>
            </a:r>
            <a:r>
              <a:rPr kumimoji="1" lang="ja-JP" altLang="en-US" sz="1200" b="1" u="sng" dirty="0">
                <a:latin typeface="ＭＳ ゴシック" panose="020B0609070205080204" pitchFamily="49" charset="-128"/>
                <a:ea typeface="ＭＳ ゴシック" panose="020B0609070205080204" pitchFamily="49" charset="-128"/>
              </a:rPr>
              <a:t>磨く</a:t>
            </a:r>
            <a:r>
              <a:rPr kumimoji="1" lang="ja-JP" altLang="en-US" sz="1200" b="1" u="sng" dirty="0" smtClean="0">
                <a:latin typeface="ＭＳ ゴシック" panose="020B0609070205080204" pitchFamily="49" charset="-128"/>
                <a:ea typeface="ＭＳ ゴシック" panose="020B0609070205080204" pitchFamily="49" charset="-128"/>
              </a:rPr>
              <a:t>こと</a:t>
            </a:r>
            <a:endParaRPr kumimoji="1" lang="en-US" altLang="ja-JP" sz="1200" b="1" u="sng" dirty="0" smtClean="0">
              <a:latin typeface="ＭＳ ゴシック" panose="020B0609070205080204" pitchFamily="49" charset="-128"/>
              <a:ea typeface="ＭＳ ゴシック" panose="020B0609070205080204" pitchFamily="49" charset="-128"/>
            </a:endParaRPr>
          </a:p>
          <a:p>
            <a:r>
              <a:rPr kumimoji="1" lang="en-US" altLang="ja-JP" sz="1200" b="1" dirty="0">
                <a:latin typeface="ＭＳ ゴシック" panose="020B0609070205080204" pitchFamily="49" charset="-128"/>
                <a:ea typeface="ＭＳ ゴシック" panose="020B0609070205080204" pitchFamily="49" charset="-128"/>
              </a:rPr>
              <a:t> </a:t>
            </a:r>
            <a:r>
              <a:rPr kumimoji="1" lang="en-US" altLang="ja-JP" sz="1200" b="1" dirty="0" smtClean="0">
                <a:latin typeface="ＭＳ ゴシック" panose="020B0609070205080204" pitchFamily="49" charset="-128"/>
                <a:ea typeface="ＭＳ ゴシック" panose="020B0609070205080204" pitchFamily="49" charset="-128"/>
              </a:rPr>
              <a:t> </a:t>
            </a:r>
            <a:r>
              <a:rPr kumimoji="1" lang="ja-JP" altLang="en-US" sz="1200" b="1" u="sng" dirty="0" smtClean="0">
                <a:latin typeface="ＭＳ ゴシック" panose="020B0609070205080204" pitchFamily="49" charset="-128"/>
                <a:ea typeface="ＭＳ ゴシック" panose="020B0609070205080204" pitchFamily="49" charset="-128"/>
              </a:rPr>
              <a:t>が</a:t>
            </a:r>
            <a:r>
              <a:rPr kumimoji="1" lang="ja-JP" altLang="en-US" sz="1200" b="1" u="sng" dirty="0">
                <a:latin typeface="ＭＳ ゴシック" panose="020B0609070205080204" pitchFamily="49" charset="-128"/>
                <a:ea typeface="ＭＳ ゴシック" panose="020B0609070205080204" pitchFamily="49" charset="-128"/>
              </a:rPr>
              <a:t>大きな作業負荷となっている。</a:t>
            </a:r>
            <a:endParaRPr kumimoji="1" lang="en-US" altLang="ja-JP" sz="1200" b="1" u="sng"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●ねらい</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・若手農業者に対して、重点的な指導により栽培技術と経営力の向上を図り</a:t>
            </a:r>
            <a:r>
              <a:rPr kumimoji="1" lang="ja-JP" altLang="en-US" sz="1200" dirty="0" smtClean="0">
                <a:latin typeface="ＭＳ ゴシック" panose="020B0609070205080204" pitchFamily="49" charset="-128"/>
                <a:ea typeface="ＭＳ ゴシック" panose="020B0609070205080204" pitchFamily="49" charset="-128"/>
              </a:rPr>
              <a:t>、地域の中心的　</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担い手としての早期</a:t>
            </a:r>
            <a:r>
              <a:rPr kumimoji="1" lang="ja-JP" altLang="en-US" sz="1200" dirty="0">
                <a:latin typeface="ＭＳ ゴシック" panose="020B0609070205080204" pitchFamily="49" charset="-128"/>
                <a:ea typeface="ＭＳ ゴシック" panose="020B0609070205080204" pitchFamily="49" charset="-128"/>
              </a:rPr>
              <a:t>育成を</a:t>
            </a:r>
            <a:r>
              <a:rPr kumimoji="1" lang="ja-JP" altLang="en-US" sz="1200" dirty="0" smtClean="0">
                <a:latin typeface="ＭＳ ゴシック" panose="020B0609070205080204" pitchFamily="49" charset="-128"/>
                <a:ea typeface="ＭＳ ゴシック" panose="020B0609070205080204" pitchFamily="49" charset="-128"/>
              </a:rPr>
              <a:t>目指す。</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83536" y="3440832"/>
            <a:ext cx="1910536" cy="364587"/>
          </a:xfrm>
          <a:prstGeom prst="rect">
            <a:avLst/>
          </a:prstGeom>
          <a:solidFill>
            <a:srgbClr val="00B0F0"/>
          </a:solidFill>
          <a:ln>
            <a:solidFill>
              <a:schemeClr val="accent1"/>
            </a:solidFill>
          </a:ln>
        </p:spPr>
        <p:txBody>
          <a:bodyPr wrap="square" rtlCol="0" anchor="ctr">
            <a:spAutoFit/>
          </a:bodyPr>
          <a:lstStyle/>
          <a:p>
            <a:r>
              <a:rPr kumimoji="1" lang="ja-JP" altLang="en-US" sz="1769" b="1" dirty="0">
                <a:solidFill>
                  <a:schemeClr val="bg1"/>
                </a:solidFill>
                <a:latin typeface="ＭＳ ゴシック" panose="020B0609070205080204" pitchFamily="49" charset="-128"/>
                <a:ea typeface="ＭＳ ゴシック" panose="020B0609070205080204" pitchFamily="49" charset="-128"/>
              </a:rPr>
              <a:t>２　活動内容</a:t>
            </a:r>
          </a:p>
        </p:txBody>
      </p:sp>
      <p:sp>
        <p:nvSpPr>
          <p:cNvPr id="26" name="テキスト ボックス 25"/>
          <p:cNvSpPr txBox="1"/>
          <p:nvPr/>
        </p:nvSpPr>
        <p:spPr>
          <a:xfrm>
            <a:off x="44623" y="3765981"/>
            <a:ext cx="4354465" cy="5632311"/>
          </a:xfrm>
          <a:prstGeom prst="rect">
            <a:avLst/>
          </a:prstGeom>
          <a:noFill/>
        </p:spPr>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農</a:t>
            </a:r>
            <a:r>
              <a:rPr kumimoji="1" lang="ja-JP" altLang="en-US" sz="1200" dirty="0">
                <a:latin typeface="ＭＳ ゴシック" panose="020B0609070205080204" pitchFamily="49" charset="-128"/>
                <a:ea typeface="ＭＳ ゴシック" panose="020B0609070205080204" pitchFamily="49" charset="-128"/>
              </a:rPr>
              <a:t>研機構が開発したハウスの遠隔監視システム</a:t>
            </a:r>
            <a:r>
              <a:rPr kumimoji="1" lang="ja-JP" altLang="en-US" sz="1200" u="sng" dirty="0">
                <a:latin typeface="ＭＳ ゴシック" panose="020B0609070205080204" pitchFamily="49" charset="-128"/>
                <a:ea typeface="ＭＳ ゴシック" panose="020B0609070205080204" pitchFamily="49" charset="-128"/>
              </a:rPr>
              <a:t>「通い</a:t>
            </a:r>
            <a:r>
              <a:rPr kumimoji="1" lang="ja-JP" altLang="en-US" sz="1200" u="sng" dirty="0" smtClean="0">
                <a:latin typeface="ＭＳ ゴシック" panose="020B0609070205080204" pitchFamily="49" charset="-128"/>
                <a:ea typeface="ＭＳ ゴシック" panose="020B0609070205080204" pitchFamily="49" charset="-128"/>
              </a:rPr>
              <a:t>農 </a:t>
            </a:r>
            <a:endParaRPr kumimoji="1" lang="en-US" altLang="ja-JP" sz="1200" u="sng" dirty="0" smtClean="0">
              <a:latin typeface="ＭＳ ゴシック" panose="020B0609070205080204" pitchFamily="49" charset="-128"/>
              <a:ea typeface="ＭＳ ゴシック" panose="020B0609070205080204" pitchFamily="49" charset="-128"/>
            </a:endParaRPr>
          </a:p>
          <a:p>
            <a:r>
              <a:rPr kumimoji="1" lang="ja-JP" altLang="en-US" sz="1200" u="sng" dirty="0" smtClean="0">
                <a:latin typeface="ＭＳ ゴシック" panose="020B0609070205080204" pitchFamily="49" charset="-128"/>
                <a:ea typeface="ＭＳ ゴシック" panose="020B0609070205080204" pitchFamily="49" charset="-128"/>
              </a:rPr>
              <a:t>業</a:t>
            </a:r>
            <a:r>
              <a:rPr kumimoji="1" lang="ja-JP" altLang="en-US" sz="1200" u="sng" dirty="0">
                <a:latin typeface="ＭＳ ゴシック" panose="020B0609070205080204" pitchFamily="49" charset="-128"/>
                <a:ea typeface="ＭＳ ゴシック" panose="020B0609070205080204" pitchFamily="49" charset="-128"/>
              </a:rPr>
              <a:t>支援システム」</a:t>
            </a:r>
            <a:r>
              <a:rPr kumimoji="1" lang="ja-JP" altLang="en-US" sz="1200" dirty="0">
                <a:latin typeface="ＭＳ ゴシック" panose="020B0609070205080204" pitchFamily="49" charset="-128"/>
                <a:ea typeface="ＭＳ ゴシック" panose="020B0609070205080204" pitchFamily="49" charset="-128"/>
              </a:rPr>
              <a:t>（安価で、管理作業に必要な情報を</a:t>
            </a:r>
            <a:r>
              <a:rPr kumimoji="1" lang="ja-JP" altLang="en-US" sz="1200" dirty="0" smtClean="0">
                <a:latin typeface="ＭＳ ゴシック" panose="020B0609070205080204" pitchFamily="49" charset="-128"/>
                <a:ea typeface="ＭＳ ゴシック" panose="020B0609070205080204" pitchFamily="49" charset="-128"/>
              </a:rPr>
              <a:t>取得する</a:t>
            </a:r>
            <a:r>
              <a:rPr kumimoji="1" lang="ja-JP" altLang="en-US" sz="1200" dirty="0">
                <a:latin typeface="ＭＳ ゴシック" panose="020B0609070205080204" pitchFamily="49" charset="-128"/>
                <a:ea typeface="ＭＳ ゴシック" panose="020B0609070205080204" pitchFamily="49" charset="-128"/>
              </a:rPr>
              <a:t>ためのセンサをカスタマイズできる）を活用した。</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活動期間</a:t>
            </a:r>
            <a:r>
              <a:rPr kumimoji="1" lang="ja-JP" altLang="en-US" sz="1200" dirty="0" smtClean="0">
                <a:latin typeface="ＭＳ ゴシック" panose="020B0609070205080204" pitchFamily="49" charset="-128"/>
                <a:ea typeface="ＭＳ ゴシック" panose="020B0609070205080204" pitchFamily="49" charset="-128"/>
              </a:rPr>
              <a:t>：令和</a:t>
            </a:r>
            <a:r>
              <a:rPr kumimoji="1" lang="en-US" altLang="ja-JP" sz="1200" dirty="0" smtClean="0">
                <a:latin typeface="ＭＳ ゴシック" panose="020B0609070205080204" pitchFamily="49" charset="-128"/>
                <a:ea typeface="ＭＳ ゴシック" panose="020B0609070205080204" pitchFamily="49" charset="-128"/>
              </a:rPr>
              <a:t>3</a:t>
            </a:r>
            <a:r>
              <a:rPr kumimoji="1" lang="ja-JP" altLang="en-US" sz="1200" dirty="0" smtClean="0">
                <a:latin typeface="ＭＳ ゴシック" panose="020B0609070205080204" pitchFamily="49" charset="-128"/>
                <a:ea typeface="ＭＳ ゴシック" panose="020B0609070205080204" pitchFamily="49" charset="-128"/>
              </a:rPr>
              <a:t>年</a:t>
            </a:r>
            <a:r>
              <a:rPr kumimoji="1" lang="ja-JP" altLang="en-US" sz="1200" dirty="0" smtClean="0">
                <a:latin typeface="ＭＳ ゴシック" panose="020B0609070205080204" pitchFamily="49" charset="-128"/>
                <a:ea typeface="ＭＳ ゴシック" panose="020B0609070205080204" pitchFamily="49" charset="-128"/>
              </a:rPr>
              <a:t>～令和</a:t>
            </a:r>
            <a:r>
              <a:rPr kumimoji="1" lang="en-US" altLang="ja-JP" sz="1200" dirty="0" smtClean="0">
                <a:latin typeface="ＭＳ ゴシック" panose="020B0609070205080204" pitchFamily="49" charset="-128"/>
                <a:ea typeface="ＭＳ ゴシック" panose="020B0609070205080204" pitchFamily="49" charset="-128"/>
              </a:rPr>
              <a:t>4</a:t>
            </a:r>
            <a:r>
              <a:rPr kumimoji="1" lang="ja-JP" altLang="en-US" sz="1200" dirty="0" smtClean="0">
                <a:latin typeface="ＭＳ ゴシック" panose="020B0609070205080204" pitchFamily="49" charset="-128"/>
                <a:ea typeface="ＭＳ ゴシック" panose="020B0609070205080204" pitchFamily="49" charset="-128"/>
              </a:rPr>
              <a:t>年</a:t>
            </a:r>
            <a:r>
              <a:rPr kumimoji="1" lang="en-US" altLang="ja-JP" sz="1200" dirty="0" smtClean="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（１）</a:t>
            </a:r>
            <a:r>
              <a:rPr kumimoji="1" lang="ja-JP" altLang="en-US" sz="1200" dirty="0" smtClean="0">
                <a:latin typeface="ＭＳ ゴシック" panose="020B0609070205080204" pitchFamily="49" charset="-128"/>
                <a:ea typeface="ＭＳ ゴシック" panose="020B0609070205080204" pitchFamily="49" charset="-128"/>
              </a:rPr>
              <a:t>現地巡回確認</a:t>
            </a:r>
            <a:r>
              <a:rPr kumimoji="1" lang="ja-JP" altLang="en-US" sz="1200" dirty="0">
                <a:latin typeface="ＭＳ ゴシック" panose="020B0609070205080204" pitchFamily="49" charset="-128"/>
                <a:ea typeface="ＭＳ ゴシック" panose="020B0609070205080204" pitchFamily="49" charset="-128"/>
              </a:rPr>
              <a:t>による課題の抽出</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・令和</a:t>
            </a:r>
            <a:r>
              <a:rPr kumimoji="1" lang="en-US" altLang="ja-JP" sz="1200" dirty="0" smtClean="0">
                <a:latin typeface="ＭＳ ゴシック" panose="020B0609070205080204" pitchFamily="49" charset="-128"/>
                <a:ea typeface="ＭＳ ゴシック" panose="020B0609070205080204" pitchFamily="49" charset="-128"/>
              </a:rPr>
              <a:t>3</a:t>
            </a:r>
            <a:r>
              <a:rPr kumimoji="1" lang="ja-JP" altLang="en-US" sz="1200" dirty="0" smtClean="0">
                <a:latin typeface="ＭＳ ゴシック" panose="020B0609070205080204" pitchFamily="49" charset="-128"/>
                <a:ea typeface="ＭＳ ゴシック" panose="020B0609070205080204" pitchFamily="49" charset="-128"/>
              </a:rPr>
              <a:t>年</a:t>
            </a:r>
            <a:r>
              <a:rPr kumimoji="1" lang="en-US" altLang="ja-JP" sz="1200" dirty="0" smtClean="0">
                <a:latin typeface="ＭＳ ゴシック" panose="020B0609070205080204" pitchFamily="49" charset="-128"/>
                <a:ea typeface="ＭＳ ゴシック" panose="020B0609070205080204" pitchFamily="49" charset="-128"/>
              </a:rPr>
              <a:t>5</a:t>
            </a:r>
            <a:r>
              <a:rPr kumimoji="1" lang="ja-JP" altLang="en-US" sz="1200" dirty="0">
                <a:latin typeface="ＭＳ ゴシック" panose="020B0609070205080204" pitchFamily="49" charset="-128"/>
                <a:ea typeface="ＭＳ ゴシック" panose="020B0609070205080204" pitchFamily="49" charset="-128"/>
              </a:rPr>
              <a:t>月</a:t>
            </a:r>
            <a:r>
              <a:rPr kumimoji="1" lang="ja-JP" altLang="en-US" sz="1200" dirty="0" smtClean="0">
                <a:latin typeface="ＭＳ ゴシック" panose="020B0609070205080204" pitchFamily="49" charset="-128"/>
                <a:ea typeface="ＭＳ ゴシック" panose="020B0609070205080204" pitchFamily="49" charset="-128"/>
              </a:rPr>
              <a:t>、令和</a:t>
            </a:r>
            <a:r>
              <a:rPr kumimoji="1" lang="en-US" altLang="ja-JP" sz="1200" dirty="0" smtClean="0">
                <a:latin typeface="ＭＳ ゴシック" panose="020B0609070205080204" pitchFamily="49" charset="-128"/>
                <a:ea typeface="ＭＳ ゴシック" panose="020B0609070205080204" pitchFamily="49" charset="-128"/>
              </a:rPr>
              <a:t>4</a:t>
            </a:r>
            <a:r>
              <a:rPr kumimoji="1" lang="ja-JP" altLang="en-US" sz="1200" dirty="0" smtClean="0">
                <a:latin typeface="ＭＳ ゴシック" panose="020B0609070205080204" pitchFamily="49" charset="-128"/>
                <a:ea typeface="ＭＳ ゴシック" panose="020B0609070205080204" pitchFamily="49" charset="-128"/>
              </a:rPr>
              <a:t>年</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月</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回</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err="1"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講師</a:t>
            </a:r>
            <a:r>
              <a:rPr kumimoji="1" lang="ja-JP" altLang="en-US" sz="1200" dirty="0">
                <a:latin typeface="ＭＳ ゴシック" panose="020B0609070205080204" pitchFamily="49" charset="-128"/>
                <a:ea typeface="ＭＳ ゴシック" panose="020B0609070205080204" pitchFamily="49" charset="-128"/>
              </a:rPr>
              <a:t>：農研</a:t>
            </a:r>
            <a:r>
              <a:rPr kumimoji="1" lang="ja-JP" altLang="en-US" sz="1200" dirty="0" smtClean="0">
                <a:latin typeface="ＭＳ ゴシック" panose="020B0609070205080204" pitchFamily="49" charset="-128"/>
                <a:ea typeface="ＭＳ ゴシック" panose="020B0609070205080204" pitchFamily="49" charset="-128"/>
              </a:rPr>
              <a:t>機構。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会員園地における課題を洗い出し、必要な測定</a:t>
            </a:r>
            <a:r>
              <a:rPr kumimoji="1" lang="ja-JP" altLang="en-US" sz="1200" dirty="0" smtClean="0">
                <a:latin typeface="ＭＳ ゴシック" panose="020B0609070205080204" pitchFamily="49" charset="-128"/>
                <a:ea typeface="ＭＳ ゴシック" panose="020B0609070205080204" pitchFamily="49" charset="-128"/>
              </a:rPr>
              <a:t>項目、使用</a:t>
            </a:r>
            <a:r>
              <a:rPr kumimoji="1" lang="ja-JP" altLang="en-US" sz="1200" dirty="0" smtClean="0">
                <a:latin typeface="ＭＳ ゴシック" panose="020B0609070205080204" pitchFamily="49" charset="-128"/>
                <a:ea typeface="ＭＳ ゴシック" panose="020B0609070205080204" pitchFamily="49" charset="-128"/>
              </a:rPr>
              <a:t>する</a:t>
            </a:r>
            <a:r>
              <a:rPr kumimoji="1" lang="ja-JP" altLang="en-US" sz="1200" dirty="0">
                <a:latin typeface="ＭＳ ゴシック" panose="020B0609070205080204" pitchFamily="49" charset="-128"/>
                <a:ea typeface="ＭＳ ゴシック" panose="020B0609070205080204" pitchFamily="49" charset="-128"/>
              </a:rPr>
              <a:t>センサを検討（課題は園地ごとに異なる</a:t>
            </a:r>
            <a:r>
              <a:rPr kumimoji="1" lang="ja-JP" altLang="en-US" sz="1200" dirty="0" smtClean="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HGS創英角ﾎﾟｯﾌﾟ体" panose="040B0A00000000000000" pitchFamily="50" charset="-128"/>
                <a:ea typeface="HGS創英角ﾎﾟｯﾌﾟ体" panose="040B0A00000000000000" pitchFamily="50" charset="-128"/>
              </a:rPr>
              <a:t>（会員の声）</a:t>
            </a:r>
            <a:endParaRPr kumimoji="1" lang="en-US" altLang="ja-JP" sz="1200" dirty="0">
              <a:latin typeface="HGS創英角ﾎﾟｯﾌﾟ体" panose="040B0A00000000000000" pitchFamily="50" charset="-128"/>
              <a:ea typeface="HGS創英角ﾎﾟｯﾌﾟ体" panose="040B0A00000000000000" pitchFamily="50" charset="-128"/>
            </a:endParaRPr>
          </a:p>
          <a:p>
            <a:r>
              <a:rPr kumimoji="1" lang="ja-JP" altLang="en-US" sz="1200" dirty="0">
                <a:latin typeface="HGS創英角ﾎﾟｯﾌﾟ体" panose="040B0A00000000000000" pitchFamily="50" charset="-128"/>
                <a:ea typeface="HGS創英角ﾎﾟｯﾌﾟ体" panose="040B0A00000000000000" pitchFamily="50" charset="-128"/>
              </a:rPr>
              <a:t>　野菜農家：</a:t>
            </a:r>
            <a:r>
              <a:rPr kumimoji="1" lang="ja-JP" altLang="en-US" sz="1200" dirty="0">
                <a:solidFill>
                  <a:srgbClr val="FF3399"/>
                </a:solidFill>
                <a:latin typeface="HGS創英角ﾎﾟｯﾌﾟ体" panose="040B0A00000000000000" pitchFamily="50" charset="-128"/>
                <a:ea typeface="HGS創英角ﾎﾟｯﾌﾟ体" panose="040B0A00000000000000" pitchFamily="50" charset="-128"/>
              </a:rPr>
              <a:t>ハウスの温湿度・</a:t>
            </a:r>
            <a:r>
              <a:rPr kumimoji="1" lang="en-US" altLang="ja-JP" sz="1200" dirty="0">
                <a:solidFill>
                  <a:srgbClr val="FF3399"/>
                </a:solidFill>
                <a:latin typeface="HGS創英角ﾎﾟｯﾌﾟ体" panose="040B0A00000000000000" pitchFamily="50" charset="-128"/>
                <a:ea typeface="HGS創英角ﾎﾟｯﾌﾟ体" panose="040B0A00000000000000" pitchFamily="50" charset="-128"/>
              </a:rPr>
              <a:t>CO</a:t>
            </a:r>
            <a:r>
              <a:rPr kumimoji="1" lang="en-US" altLang="ja-JP" sz="900" dirty="0">
                <a:solidFill>
                  <a:srgbClr val="FF3399"/>
                </a:solidFill>
                <a:latin typeface="HGS創英角ﾎﾟｯﾌﾟ体" panose="040B0A00000000000000" pitchFamily="50" charset="-128"/>
                <a:ea typeface="HGS創英角ﾎﾟｯﾌﾟ体" panose="040B0A00000000000000" pitchFamily="50" charset="-128"/>
              </a:rPr>
              <a:t>2</a:t>
            </a:r>
            <a:r>
              <a:rPr kumimoji="1" lang="ja-JP" altLang="en-US" sz="1200" dirty="0">
                <a:solidFill>
                  <a:srgbClr val="FF3399"/>
                </a:solidFill>
                <a:latin typeface="HGS創英角ﾎﾟｯﾌﾟ体" panose="040B0A00000000000000" pitchFamily="50" charset="-128"/>
                <a:ea typeface="HGS創英角ﾎﾟｯﾌﾟ体" panose="040B0A00000000000000" pitchFamily="50" charset="-128"/>
              </a:rPr>
              <a:t>濃度等を測定したい！</a:t>
            </a:r>
            <a:endParaRPr kumimoji="1" lang="en-US" altLang="ja-JP" sz="1200" dirty="0">
              <a:solidFill>
                <a:srgbClr val="FF3399"/>
              </a:solidFill>
              <a:latin typeface="HGS創英角ﾎﾟｯﾌﾟ体" panose="040B0A00000000000000" pitchFamily="50" charset="-128"/>
              <a:ea typeface="HGS創英角ﾎﾟｯﾌﾟ体" panose="040B0A00000000000000" pitchFamily="50" charset="-128"/>
            </a:endParaRPr>
          </a:p>
          <a:p>
            <a:r>
              <a:rPr kumimoji="1" lang="ja-JP" altLang="en-US" sz="1200" dirty="0">
                <a:latin typeface="+mn-ea"/>
              </a:rPr>
              <a:t>　</a:t>
            </a:r>
            <a:r>
              <a:rPr kumimoji="1" lang="ja-JP" altLang="en-US" sz="1200" dirty="0">
                <a:latin typeface="HGS創英角ﾎﾟｯﾌﾟ体" panose="040B0A00000000000000" pitchFamily="50" charset="-128"/>
                <a:ea typeface="HGS創英角ﾎﾟｯﾌﾟ体" panose="040B0A00000000000000" pitchFamily="50" charset="-128"/>
              </a:rPr>
              <a:t>果樹農家：</a:t>
            </a:r>
            <a:r>
              <a:rPr kumimoji="1" lang="ja-JP" altLang="en-US" sz="1200" dirty="0">
                <a:solidFill>
                  <a:srgbClr val="FF3399"/>
                </a:solidFill>
                <a:latin typeface="HGS創英角ﾎﾟｯﾌﾟ体" panose="040B0A00000000000000" pitchFamily="50" charset="-128"/>
                <a:ea typeface="HGS創英角ﾎﾟｯﾌﾟ体" panose="040B0A00000000000000" pitchFamily="50" charset="-128"/>
              </a:rPr>
              <a:t>温湿度・照度・土壌水分等を測定したい！</a:t>
            </a:r>
            <a:endParaRPr kumimoji="1" lang="en-US" altLang="ja-JP" sz="1200" dirty="0">
              <a:solidFill>
                <a:srgbClr val="FF3399"/>
              </a:solidFill>
              <a:latin typeface="HGS創英角ﾎﾟｯﾌﾟ体" panose="040B0A00000000000000" pitchFamily="50" charset="-128"/>
              <a:ea typeface="HGS創英角ﾎﾟｯﾌﾟ体" panose="040B0A00000000000000" pitchFamily="50" charset="-128"/>
            </a:endParaRPr>
          </a:p>
          <a:p>
            <a:r>
              <a:rPr kumimoji="1" lang="ja-JP" altLang="en-US" sz="1200" dirty="0">
                <a:solidFill>
                  <a:srgbClr val="FF3399"/>
                </a:solidFill>
                <a:latin typeface="ＭＳ ゴシック" panose="020B0609070205080204" pitchFamily="49" charset="-128"/>
                <a:ea typeface="ＭＳ ゴシック" panose="020B0609070205080204" pitchFamily="49" charset="-128"/>
              </a:rPr>
              <a:t>★本システムの開発用途である施設野菜に加え、露地</a:t>
            </a:r>
            <a:r>
              <a:rPr kumimoji="1" lang="ja-JP" altLang="en-US" sz="1200" dirty="0" smtClean="0">
                <a:solidFill>
                  <a:srgbClr val="FF3399"/>
                </a:solidFill>
                <a:latin typeface="ＭＳ ゴシック" panose="020B0609070205080204" pitchFamily="49" charset="-128"/>
                <a:ea typeface="ＭＳ ゴシック" panose="020B0609070205080204" pitchFamily="49" charset="-128"/>
              </a:rPr>
              <a:t>栽培</a:t>
            </a:r>
            <a:endParaRPr kumimoji="1" lang="en-US" altLang="ja-JP" sz="1200" dirty="0" smtClean="0">
              <a:solidFill>
                <a:srgbClr val="FF3399"/>
              </a:solidFill>
              <a:latin typeface="ＭＳ ゴシック" panose="020B0609070205080204" pitchFamily="49" charset="-128"/>
              <a:ea typeface="ＭＳ ゴシック" panose="020B0609070205080204" pitchFamily="49" charset="-128"/>
            </a:endParaRPr>
          </a:p>
          <a:p>
            <a:r>
              <a:rPr kumimoji="1" lang="en-US" altLang="ja-JP" sz="1200" dirty="0">
                <a:solidFill>
                  <a:srgbClr val="FF3399"/>
                </a:solidFill>
                <a:latin typeface="ＭＳ ゴシック" panose="020B0609070205080204" pitchFamily="49" charset="-128"/>
                <a:ea typeface="ＭＳ ゴシック" panose="020B0609070205080204" pitchFamily="49" charset="-128"/>
              </a:rPr>
              <a:t> </a:t>
            </a:r>
            <a:r>
              <a:rPr kumimoji="1" lang="en-US" altLang="ja-JP" sz="1200" dirty="0" smtClean="0">
                <a:solidFill>
                  <a:srgbClr val="FF3399"/>
                </a:solidFill>
                <a:latin typeface="ＭＳ ゴシック" panose="020B0609070205080204" pitchFamily="49" charset="-128"/>
                <a:ea typeface="ＭＳ ゴシック" panose="020B0609070205080204" pitchFamily="49" charset="-128"/>
              </a:rPr>
              <a:t> </a:t>
            </a:r>
            <a:r>
              <a:rPr kumimoji="1" lang="ja-JP" altLang="en-US" sz="1200" dirty="0" smtClean="0">
                <a:solidFill>
                  <a:srgbClr val="FF3399"/>
                </a:solidFill>
                <a:latin typeface="ＭＳ ゴシック" panose="020B0609070205080204" pitchFamily="49" charset="-128"/>
                <a:ea typeface="ＭＳ ゴシック" panose="020B0609070205080204" pitchFamily="49" charset="-128"/>
              </a:rPr>
              <a:t>で</a:t>
            </a:r>
            <a:r>
              <a:rPr kumimoji="1" lang="ja-JP" altLang="en-US" sz="1200" dirty="0">
                <a:solidFill>
                  <a:srgbClr val="FF3399"/>
                </a:solidFill>
                <a:latin typeface="ＭＳ ゴシック" panose="020B0609070205080204" pitchFamily="49" charset="-128"/>
                <a:ea typeface="ＭＳ ゴシック" panose="020B0609070205080204" pitchFamily="49" charset="-128"/>
              </a:rPr>
              <a:t>ある果樹への応用にチャレンジした。</a:t>
            </a:r>
            <a:endParaRPr kumimoji="1" lang="en-US" altLang="ja-JP" sz="1200" dirty="0">
              <a:solidFill>
                <a:srgbClr val="FF3399"/>
              </a:solidFill>
              <a:latin typeface="ＭＳ ゴシック" panose="020B0609070205080204" pitchFamily="49" charset="-128"/>
              <a:ea typeface="ＭＳ ゴシック" panose="020B0609070205080204" pitchFamily="49" charset="-128"/>
            </a:endParaRPr>
          </a:p>
          <a:p>
            <a:endParaRPr kumimoji="1" lang="en-US" altLang="ja-JP" sz="1200" dirty="0">
              <a:latin typeface="+mn-ea"/>
            </a:endParaRPr>
          </a:p>
          <a:p>
            <a:r>
              <a:rPr kumimoji="1" lang="ja-JP" altLang="en-US" sz="1200" dirty="0">
                <a:latin typeface="ＭＳ ゴシック" panose="020B0609070205080204" pitchFamily="49" charset="-128"/>
                <a:ea typeface="ＭＳ ゴシック" panose="020B0609070205080204" pitchFamily="49" charset="-128"/>
              </a:rPr>
              <a:t>（２）システム導入・設置・活用支援</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・勉強会開催</a:t>
            </a:r>
            <a:r>
              <a:rPr kumimoji="1" lang="ja-JP" altLang="en-US" sz="1200" dirty="0">
                <a:latin typeface="ＭＳ ゴシック" panose="020B0609070205080204" pitchFamily="49" charset="-128"/>
                <a:ea typeface="ＭＳ ゴシック" panose="020B0609070205080204" pitchFamily="49" charset="-128"/>
              </a:rPr>
              <a:t>：令和</a:t>
            </a:r>
            <a:r>
              <a:rPr kumimoji="1" lang="en-US" altLang="ja-JP" sz="1200" dirty="0">
                <a:latin typeface="ＭＳ ゴシック" panose="020B0609070205080204" pitchFamily="49" charset="-128"/>
                <a:ea typeface="ＭＳ ゴシック" panose="020B0609070205080204" pitchFamily="49" charset="-128"/>
              </a:rPr>
              <a:t>3</a:t>
            </a:r>
            <a:r>
              <a:rPr kumimoji="1" lang="ja-JP" altLang="en-US" sz="1200" dirty="0">
                <a:latin typeface="ＭＳ ゴシック" panose="020B0609070205080204" pitchFamily="49" charset="-128"/>
                <a:ea typeface="ＭＳ ゴシック" panose="020B0609070205080204" pitchFamily="49" charset="-128"/>
              </a:rPr>
              <a:t>年</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月</a:t>
            </a:r>
            <a:r>
              <a:rPr kumimoji="1" lang="ja-JP" altLang="en-US" sz="1200" dirty="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令和</a:t>
            </a:r>
            <a:r>
              <a:rPr kumimoji="1" lang="en-US" altLang="ja-JP" sz="1200" dirty="0" smtClean="0">
                <a:latin typeface="ＭＳ ゴシック" panose="020B0609070205080204" pitchFamily="49" charset="-128"/>
                <a:ea typeface="ＭＳ ゴシック" panose="020B0609070205080204" pitchFamily="49" charset="-128"/>
              </a:rPr>
              <a:t>3</a:t>
            </a:r>
            <a:r>
              <a:rPr kumimoji="1" lang="ja-JP" altLang="en-US" sz="1200" dirty="0" err="1"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a:t>
            </a:r>
            <a:r>
              <a:rPr kumimoji="1" lang="ja-JP" altLang="en-US" sz="1200" dirty="0">
                <a:latin typeface="ＭＳ ゴシック" panose="020B0609070205080204" pitchFamily="49" charset="-128"/>
                <a:ea typeface="ＭＳ ゴシック" panose="020B0609070205080204" pitchFamily="49" charset="-128"/>
              </a:rPr>
              <a:t>年</a:t>
            </a:r>
            <a:r>
              <a:rPr kumimoji="1" lang="en-US" altLang="ja-JP" sz="1200" dirty="0" smtClean="0">
                <a:latin typeface="ＭＳ ゴシック" panose="020B0609070205080204" pitchFamily="49" charset="-128"/>
                <a:ea typeface="ＭＳ ゴシック" panose="020B0609070205080204" pitchFamily="49" charset="-128"/>
              </a:rPr>
              <a:t>7</a:t>
            </a:r>
            <a:r>
              <a:rPr kumimoji="1" lang="ja-JP" altLang="en-US" sz="1200" dirty="0" smtClean="0">
                <a:latin typeface="ＭＳ ゴシック" panose="020B0609070205080204" pitchFamily="49" charset="-128"/>
                <a:ea typeface="ＭＳ ゴシック" panose="020B0609070205080204" pitchFamily="49" charset="-128"/>
              </a:rPr>
              <a:t>月（</a:t>
            </a:r>
            <a:r>
              <a:rPr kumimoji="1" lang="en-US" altLang="ja-JP" sz="1200" dirty="0" smtClean="0">
                <a:latin typeface="ＭＳ ゴシック" panose="020B0609070205080204" pitchFamily="49" charset="-128"/>
                <a:ea typeface="ＭＳ ゴシック" panose="020B0609070205080204" pitchFamily="49" charset="-128"/>
              </a:rPr>
              <a:t>3</a:t>
            </a:r>
            <a:r>
              <a:rPr kumimoji="1" lang="ja-JP" altLang="en-US" sz="1200" dirty="0" smtClean="0">
                <a:latin typeface="ＭＳ ゴシック" panose="020B0609070205080204" pitchFamily="49" charset="-128"/>
                <a:ea typeface="ＭＳ ゴシック" panose="020B0609070205080204" pitchFamily="49" charset="-128"/>
              </a:rPr>
              <a:t>回</a:t>
            </a:r>
            <a:r>
              <a:rPr kumimoji="1" lang="ja-JP" altLang="en-US" sz="1200" dirty="0">
                <a:latin typeface="ＭＳ ゴシック" panose="020B0609070205080204" pitchFamily="49" charset="-128"/>
                <a:ea typeface="ＭＳ ゴシック" panose="020B0609070205080204" pitchFamily="49" charset="-128"/>
              </a:rPr>
              <a:t>、延べ</a:t>
            </a:r>
            <a:r>
              <a:rPr kumimoji="1" lang="en-US" altLang="ja-JP" sz="1200" dirty="0">
                <a:latin typeface="ＭＳ ゴシック" panose="020B0609070205080204" pitchFamily="49" charset="-128"/>
                <a:ea typeface="ＭＳ ゴシック" panose="020B0609070205080204" pitchFamily="49" charset="-128"/>
              </a:rPr>
              <a:t>15</a:t>
            </a:r>
            <a:r>
              <a:rPr kumimoji="1" lang="ja-JP" altLang="en-US" sz="1200" dirty="0" smtClean="0">
                <a:latin typeface="ＭＳ ゴシック" panose="020B0609070205080204" pitchFamily="49" charset="-128"/>
                <a:ea typeface="ＭＳ ゴシック" panose="020B0609070205080204" pitchFamily="49" charset="-128"/>
              </a:rPr>
              <a:t>人</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参加）。</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各会員が選んだセンサを</a:t>
            </a:r>
            <a:r>
              <a:rPr kumimoji="1" lang="ja-JP" altLang="en-US" sz="1200" dirty="0" smtClean="0">
                <a:latin typeface="ＭＳ ゴシック" panose="020B0609070205080204" pitchFamily="49" charset="-128"/>
                <a:ea typeface="ＭＳ ゴシック" panose="020B0609070205080204" pitchFamily="49" charset="-128"/>
              </a:rPr>
              <a:t>持ち寄り、講師</a:t>
            </a:r>
            <a:r>
              <a:rPr kumimoji="1" lang="ja-JP" altLang="en-US" sz="1200" dirty="0">
                <a:latin typeface="ＭＳ ゴシック" panose="020B0609070205080204" pitchFamily="49" charset="-128"/>
                <a:ea typeface="ＭＳ ゴシック" panose="020B0609070205080204" pitchFamily="49" charset="-128"/>
              </a:rPr>
              <a:t>と共に</a:t>
            </a:r>
            <a:r>
              <a:rPr kumimoji="1" lang="ja-JP" altLang="en-US" sz="1200" dirty="0" smtClean="0">
                <a:latin typeface="ＭＳ ゴシック" panose="020B0609070205080204" pitchFamily="49" charset="-128"/>
                <a:ea typeface="ＭＳ ゴシック" panose="020B0609070205080204" pitchFamily="49" charset="-128"/>
              </a:rPr>
              <a:t>システム製作及び</a:t>
            </a:r>
            <a:r>
              <a:rPr kumimoji="1" lang="ja-JP" altLang="en-US" sz="1200" dirty="0">
                <a:latin typeface="ＭＳ ゴシック" panose="020B0609070205080204" pitchFamily="49" charset="-128"/>
                <a:ea typeface="ＭＳ ゴシック" panose="020B0609070205080204" pitchFamily="49" charset="-128"/>
              </a:rPr>
              <a:t>設置方法を</a:t>
            </a:r>
            <a:r>
              <a:rPr kumimoji="1" lang="ja-JP" altLang="en-US" sz="1200" dirty="0" smtClean="0">
                <a:latin typeface="ＭＳ ゴシック" panose="020B0609070205080204" pitchFamily="49" charset="-128"/>
                <a:ea typeface="ＭＳ ゴシック" panose="020B0609070205080204" pitchFamily="49" charset="-128"/>
              </a:rPr>
              <a:t>指導。</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・設置後、活用状況を現地</a:t>
            </a:r>
            <a:r>
              <a:rPr kumimoji="1" lang="ja-JP" altLang="en-US" sz="1200" dirty="0" smtClean="0">
                <a:latin typeface="ＭＳ ゴシック" panose="020B0609070205080204" pitchFamily="49" charset="-128"/>
                <a:ea typeface="ＭＳ ゴシック" panose="020B0609070205080204" pitchFamily="49" charset="-128"/>
              </a:rPr>
              <a:t>確認</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回</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err="1"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定例会</a:t>
            </a:r>
            <a:r>
              <a:rPr kumimoji="1" lang="ja-JP" altLang="en-US" sz="1200" dirty="0">
                <a:latin typeface="ＭＳ ゴシック" panose="020B0609070205080204" pitchFamily="49" charset="-128"/>
                <a:ea typeface="ＭＳ ゴシック" panose="020B0609070205080204" pitchFamily="49" charset="-128"/>
              </a:rPr>
              <a:t>で</a:t>
            </a:r>
            <a:r>
              <a:rPr kumimoji="1" lang="ja-JP" altLang="en-US" sz="1200" dirty="0" smtClean="0">
                <a:latin typeface="ＭＳ ゴシック" panose="020B0609070205080204" pitchFamily="49" charset="-128"/>
                <a:ea typeface="ＭＳ ゴシック" panose="020B0609070205080204" pitchFamily="49" charset="-128"/>
              </a:rPr>
              <a:t>共有</a:t>
            </a:r>
            <a:r>
              <a:rPr kumimoji="1" lang="en-US" altLang="ja-JP" sz="1200" dirty="0" smtClean="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回</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err="1" smtClean="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普及指導員で解決できない問題は</a:t>
            </a:r>
            <a:r>
              <a:rPr kumimoji="1" lang="ja-JP" altLang="en-US" sz="1200" dirty="0">
                <a:latin typeface="ＭＳ ゴシック" panose="020B0609070205080204" pitchFamily="49" charset="-128"/>
                <a:ea typeface="ＭＳ ゴシック" panose="020B0609070205080204" pitchFamily="49" charset="-128"/>
              </a:rPr>
              <a:t>講師につなぎ</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フォロー。</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（３）導入効果及び課題の検討</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・検討会開催</a:t>
            </a:r>
            <a:r>
              <a:rPr kumimoji="1" lang="ja-JP" altLang="en-US" sz="1200" dirty="0">
                <a:latin typeface="ＭＳ ゴシック" panose="020B0609070205080204" pitchFamily="49" charset="-128"/>
                <a:ea typeface="ＭＳ ゴシック" panose="020B0609070205080204" pitchFamily="49" charset="-128"/>
              </a:rPr>
              <a:t>：令和</a:t>
            </a:r>
            <a:r>
              <a:rPr kumimoji="1" lang="en-US" altLang="ja-JP" sz="1200" dirty="0">
                <a:latin typeface="ＭＳ ゴシック" panose="020B0609070205080204" pitchFamily="49" charset="-128"/>
                <a:ea typeface="ＭＳ ゴシック" panose="020B0609070205080204" pitchFamily="49" charset="-128"/>
              </a:rPr>
              <a:t>3</a:t>
            </a:r>
            <a:r>
              <a:rPr kumimoji="1" lang="ja-JP" altLang="en-US" sz="1200" dirty="0" err="1">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4</a:t>
            </a:r>
            <a:r>
              <a:rPr kumimoji="1" lang="ja-JP" altLang="en-US" sz="1200" dirty="0">
                <a:latin typeface="ＭＳ ゴシック" panose="020B0609070205080204" pitchFamily="49" charset="-128"/>
                <a:ea typeface="ＭＳ ゴシック" panose="020B0609070205080204" pitchFamily="49" charset="-128"/>
              </a:rPr>
              <a:t>年</a:t>
            </a:r>
            <a:r>
              <a:rPr kumimoji="1" lang="en-US" altLang="ja-JP" sz="1200" dirty="0" smtClean="0">
                <a:latin typeface="ＭＳ ゴシック" panose="020B0609070205080204" pitchFamily="49" charset="-128"/>
                <a:ea typeface="ＭＳ ゴシック" panose="020B0609070205080204" pitchFamily="49" charset="-128"/>
              </a:rPr>
              <a:t>12</a:t>
            </a:r>
            <a:r>
              <a:rPr kumimoji="1" lang="ja-JP" altLang="en-US" sz="1200" dirty="0">
                <a:latin typeface="ＭＳ ゴシック" panose="020B0609070205080204" pitchFamily="49" charset="-128"/>
                <a:ea typeface="ＭＳ ゴシック" panose="020B0609070205080204" pitchFamily="49" charset="-128"/>
              </a:rPr>
              <a:t>月</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回</a:t>
            </a:r>
            <a:r>
              <a:rPr kumimoji="1" lang="ja-JP" altLang="en-US" sz="1200" dirty="0">
                <a:latin typeface="ＭＳ ゴシック" panose="020B0609070205080204" pitchFamily="49" charset="-128"/>
                <a:ea typeface="ＭＳ ゴシック" panose="020B0609070205080204" pitchFamily="49" charset="-128"/>
              </a:rPr>
              <a:t>、延べ</a:t>
            </a:r>
            <a:r>
              <a:rPr kumimoji="1" lang="en-US" altLang="ja-JP" sz="1200" dirty="0">
                <a:latin typeface="ＭＳ ゴシック" panose="020B0609070205080204" pitchFamily="49" charset="-128"/>
                <a:ea typeface="ＭＳ ゴシック" panose="020B0609070205080204" pitchFamily="49" charset="-128"/>
              </a:rPr>
              <a:t>10</a:t>
            </a:r>
            <a:r>
              <a:rPr kumimoji="1" lang="ja-JP" altLang="en-US" sz="1200" dirty="0">
                <a:latin typeface="ＭＳ ゴシック" panose="020B0609070205080204" pitchFamily="49" charset="-128"/>
                <a:ea typeface="ＭＳ ゴシック" panose="020B0609070205080204" pitchFamily="49" charset="-128"/>
              </a:rPr>
              <a:t>人参加</a:t>
            </a:r>
            <a:r>
              <a:rPr kumimoji="1" lang="ja-JP" altLang="en-US" sz="1200" dirty="0" smtClean="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活用</a:t>
            </a:r>
            <a:r>
              <a:rPr kumimoji="1" lang="ja-JP" altLang="en-US" sz="1200" dirty="0">
                <a:latin typeface="ＭＳ ゴシック" panose="020B0609070205080204" pitchFamily="49" charset="-128"/>
                <a:ea typeface="ＭＳ ゴシック" panose="020B0609070205080204" pitchFamily="49" charset="-128"/>
              </a:rPr>
              <a:t>事例、得られた効果及び次作への課題を</a:t>
            </a:r>
            <a:r>
              <a:rPr kumimoji="1" lang="ja-JP" altLang="en-US" sz="1200" dirty="0" smtClean="0">
                <a:latin typeface="ＭＳ ゴシック" panose="020B0609070205080204" pitchFamily="49" charset="-128"/>
                <a:ea typeface="ＭＳ ゴシック" panose="020B0609070205080204" pitchFamily="49" charset="-128"/>
              </a:rPr>
              <a:t>共有</a:t>
            </a:r>
            <a:r>
              <a:rPr kumimoji="1" lang="ja-JP" altLang="en-US" sz="1200" dirty="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検討。</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他地域の農業青年クラブも招き、情報</a:t>
            </a:r>
            <a:r>
              <a:rPr kumimoji="1" lang="ja-JP" altLang="en-US" sz="1200" dirty="0" smtClean="0">
                <a:latin typeface="ＭＳ ゴシック" panose="020B0609070205080204" pitchFamily="49" charset="-128"/>
                <a:ea typeface="ＭＳ ゴシック" panose="020B0609070205080204" pitchFamily="49" charset="-128"/>
              </a:rPr>
              <a:t>交換。</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solidFill>
                  <a:srgbClr val="FF3399"/>
                </a:solidFill>
                <a:latin typeface="ＭＳ ゴシック" panose="020B0609070205080204" pitchFamily="49" charset="-128"/>
                <a:ea typeface="ＭＳ ゴシック" panose="020B0609070205080204" pitchFamily="49" charset="-128"/>
              </a:rPr>
              <a:t>→</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講師のアドバイスを受けながら会員でアイディアを出し　</a:t>
            </a:r>
            <a:endParaRPr kumimoji="1" lang="en-US" altLang="ja-JP" sz="1200" u="sng" dirty="0">
              <a:solidFill>
                <a:srgbClr val="FF3399"/>
              </a:solidFill>
              <a:latin typeface="ＭＳ ゴシック" panose="020B0609070205080204" pitchFamily="49" charset="-128"/>
              <a:ea typeface="ＭＳ ゴシック" panose="020B0609070205080204" pitchFamily="49" charset="-128"/>
            </a:endParaRPr>
          </a:p>
          <a:p>
            <a:r>
              <a:rPr kumimoji="1" lang="en-US" altLang="ja-JP" sz="1200" dirty="0">
                <a:solidFill>
                  <a:srgbClr val="FF3399"/>
                </a:solidFill>
                <a:latin typeface="ＭＳ ゴシック" panose="020B0609070205080204" pitchFamily="49" charset="-128"/>
                <a:ea typeface="ＭＳ ゴシック" panose="020B0609070205080204" pitchFamily="49" charset="-128"/>
              </a:rPr>
              <a:t> </a:t>
            </a:r>
            <a:r>
              <a:rPr kumimoji="1" lang="en-US" altLang="ja-JP" sz="1200" dirty="0" smtClean="0">
                <a:solidFill>
                  <a:srgbClr val="FF3399"/>
                </a:solidFill>
                <a:latin typeface="ＭＳ ゴシック" panose="020B0609070205080204" pitchFamily="49" charset="-128"/>
                <a:ea typeface="ＭＳ ゴシック" panose="020B0609070205080204" pitchFamily="49" charset="-128"/>
              </a:rPr>
              <a:t> </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合い</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活用方法の</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改善を目指した</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a:t>
            </a:r>
            <a:endParaRPr kumimoji="1" lang="en-US" altLang="ja-JP" sz="1200" u="sng" dirty="0">
              <a:solidFill>
                <a:srgbClr val="FF3399"/>
              </a:solidFill>
              <a:latin typeface="ＭＳ ゴシック" panose="020B0609070205080204" pitchFamily="49" charset="-128"/>
              <a:ea typeface="ＭＳ ゴシック" panose="020B0609070205080204" pitchFamily="49" charset="-128"/>
            </a:endParaRPr>
          </a:p>
        </p:txBody>
      </p:sp>
      <p:pic>
        <p:nvPicPr>
          <p:cNvPr id="27" name="図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99090" y="4016896"/>
            <a:ext cx="2126254" cy="1252358"/>
          </a:xfrm>
          <a:prstGeom prst="rect">
            <a:avLst/>
          </a:prstGeom>
        </p:spPr>
      </p:pic>
      <p:sp>
        <p:nvSpPr>
          <p:cNvPr id="28" name="テキスト ボックス 27"/>
          <p:cNvSpPr txBox="1"/>
          <p:nvPr/>
        </p:nvSpPr>
        <p:spPr>
          <a:xfrm>
            <a:off x="4361042" y="5241032"/>
            <a:ext cx="2317860" cy="394595"/>
          </a:xfrm>
          <a:prstGeom prst="rect">
            <a:avLst/>
          </a:prstGeom>
          <a:noFill/>
        </p:spPr>
        <p:txBody>
          <a:bodyPr wrap="square" rtlCol="0">
            <a:spAutoFit/>
          </a:bodyPr>
          <a:lstStyle/>
          <a:p>
            <a:r>
              <a:rPr kumimoji="1" lang="ja-JP" altLang="en-US" sz="982" b="1" dirty="0" smtClean="0">
                <a:latin typeface="+mn-ea"/>
              </a:rPr>
              <a:t>図</a:t>
            </a:r>
            <a:r>
              <a:rPr kumimoji="1" lang="en-US" altLang="ja-JP" sz="982" b="1" dirty="0" smtClean="0">
                <a:latin typeface="+mn-ea"/>
              </a:rPr>
              <a:t>1</a:t>
            </a:r>
            <a:r>
              <a:rPr kumimoji="1" lang="ja-JP" altLang="en-US" sz="982" b="1" dirty="0" smtClean="0">
                <a:latin typeface="+mn-ea"/>
              </a:rPr>
              <a:t>「</a:t>
            </a:r>
            <a:r>
              <a:rPr kumimoji="1" lang="ja-JP" altLang="en-US" sz="982" b="1" dirty="0">
                <a:latin typeface="+mn-ea"/>
              </a:rPr>
              <a:t>通い農業支援システム」の</a:t>
            </a:r>
            <a:r>
              <a:rPr kumimoji="1" lang="ja-JP" altLang="en-US" sz="982" b="1" dirty="0" smtClean="0">
                <a:latin typeface="+mn-ea"/>
              </a:rPr>
              <a:t>概要</a:t>
            </a:r>
            <a:endParaRPr kumimoji="1" lang="en-US" altLang="ja-JP" sz="982" b="1" dirty="0">
              <a:latin typeface="+mn-ea"/>
            </a:endParaRPr>
          </a:p>
          <a:p>
            <a:pPr algn="r"/>
            <a:r>
              <a:rPr kumimoji="1" lang="ja-JP" altLang="en-US" sz="982" b="1" dirty="0">
                <a:latin typeface="+mn-ea"/>
              </a:rPr>
              <a:t>出典：農研機構</a:t>
            </a:r>
            <a:endParaRPr kumimoji="1" lang="en-US" altLang="ja-JP" sz="982" b="1" dirty="0">
              <a:latin typeface="+mn-ea"/>
            </a:endParaRPr>
          </a:p>
        </p:txBody>
      </p:sp>
      <p:sp>
        <p:nvSpPr>
          <p:cNvPr id="15" name="テキスト ボックス 14"/>
          <p:cNvSpPr txBox="1"/>
          <p:nvPr/>
        </p:nvSpPr>
        <p:spPr>
          <a:xfrm>
            <a:off x="103253" y="9120172"/>
            <a:ext cx="5184576" cy="369332"/>
          </a:xfrm>
          <a:prstGeom prst="rect">
            <a:avLst/>
          </a:prstGeom>
          <a:noFill/>
        </p:spPr>
        <p:txBody>
          <a:bodyPr wrap="square" rtlCol="0">
            <a:spAutoFit/>
          </a:bodyPr>
          <a:lstStyle/>
          <a:p>
            <a:pPr algn="ctr">
              <a:lnSpc>
                <a:spcPct val="150000"/>
              </a:lnSpc>
            </a:pP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一連の活動には県補助事業の青年農業者等活動支援事業を活用した。</a:t>
            </a:r>
            <a:endParaRPr kumimoji="1"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0703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151F5D8-412F-3977-6422-4618447E12C4}"/>
              </a:ext>
            </a:extLst>
          </p:cNvPr>
          <p:cNvSpPr txBox="1"/>
          <p:nvPr/>
        </p:nvSpPr>
        <p:spPr>
          <a:xfrm>
            <a:off x="271253" y="344487"/>
            <a:ext cx="6412742" cy="7272000"/>
          </a:xfrm>
          <a:prstGeom prst="rect">
            <a:avLst/>
          </a:prstGeom>
          <a:noFill/>
          <a:ln w="19050">
            <a:solidFill>
              <a:srgbClr val="0070C0"/>
            </a:solidFill>
          </a:ln>
        </p:spPr>
        <p:txBody>
          <a:bodyPr wrap="square" rtlCol="0">
            <a:spAutoFit/>
          </a:bodyPr>
          <a:lstStyle/>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a:p>
            <a:endParaRPr kumimoji="1" lang="en-US" altLang="ja-JP" sz="1179" dirty="0"/>
          </a:p>
        </p:txBody>
      </p:sp>
      <p:sp>
        <p:nvSpPr>
          <p:cNvPr id="5" name="テキスト ボックス 4"/>
          <p:cNvSpPr txBox="1"/>
          <p:nvPr/>
        </p:nvSpPr>
        <p:spPr>
          <a:xfrm>
            <a:off x="260648" y="66185"/>
            <a:ext cx="1910536" cy="338554"/>
          </a:xfrm>
          <a:prstGeom prst="rect">
            <a:avLst/>
          </a:prstGeom>
          <a:solidFill>
            <a:srgbClr val="00B0F0"/>
          </a:solidFill>
          <a:ln>
            <a:solidFill>
              <a:schemeClr val="accent1"/>
            </a:solidFill>
          </a:ln>
        </p:spPr>
        <p:txBody>
          <a:bodyPr wrap="square" rtlCol="0" anchor="ctr">
            <a:spAutoFit/>
          </a:bodyPr>
          <a:lstStyle/>
          <a:p>
            <a:r>
              <a:rPr kumimoji="1" lang="ja-JP" altLang="en-US" sz="1600" b="1" dirty="0">
                <a:solidFill>
                  <a:schemeClr val="bg1"/>
                </a:solidFill>
                <a:latin typeface="ＭＳ ゴシック" panose="020B0609070205080204" pitchFamily="49" charset="-128"/>
                <a:ea typeface="ＭＳ ゴシック" panose="020B0609070205080204" pitchFamily="49" charset="-128"/>
              </a:rPr>
              <a:t>３　活動成果</a:t>
            </a:r>
          </a:p>
        </p:txBody>
      </p:sp>
      <p:sp>
        <p:nvSpPr>
          <p:cNvPr id="6" name="テキスト ボックス 5">
            <a:extLst>
              <a:ext uri="{FF2B5EF4-FFF2-40B4-BE49-F238E27FC236}">
                <a16:creationId xmlns:a16="http://schemas.microsoft.com/office/drawing/2014/main" id="{1151F5D8-412F-3977-6422-4618447E12C4}"/>
              </a:ext>
            </a:extLst>
          </p:cNvPr>
          <p:cNvSpPr txBox="1"/>
          <p:nvPr/>
        </p:nvSpPr>
        <p:spPr>
          <a:xfrm>
            <a:off x="271253" y="7980889"/>
            <a:ext cx="6430890" cy="1508105"/>
          </a:xfrm>
          <a:prstGeom prst="rect">
            <a:avLst/>
          </a:prstGeom>
          <a:noFill/>
          <a:ln w="19050">
            <a:solidFill>
              <a:srgbClr val="0070C0"/>
            </a:solidFill>
          </a:ln>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（１）</a:t>
            </a:r>
            <a:r>
              <a:rPr kumimoji="1" lang="ja-JP" altLang="en-US" sz="1400" dirty="0" smtClean="0">
                <a:latin typeface="ＭＳ ゴシック" panose="020B0609070205080204" pitchFamily="49" charset="-128"/>
                <a:ea typeface="ＭＳ ゴシック" panose="020B0609070205080204" pitchFamily="49" charset="-128"/>
              </a:rPr>
              <a:t>短期（本システムを活用した栽培技術の向上：１～２年）</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・管内の新規就農者</a:t>
            </a:r>
            <a:r>
              <a:rPr kumimoji="1" lang="ja-JP" altLang="en-US" sz="1200" dirty="0" smtClean="0">
                <a:latin typeface="ＭＳ ゴシック" panose="020B0609070205080204" pitchFamily="49" charset="-128"/>
                <a:ea typeface="ＭＳ ゴシック" panose="020B0609070205080204" pitchFamily="49" charset="-128"/>
              </a:rPr>
              <a:t>交流会</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月予定</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にて</a:t>
            </a:r>
            <a:r>
              <a:rPr kumimoji="1" lang="ja-JP" altLang="en-US" sz="1200" dirty="0">
                <a:latin typeface="ＭＳ ゴシック" panose="020B0609070205080204" pitchFamily="49" charset="-128"/>
                <a:ea typeface="ＭＳ ゴシック" panose="020B0609070205080204" pitchFamily="49" charset="-128"/>
              </a:rPr>
              <a:t>、若手農業者等</a:t>
            </a:r>
            <a:r>
              <a:rPr kumimoji="1" lang="ja-JP" altLang="en-US" sz="1200" dirty="0" smtClean="0">
                <a:latin typeface="ＭＳ ゴシック" panose="020B0609070205080204" pitchFamily="49" charset="-128"/>
                <a:ea typeface="ＭＳ ゴシック" panose="020B0609070205080204" pitchFamily="49" charset="-128"/>
              </a:rPr>
              <a:t>へ活動事例紹介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・ＪＡ栽培講習会等</a:t>
            </a:r>
            <a:r>
              <a:rPr kumimoji="1" lang="ja-JP" altLang="en-US" sz="1200" dirty="0" smtClean="0">
                <a:latin typeface="ＭＳ ゴシック" panose="020B0609070205080204" pitchFamily="49" charset="-128"/>
                <a:ea typeface="ＭＳ ゴシック" panose="020B0609070205080204" pitchFamily="49" charset="-128"/>
              </a:rPr>
              <a:t>で本会員から生産者へ本システムの紹介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・県内の</a:t>
            </a:r>
            <a:r>
              <a:rPr kumimoji="1" lang="ja-JP" altLang="en-US" sz="1200" dirty="0">
                <a:latin typeface="ＭＳ ゴシック" panose="020B0609070205080204" pitchFamily="49" charset="-128"/>
                <a:ea typeface="ＭＳ ゴシック" panose="020B0609070205080204" pitchFamily="49" charset="-128"/>
              </a:rPr>
              <a:t>本システム活用者</a:t>
            </a:r>
            <a:r>
              <a:rPr kumimoji="1" lang="ja-JP" altLang="en-US" sz="1200" dirty="0" smtClean="0">
                <a:latin typeface="ＭＳ ゴシック" panose="020B0609070205080204" pitchFamily="49" charset="-128"/>
                <a:ea typeface="ＭＳ ゴシック" panose="020B0609070205080204" pitchFamily="49" charset="-128"/>
              </a:rPr>
              <a:t>と情報</a:t>
            </a:r>
            <a:r>
              <a:rPr kumimoji="1" lang="ja-JP" altLang="en-US" sz="1200" dirty="0">
                <a:latin typeface="ＭＳ ゴシック" panose="020B0609070205080204" pitchFamily="49" charset="-128"/>
                <a:ea typeface="ＭＳ ゴシック" panose="020B0609070205080204" pitchFamily="49" charset="-128"/>
              </a:rPr>
              <a:t>交換、新たな</a:t>
            </a:r>
            <a:r>
              <a:rPr kumimoji="1" lang="ja-JP" altLang="en-US" sz="1200" dirty="0" smtClean="0">
                <a:latin typeface="ＭＳ ゴシック" panose="020B0609070205080204" pitchFamily="49" charset="-128"/>
                <a:ea typeface="ＭＳ ゴシック" panose="020B0609070205080204" pitchFamily="49" charset="-128"/>
              </a:rPr>
              <a:t>活用方法を模索</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２）</a:t>
            </a:r>
            <a:r>
              <a:rPr kumimoji="1" lang="ja-JP" altLang="en-US" sz="1400" dirty="0" smtClean="0">
                <a:latin typeface="ＭＳ ゴシック" panose="020B0609070205080204" pitchFamily="49" charset="-128"/>
                <a:ea typeface="ＭＳ ゴシック" panose="020B0609070205080204" pitchFamily="49" charset="-128"/>
              </a:rPr>
              <a:t>長期（経営能力の向上等：３～５年）</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・経営研修会開催、農業法人への視察研修、本システムを切り口に県外産地との交流</a:t>
            </a:r>
            <a:endParaRPr kumimoji="1" lang="en-US" altLang="ja-JP" sz="12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a:t>
            </a:r>
            <a:r>
              <a:rPr kumimoji="1" lang="ja-JP" altLang="en-US" sz="1400" b="1" dirty="0" smtClean="0">
                <a:latin typeface="ＭＳ ゴシック" panose="020B0609070205080204" pitchFamily="49" charset="-128"/>
                <a:ea typeface="ＭＳ ゴシック" panose="020B0609070205080204" pitchFamily="49" charset="-128"/>
              </a:rPr>
              <a:t>本会員を地域のリーダーに育てていく！</a:t>
            </a:r>
            <a:endParaRPr kumimoji="1" lang="en-US" altLang="ja-JP" sz="1200" b="1"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60648" y="7666235"/>
            <a:ext cx="2676228" cy="338554"/>
          </a:xfrm>
          <a:prstGeom prst="rect">
            <a:avLst/>
          </a:prstGeom>
          <a:solidFill>
            <a:srgbClr val="00B0F0"/>
          </a:solidFill>
          <a:ln>
            <a:solidFill>
              <a:schemeClr val="accent1"/>
            </a:solidFill>
          </a:ln>
        </p:spPr>
        <p:txBody>
          <a:bodyPr wrap="square" rtlCol="0" anchor="ctr">
            <a:spAutoFit/>
          </a:bodyPr>
          <a:lstStyle/>
          <a:p>
            <a:r>
              <a:rPr kumimoji="1" lang="ja-JP" altLang="en-US" sz="1600" b="1" dirty="0">
                <a:solidFill>
                  <a:schemeClr val="bg1"/>
                </a:solidFill>
                <a:latin typeface="ＭＳ ゴシック" panose="020B0609070205080204" pitchFamily="49" charset="-128"/>
                <a:ea typeface="ＭＳ ゴシック" panose="020B0609070205080204" pitchFamily="49" charset="-128"/>
              </a:rPr>
              <a:t>４　今後の活動・方向性</a:t>
            </a:r>
          </a:p>
        </p:txBody>
      </p:sp>
      <p:sp>
        <p:nvSpPr>
          <p:cNvPr id="8" name="テキスト ボックス 7">
            <a:extLst>
              <a:ext uri="{FF2B5EF4-FFF2-40B4-BE49-F238E27FC236}">
                <a16:creationId xmlns:a16="http://schemas.microsoft.com/office/drawing/2014/main" id="{69942EF1-2CC7-BED6-76F7-D68A30800029}"/>
              </a:ext>
            </a:extLst>
          </p:cNvPr>
          <p:cNvSpPr txBox="1"/>
          <p:nvPr/>
        </p:nvSpPr>
        <p:spPr>
          <a:xfrm>
            <a:off x="332656" y="410727"/>
            <a:ext cx="5283446" cy="677108"/>
          </a:xfrm>
          <a:prstGeom prst="rect">
            <a:avLst/>
          </a:prstGeom>
          <a:noFill/>
          <a:ln w="19050">
            <a:noFill/>
          </a:ln>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（１）</a:t>
            </a:r>
            <a:r>
              <a:rPr kumimoji="1" lang="ja-JP" altLang="en-US" sz="1400" dirty="0" smtClean="0">
                <a:latin typeface="ＭＳ ゴシック" panose="020B0609070205080204" pitchFamily="49" charset="-128"/>
                <a:ea typeface="ＭＳ ゴシック" panose="020B0609070205080204" pitchFamily="49" charset="-128"/>
              </a:rPr>
              <a:t>現地巡回確認</a:t>
            </a:r>
            <a:r>
              <a:rPr kumimoji="1" lang="ja-JP" altLang="en-US" sz="1400" dirty="0">
                <a:latin typeface="ＭＳ ゴシック" panose="020B0609070205080204" pitchFamily="49" charset="-128"/>
                <a:ea typeface="ＭＳ ゴシック" panose="020B0609070205080204" pitchFamily="49" charset="-128"/>
              </a:rPr>
              <a:t>による課題の抽出</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・会員の理想の栽培管理を行うために、</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会員が自園の課題を考え、解決するための活動回数が増え、必要な測定事項を検討</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できた（</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表１</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a:t>
            </a:r>
            <a:endParaRPr kumimoji="1" lang="en-US" altLang="ja-JP" sz="1200" u="sng" dirty="0">
              <a:solidFill>
                <a:srgbClr val="FF3399"/>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EFF0430-0C9F-C7CF-D752-0A89BE616479}"/>
              </a:ext>
            </a:extLst>
          </p:cNvPr>
          <p:cNvSpPr txBox="1"/>
          <p:nvPr/>
        </p:nvSpPr>
        <p:spPr>
          <a:xfrm>
            <a:off x="4337352" y="5272139"/>
            <a:ext cx="2035141" cy="276999"/>
          </a:xfrm>
          <a:prstGeom prst="rect">
            <a:avLst/>
          </a:prstGeom>
          <a:noFill/>
        </p:spPr>
        <p:txBody>
          <a:bodyPr wrap="square" rtlCol="0">
            <a:spAutoFit/>
          </a:bodyPr>
          <a:lstStyle/>
          <a:p>
            <a:pPr>
              <a:lnSpc>
                <a:spcPct val="150000"/>
              </a:lnSpc>
            </a:pPr>
            <a:r>
              <a:rPr kumimoji="1" lang="ja-JP" altLang="en-US" sz="884" b="1" dirty="0" smtClean="0">
                <a:latin typeface="+mn-ea"/>
              </a:rPr>
              <a:t>図</a:t>
            </a:r>
            <a:r>
              <a:rPr kumimoji="1" lang="en-US" altLang="ja-JP" sz="884" b="1" dirty="0" smtClean="0">
                <a:latin typeface="+mn-ea"/>
              </a:rPr>
              <a:t>7</a:t>
            </a:r>
            <a:r>
              <a:rPr kumimoji="1" lang="ja-JP" altLang="en-US" sz="884" b="1" dirty="0" smtClean="0">
                <a:latin typeface="+mn-ea"/>
              </a:rPr>
              <a:t>　ブドウ</a:t>
            </a:r>
            <a:r>
              <a:rPr kumimoji="1" lang="ja-JP" altLang="en-US" sz="884" b="1" dirty="0">
                <a:latin typeface="+mn-ea"/>
              </a:rPr>
              <a:t>園の園地データ</a:t>
            </a:r>
            <a:r>
              <a:rPr kumimoji="1" lang="ja-JP" altLang="en-US" sz="884" b="1" dirty="0" smtClean="0">
                <a:latin typeface="+mn-ea"/>
              </a:rPr>
              <a:t>通知</a:t>
            </a:r>
            <a:endParaRPr kumimoji="1" lang="en-US" altLang="ja-JP" sz="787" b="1" dirty="0">
              <a:latin typeface="+mn-ea"/>
            </a:endParaRPr>
          </a:p>
        </p:txBody>
      </p:sp>
      <p:sp>
        <p:nvSpPr>
          <p:cNvPr id="30" name="テキスト ボックス 29">
            <a:extLst>
              <a:ext uri="{FF2B5EF4-FFF2-40B4-BE49-F238E27FC236}">
                <a16:creationId xmlns:a16="http://schemas.microsoft.com/office/drawing/2014/main" id="{BEFF0430-0C9F-C7CF-D752-0A89BE616479}"/>
              </a:ext>
            </a:extLst>
          </p:cNvPr>
          <p:cNvSpPr txBox="1"/>
          <p:nvPr/>
        </p:nvSpPr>
        <p:spPr>
          <a:xfrm>
            <a:off x="4709562" y="2640348"/>
            <a:ext cx="2186276" cy="296428"/>
          </a:xfrm>
          <a:prstGeom prst="rect">
            <a:avLst/>
          </a:prstGeom>
          <a:noFill/>
        </p:spPr>
        <p:txBody>
          <a:bodyPr wrap="square" rtlCol="0">
            <a:spAutoFit/>
          </a:bodyPr>
          <a:lstStyle/>
          <a:p>
            <a:pPr>
              <a:lnSpc>
                <a:spcPct val="150000"/>
              </a:lnSpc>
            </a:pPr>
            <a:r>
              <a:rPr kumimoji="1" lang="ja-JP" altLang="en-US" sz="884" b="1" dirty="0" smtClean="0">
                <a:latin typeface="+mn-ea"/>
              </a:rPr>
              <a:t>図</a:t>
            </a:r>
            <a:r>
              <a:rPr kumimoji="1" lang="en-US" altLang="ja-JP" sz="884" b="1" dirty="0" smtClean="0">
                <a:latin typeface="+mn-ea"/>
              </a:rPr>
              <a:t>4</a:t>
            </a:r>
            <a:r>
              <a:rPr kumimoji="1" lang="ja-JP" altLang="en-US" sz="884" b="1" dirty="0" smtClean="0">
                <a:latin typeface="+mn-ea"/>
              </a:rPr>
              <a:t>　</a:t>
            </a:r>
            <a:r>
              <a:rPr kumimoji="1" lang="en-US" altLang="ja-JP" sz="884" b="1" dirty="0" smtClean="0">
                <a:latin typeface="+mn-ea"/>
              </a:rPr>
              <a:t>SAF</a:t>
            </a:r>
            <a:r>
              <a:rPr kumimoji="1" lang="ja-JP" altLang="en-US" sz="884" b="1" dirty="0">
                <a:latin typeface="+mn-ea"/>
              </a:rPr>
              <a:t>会のＩｏＴ機器導入台数</a:t>
            </a:r>
            <a:endParaRPr kumimoji="1" lang="en-US" altLang="ja-JP" sz="787" b="1" dirty="0">
              <a:latin typeface="+mn-ea"/>
            </a:endParaRPr>
          </a:p>
        </p:txBody>
      </p:sp>
      <p:sp>
        <p:nvSpPr>
          <p:cNvPr id="22" name="テキスト ボックス 21">
            <a:extLst>
              <a:ext uri="{FF2B5EF4-FFF2-40B4-BE49-F238E27FC236}">
                <a16:creationId xmlns:a16="http://schemas.microsoft.com/office/drawing/2014/main" id="{69942EF1-2CC7-BED6-76F7-D68A30800029}"/>
              </a:ext>
            </a:extLst>
          </p:cNvPr>
          <p:cNvSpPr txBox="1"/>
          <p:nvPr/>
        </p:nvSpPr>
        <p:spPr>
          <a:xfrm>
            <a:off x="300329" y="6053157"/>
            <a:ext cx="6348440" cy="1046440"/>
          </a:xfrm>
          <a:prstGeom prst="rect">
            <a:avLst/>
          </a:prstGeom>
          <a:noFill/>
          <a:ln w="19050">
            <a:noFill/>
          </a:ln>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（３）設置状況確認、導入効果及び課題の検討</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・会員が得られたデータを持ち寄り</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活用事例の情報交換を行うことで、新た</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な</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活用方法に</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気づくことができた。</a:t>
            </a:r>
            <a:endParaRPr kumimoji="1" lang="en-US" altLang="ja-JP" sz="1200" u="sng" dirty="0">
              <a:solidFill>
                <a:srgbClr val="FF3399"/>
              </a:solidFill>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・「このシステムを地域の若手農業者、新規就農者にも広めていきたい」と、</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本システムを普及し、地域を盛り上げたいという意識を醸成することができた。</a:t>
            </a:r>
            <a:endParaRPr kumimoji="1" lang="en-US" altLang="ja-JP" sz="1200" u="sng" dirty="0">
              <a:solidFill>
                <a:srgbClr val="FF3399"/>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8B944016-EA95-60B2-925E-1130A4E8A92E}"/>
              </a:ext>
            </a:extLst>
          </p:cNvPr>
          <p:cNvSpPr txBox="1"/>
          <p:nvPr/>
        </p:nvSpPr>
        <p:spPr>
          <a:xfrm>
            <a:off x="4564287" y="2969491"/>
            <a:ext cx="2049163" cy="757130"/>
          </a:xfrm>
          <a:prstGeom prst="rect">
            <a:avLst/>
          </a:prstGeom>
          <a:noFill/>
          <a:ln w="28575">
            <a:noFill/>
          </a:ln>
        </p:spPr>
        <p:txBody>
          <a:bodyPr wrap="square" rtlCol="0">
            <a:spAutoFit/>
          </a:bodyPr>
          <a:lstStyle/>
          <a:p>
            <a:r>
              <a:rPr kumimoji="1" lang="ja-JP" altLang="en-US" sz="1080" dirty="0" smtClean="0">
                <a:latin typeface="HGS創英角ﾎﾟｯﾌﾟ体" panose="040B0A00000000000000" pitchFamily="50" charset="-128"/>
                <a:ea typeface="HGS創英角ﾎﾟｯﾌﾟ体" panose="040B0A00000000000000" pitchFamily="50" charset="-128"/>
              </a:rPr>
              <a:t>・ぶどう農家</a:t>
            </a:r>
            <a:r>
              <a:rPr kumimoji="1" lang="ja-JP" altLang="en-US" sz="1080" dirty="0">
                <a:latin typeface="HGS創英角ﾎﾟｯﾌﾟ体" panose="040B0A00000000000000" pitchFamily="50" charset="-128"/>
                <a:ea typeface="HGS創英角ﾎﾟｯﾌﾟ体" panose="040B0A00000000000000" pitchFamily="50" charset="-128"/>
              </a:rPr>
              <a:t>（</a:t>
            </a:r>
            <a:r>
              <a:rPr kumimoji="1" lang="en-US" altLang="ja-JP" sz="1080" dirty="0">
                <a:latin typeface="HGS創英角ﾎﾟｯﾌﾟ体" panose="040B0A00000000000000" pitchFamily="50" charset="-128"/>
                <a:ea typeface="HGS創英角ﾎﾟｯﾌﾟ体" panose="040B0A00000000000000" pitchFamily="50" charset="-128"/>
              </a:rPr>
              <a:t>20</a:t>
            </a:r>
            <a:r>
              <a:rPr kumimoji="1" lang="ja-JP" altLang="en-US" sz="1080" dirty="0">
                <a:latin typeface="HGS創英角ﾎﾟｯﾌﾟ体" panose="040B0A00000000000000" pitchFamily="50" charset="-128"/>
                <a:ea typeface="HGS創英角ﾎﾟｯﾌﾟ体" panose="040B0A00000000000000" pitchFamily="50" charset="-128"/>
              </a:rPr>
              <a:t>代、女性）</a:t>
            </a:r>
            <a:endParaRPr kumimoji="1" lang="en-US" altLang="ja-JP" sz="1080" dirty="0">
              <a:latin typeface="HGS創英角ﾎﾟｯﾌﾟ体" panose="040B0A00000000000000" pitchFamily="50" charset="-128"/>
              <a:ea typeface="HGS創英角ﾎﾟｯﾌﾟ体" panose="040B0A00000000000000" pitchFamily="50" charset="-128"/>
            </a:endParaRPr>
          </a:p>
          <a:p>
            <a:r>
              <a:rPr kumimoji="1" lang="ja-JP" altLang="en-US" sz="1080" dirty="0">
                <a:latin typeface="HGS創英角ﾎﾟｯﾌﾟ体" panose="040B0A00000000000000" pitchFamily="50" charset="-128"/>
                <a:ea typeface="HGS創英角ﾎﾟｯﾌﾟ体" panose="040B0A00000000000000" pitchFamily="50" charset="-128"/>
              </a:rPr>
              <a:t>気温通知により早霜害を回避した収穫を行うことができ、</a:t>
            </a:r>
            <a:r>
              <a:rPr kumimoji="1" lang="ja-JP" altLang="en-US" sz="1080" u="sng" dirty="0">
                <a:latin typeface="HGS創英角ﾎﾟｯﾌﾟ体" panose="040B0A00000000000000" pitchFamily="50" charset="-128"/>
                <a:ea typeface="HGS創英角ﾎﾟｯﾌﾟ体" panose="040B0A00000000000000" pitchFamily="50" charset="-128"/>
              </a:rPr>
              <a:t>収穫量が１割向上した！</a:t>
            </a:r>
            <a:endParaRPr kumimoji="1" lang="en-US" altLang="ja-JP" sz="1080" u="sng" dirty="0">
              <a:latin typeface="HGS創英角ﾎﾟｯﾌﾟ体" panose="040B0A00000000000000" pitchFamily="50" charset="-128"/>
              <a:ea typeface="HGS創英角ﾎﾟｯﾌﾟ体" panose="040B0A00000000000000" pitchFamily="50" charset="-128"/>
            </a:endParaRPr>
          </a:p>
        </p:txBody>
      </p:sp>
      <p:sp>
        <p:nvSpPr>
          <p:cNvPr id="26" name="テキスト ボックス 25">
            <a:extLst>
              <a:ext uri="{FF2B5EF4-FFF2-40B4-BE49-F238E27FC236}">
                <a16:creationId xmlns:a16="http://schemas.microsoft.com/office/drawing/2014/main" id="{8B944016-EA95-60B2-925E-1130A4E8A92E}"/>
              </a:ext>
            </a:extLst>
          </p:cNvPr>
          <p:cNvSpPr txBox="1"/>
          <p:nvPr/>
        </p:nvSpPr>
        <p:spPr>
          <a:xfrm>
            <a:off x="335657" y="3550591"/>
            <a:ext cx="1950608" cy="1223412"/>
          </a:xfrm>
          <a:prstGeom prst="rect">
            <a:avLst/>
          </a:prstGeom>
          <a:noFill/>
          <a:ln w="19050">
            <a:noFill/>
          </a:ln>
        </p:spPr>
        <p:txBody>
          <a:bodyPr wrap="square" rtlCol="0">
            <a:spAutoFit/>
          </a:bodyPr>
          <a:lstStyle/>
          <a:p>
            <a:r>
              <a:rPr kumimoji="1" lang="ja-JP" altLang="en-US" sz="1050" dirty="0" smtClean="0">
                <a:latin typeface="HGS創英角ﾎﾟｯﾌﾟ体" panose="040B0A00000000000000" pitchFamily="50" charset="-128"/>
                <a:ea typeface="HGS創英角ﾎﾟｯﾌﾟ体" panose="040B0A00000000000000" pitchFamily="50" charset="-128"/>
              </a:rPr>
              <a:t>・なし農家</a:t>
            </a:r>
            <a:r>
              <a:rPr kumimoji="1" lang="ja-JP" altLang="en-US" sz="1050" dirty="0">
                <a:latin typeface="HGS創英角ﾎﾟｯﾌﾟ体" panose="040B0A00000000000000" pitchFamily="50" charset="-128"/>
                <a:ea typeface="HGS創英角ﾎﾟｯﾌﾟ体" panose="040B0A00000000000000" pitchFamily="50" charset="-128"/>
              </a:rPr>
              <a:t>（</a:t>
            </a:r>
            <a:r>
              <a:rPr kumimoji="1" lang="en-US" altLang="ja-JP" sz="1050" dirty="0">
                <a:latin typeface="HGS創英角ﾎﾟｯﾌﾟ体" panose="040B0A00000000000000" pitchFamily="50" charset="-128"/>
                <a:ea typeface="HGS創英角ﾎﾟｯﾌﾟ体" panose="040B0A00000000000000" pitchFamily="50" charset="-128"/>
              </a:rPr>
              <a:t>40</a:t>
            </a:r>
            <a:r>
              <a:rPr kumimoji="1" lang="ja-JP" altLang="en-US" sz="1050" dirty="0">
                <a:latin typeface="HGS創英角ﾎﾟｯﾌﾟ体" panose="040B0A00000000000000" pitchFamily="50" charset="-128"/>
                <a:ea typeface="HGS創英角ﾎﾟｯﾌﾟ体" panose="040B0A00000000000000" pitchFamily="50" charset="-128"/>
              </a:rPr>
              <a:t>代、男性）</a:t>
            </a:r>
            <a:endParaRPr kumimoji="1" lang="en-US" altLang="ja-JP" sz="1050" dirty="0">
              <a:latin typeface="HGS創英角ﾎﾟｯﾌﾟ体" panose="040B0A00000000000000" pitchFamily="50" charset="-128"/>
              <a:ea typeface="HGS創英角ﾎﾟｯﾌﾟ体" panose="040B0A00000000000000" pitchFamily="50" charset="-128"/>
            </a:endParaRPr>
          </a:p>
          <a:p>
            <a:r>
              <a:rPr kumimoji="1" lang="ja-JP" altLang="en-US" sz="1050" dirty="0">
                <a:latin typeface="HGS創英角ﾎﾟｯﾌﾟ体" panose="040B0A00000000000000" pitchFamily="50" charset="-128"/>
                <a:ea typeface="HGS創英角ﾎﾟｯﾌﾟ体" panose="040B0A00000000000000" pitchFamily="50" charset="-128"/>
              </a:rPr>
              <a:t>ジョイント栽培園地の土壌水分量通知により、かん水のためにほ場を見回る手間が減り、</a:t>
            </a:r>
            <a:r>
              <a:rPr kumimoji="1" lang="ja-JP" altLang="en-US" sz="1050" u="sng" dirty="0">
                <a:latin typeface="HGS創英角ﾎﾟｯﾌﾟ体" panose="040B0A00000000000000" pitchFamily="50" charset="-128"/>
                <a:ea typeface="HGS創英角ﾎﾟｯﾌﾟ体" panose="040B0A00000000000000" pitchFamily="50" charset="-128"/>
              </a:rPr>
              <a:t>１週間当たり約２日分の管理時間が空き、摘果</a:t>
            </a:r>
            <a:r>
              <a:rPr kumimoji="1" lang="ja-JP" altLang="en-US" sz="1050" u="sng" dirty="0" smtClean="0">
                <a:latin typeface="HGS創英角ﾎﾟｯﾌﾟ体" panose="040B0A00000000000000" pitchFamily="50" charset="-128"/>
                <a:ea typeface="HGS創英角ﾎﾟｯﾌﾟ体" panose="040B0A00000000000000" pitchFamily="50" charset="-128"/>
              </a:rPr>
              <a:t>などの作業に</a:t>
            </a:r>
            <a:r>
              <a:rPr kumimoji="1" lang="ja-JP" altLang="en-US" sz="1050" u="sng" dirty="0">
                <a:latin typeface="HGS創英角ﾎﾟｯﾌﾟ体" panose="040B0A00000000000000" pitchFamily="50" charset="-128"/>
                <a:ea typeface="HGS創英角ﾎﾟｯﾌﾟ体" panose="040B0A00000000000000" pitchFamily="50" charset="-128"/>
              </a:rPr>
              <a:t>回すことができた！</a:t>
            </a:r>
          </a:p>
        </p:txBody>
      </p:sp>
      <p:sp>
        <p:nvSpPr>
          <p:cNvPr id="33" name="テキスト ボックス 32">
            <a:extLst>
              <a:ext uri="{FF2B5EF4-FFF2-40B4-BE49-F238E27FC236}">
                <a16:creationId xmlns:a16="http://schemas.microsoft.com/office/drawing/2014/main" id="{8B944016-EA95-60B2-925E-1130A4E8A92E}"/>
              </a:ext>
            </a:extLst>
          </p:cNvPr>
          <p:cNvSpPr txBox="1"/>
          <p:nvPr/>
        </p:nvSpPr>
        <p:spPr>
          <a:xfrm>
            <a:off x="293712" y="4942178"/>
            <a:ext cx="2199184" cy="923330"/>
          </a:xfrm>
          <a:prstGeom prst="rect">
            <a:avLst/>
          </a:prstGeom>
          <a:noFill/>
          <a:ln w="19050">
            <a:noFill/>
          </a:ln>
        </p:spPr>
        <p:txBody>
          <a:bodyPr wrap="square" rtlCol="0">
            <a:spAutoFit/>
          </a:bodyPr>
          <a:lstStyle/>
          <a:p>
            <a:r>
              <a:rPr kumimoji="1" lang="ja-JP" altLang="en-US" sz="1080" dirty="0">
                <a:latin typeface="HGS創英角ﾎﾟｯﾌﾟ体" panose="040B0A00000000000000" pitchFamily="50" charset="-128"/>
                <a:ea typeface="HGS創英角ﾎﾟｯﾌﾟ体" panose="040B0A00000000000000" pitchFamily="50" charset="-128"/>
              </a:rPr>
              <a:t>・キュウリ農家（</a:t>
            </a:r>
            <a:r>
              <a:rPr kumimoji="1" lang="en-US" altLang="ja-JP" sz="1080" dirty="0">
                <a:latin typeface="HGS創英角ﾎﾟｯﾌﾟ体" panose="040B0A00000000000000" pitchFamily="50" charset="-128"/>
                <a:ea typeface="HGS創英角ﾎﾟｯﾌﾟ体" panose="040B0A00000000000000" pitchFamily="50" charset="-128"/>
              </a:rPr>
              <a:t>30</a:t>
            </a:r>
            <a:r>
              <a:rPr kumimoji="1" lang="ja-JP" altLang="en-US" sz="1080" dirty="0">
                <a:latin typeface="HGS創英角ﾎﾟｯﾌﾟ体" panose="040B0A00000000000000" pitchFamily="50" charset="-128"/>
                <a:ea typeface="HGS創英角ﾎﾟｯﾌﾟ体" panose="040B0A00000000000000" pitchFamily="50" charset="-128"/>
              </a:rPr>
              <a:t>代、男性）</a:t>
            </a:r>
            <a:endParaRPr kumimoji="1" lang="en-US" altLang="ja-JP" sz="1080" dirty="0">
              <a:latin typeface="HGS創英角ﾎﾟｯﾌﾟ体" panose="040B0A00000000000000" pitchFamily="50" charset="-128"/>
              <a:ea typeface="HGS創英角ﾎﾟｯﾌﾟ体" panose="040B0A00000000000000" pitchFamily="50" charset="-128"/>
            </a:endParaRPr>
          </a:p>
          <a:p>
            <a:r>
              <a:rPr kumimoji="1" lang="ja-JP" altLang="en-US" sz="1080" dirty="0">
                <a:latin typeface="HGS創英角ﾎﾟｯﾌﾟ体" panose="040B0A00000000000000" pitchFamily="50" charset="-128"/>
                <a:ea typeface="HGS創英角ﾎﾟｯﾌﾟ体" panose="040B0A00000000000000" pitchFamily="50" charset="-128"/>
              </a:rPr>
              <a:t>外出先からハウス内温度を確認し、家族にハウス開け閉めの指示を出すことができ、</a:t>
            </a:r>
            <a:r>
              <a:rPr kumimoji="1" lang="ja-JP" altLang="en-US" sz="1080" u="sng" dirty="0">
                <a:latin typeface="HGS創英角ﾎﾟｯﾌﾟ体" panose="040B0A00000000000000" pitchFamily="50" charset="-128"/>
                <a:ea typeface="HGS創英角ﾎﾟｯﾌﾟ体" panose="040B0A00000000000000" pitchFamily="50" charset="-128"/>
              </a:rPr>
              <a:t>精神的負担が減った！</a:t>
            </a:r>
          </a:p>
        </p:txBody>
      </p:sp>
      <p:sp>
        <p:nvSpPr>
          <p:cNvPr id="35" name="テキスト ボックス 34">
            <a:extLst>
              <a:ext uri="{FF2B5EF4-FFF2-40B4-BE49-F238E27FC236}">
                <a16:creationId xmlns:a16="http://schemas.microsoft.com/office/drawing/2014/main" id="{6A0D9AEB-1F6C-2FA4-1802-8ED42505ADA6}"/>
              </a:ext>
            </a:extLst>
          </p:cNvPr>
          <p:cNvSpPr txBox="1"/>
          <p:nvPr/>
        </p:nvSpPr>
        <p:spPr>
          <a:xfrm>
            <a:off x="348025" y="7090035"/>
            <a:ext cx="630074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若手農業者はＩｏＴ機器等、新技術に関心を抱いても導入には技術的ハードルがある。</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b="1" u="sng" dirty="0">
                <a:solidFill>
                  <a:schemeClr val="tx1"/>
                </a:solidFill>
                <a:latin typeface="ＭＳ ゴシック" panose="020B0609070205080204" pitchFamily="49" charset="-128"/>
                <a:ea typeface="ＭＳ ゴシック" panose="020B0609070205080204" pitchFamily="49" charset="-128"/>
              </a:rPr>
              <a:t>自発的な活動を引き出すには、普及指導員が農業者と専門家の架け橋になることが重要！</a:t>
            </a:r>
            <a:endParaRPr kumimoji="1" lang="en-US" altLang="ja-JP" sz="1200" b="1" u="sng" dirty="0">
              <a:solidFill>
                <a:schemeClr val="tx1"/>
              </a:solidFill>
              <a:latin typeface="ＭＳ ゴシック" panose="020B0609070205080204" pitchFamily="49" charset="-128"/>
              <a:ea typeface="ＭＳ ゴシック" panose="020B0609070205080204" pitchFamily="49" charset="-128"/>
            </a:endParaRPr>
          </a:p>
        </p:txBody>
      </p:sp>
      <p:pic>
        <p:nvPicPr>
          <p:cNvPr id="36" name="図 35"/>
          <p:cNvPicPr>
            <a:picLocks noChangeAspect="1"/>
          </p:cNvPicPr>
          <p:nvPr/>
        </p:nvPicPr>
        <p:blipFill rotWithShape="1">
          <a:blip r:embed="rId2"/>
          <a:srcRect l="9342" t="51736" r="16715" b="3546"/>
          <a:stretch/>
        </p:blipFill>
        <p:spPr>
          <a:xfrm>
            <a:off x="4404558" y="4014391"/>
            <a:ext cx="2234271" cy="1278187"/>
          </a:xfrm>
          <a:prstGeom prst="rect">
            <a:avLst/>
          </a:prstGeom>
        </p:spPr>
      </p:pic>
      <p:pic>
        <p:nvPicPr>
          <p:cNvPr id="37" name="図 36"/>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7437" r="1" b="12514"/>
          <a:stretch/>
        </p:blipFill>
        <p:spPr>
          <a:xfrm>
            <a:off x="2638800" y="4859315"/>
            <a:ext cx="1523906" cy="1080233"/>
          </a:xfrm>
          <a:prstGeom prst="rect">
            <a:avLst/>
          </a:prstGeom>
        </p:spPr>
      </p:pic>
      <p:sp>
        <p:nvSpPr>
          <p:cNvPr id="39" name="テキスト ボックス 38">
            <a:extLst>
              <a:ext uri="{FF2B5EF4-FFF2-40B4-BE49-F238E27FC236}">
                <a16:creationId xmlns:a16="http://schemas.microsoft.com/office/drawing/2014/main" id="{69942EF1-2CC7-BED6-76F7-D68A30800029}"/>
              </a:ext>
            </a:extLst>
          </p:cNvPr>
          <p:cNvSpPr txBox="1"/>
          <p:nvPr/>
        </p:nvSpPr>
        <p:spPr>
          <a:xfrm>
            <a:off x="304208" y="2085932"/>
            <a:ext cx="4173029" cy="1415772"/>
          </a:xfrm>
          <a:prstGeom prst="rect">
            <a:avLst/>
          </a:prstGeom>
          <a:noFill/>
          <a:ln w="19050">
            <a:noFill/>
          </a:ln>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（２）システム導入・設置・活用支援</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・Ｉ</a:t>
            </a:r>
            <a:r>
              <a:rPr kumimoji="1" lang="en-US" altLang="ja-JP" sz="1200" dirty="0">
                <a:latin typeface="ＭＳ ゴシック" panose="020B0609070205080204" pitchFamily="49" charset="-128"/>
                <a:ea typeface="ＭＳ ゴシック" panose="020B0609070205080204" pitchFamily="49" charset="-128"/>
              </a:rPr>
              <a:t>о</a:t>
            </a:r>
            <a:r>
              <a:rPr kumimoji="1" lang="ja-JP" altLang="en-US" sz="1200" dirty="0">
                <a:latin typeface="ＭＳ ゴシック" panose="020B0609070205080204" pitchFamily="49" charset="-128"/>
                <a:ea typeface="ＭＳ ゴシック" panose="020B0609070205080204" pitchFamily="49" charset="-128"/>
              </a:rPr>
              <a:t>Ｔ機器に馴染みがない会員もいる中、設置方法を互いに助け合い、</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会員８名のうち勉強会に参加した５名全員がシステムを導入し、本会のＩ</a:t>
            </a:r>
            <a:r>
              <a:rPr kumimoji="1" lang="en-US" altLang="ja-JP" sz="1200" u="sng" dirty="0">
                <a:solidFill>
                  <a:srgbClr val="FF3399"/>
                </a:solidFill>
                <a:latin typeface="ＭＳ ゴシック" panose="020B0609070205080204" pitchFamily="49" charset="-128"/>
                <a:ea typeface="ＭＳ ゴシック" panose="020B0609070205080204" pitchFamily="49" charset="-128"/>
              </a:rPr>
              <a:t>о</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Ｔ機器導入台数が５台増加</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した（図４）。</a:t>
            </a:r>
            <a:endParaRPr kumimoji="1" lang="en-US" altLang="ja-JP" sz="1200" u="sng" dirty="0">
              <a:solidFill>
                <a:srgbClr val="FF3399"/>
              </a:solidFill>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・システムを設置し、</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データを活用しながら営農を行えるように</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なった（</a:t>
            </a:r>
            <a:r>
              <a:rPr kumimoji="1" lang="ja-JP" altLang="en-US" sz="1200" u="sng" dirty="0">
                <a:solidFill>
                  <a:srgbClr val="FF3399"/>
                </a:solidFill>
                <a:latin typeface="ＭＳ ゴシック" panose="020B0609070205080204" pitchFamily="49" charset="-128"/>
                <a:ea typeface="ＭＳ ゴシック" panose="020B0609070205080204" pitchFamily="49" charset="-128"/>
              </a:rPr>
              <a:t>以下、会員の所感</a:t>
            </a:r>
            <a:r>
              <a:rPr kumimoji="1" lang="ja-JP" altLang="en-US" sz="1200" u="sng" dirty="0" smtClean="0">
                <a:solidFill>
                  <a:srgbClr val="FF3399"/>
                </a:solidFill>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　</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BEFF0430-0C9F-C7CF-D752-0A89BE616479}"/>
              </a:ext>
            </a:extLst>
          </p:cNvPr>
          <p:cNvSpPr txBox="1"/>
          <p:nvPr/>
        </p:nvSpPr>
        <p:spPr>
          <a:xfrm>
            <a:off x="260648" y="980157"/>
            <a:ext cx="3254988" cy="296428"/>
          </a:xfrm>
          <a:prstGeom prst="rect">
            <a:avLst/>
          </a:prstGeom>
          <a:noFill/>
        </p:spPr>
        <p:txBody>
          <a:bodyPr wrap="square" rtlCol="0">
            <a:spAutoFit/>
          </a:bodyPr>
          <a:lstStyle/>
          <a:p>
            <a:pPr>
              <a:lnSpc>
                <a:spcPct val="150000"/>
              </a:lnSpc>
            </a:pPr>
            <a:r>
              <a:rPr kumimoji="1" lang="ja-JP" altLang="en-US" sz="884" b="1" dirty="0" smtClean="0">
                <a:latin typeface="+mn-ea"/>
              </a:rPr>
              <a:t>表</a:t>
            </a:r>
            <a:r>
              <a:rPr kumimoji="1" lang="en-US" altLang="ja-JP" sz="884" b="1" dirty="0" smtClean="0">
                <a:latin typeface="+mn-ea"/>
              </a:rPr>
              <a:t>1</a:t>
            </a:r>
            <a:r>
              <a:rPr kumimoji="1" lang="ja-JP" altLang="en-US" sz="884" b="1" dirty="0" smtClean="0">
                <a:latin typeface="+mn-ea"/>
              </a:rPr>
              <a:t>　ＳＡＦ会</a:t>
            </a:r>
            <a:r>
              <a:rPr kumimoji="1" lang="ja-JP" altLang="en-US" sz="884" b="1" dirty="0">
                <a:latin typeface="+mn-ea"/>
              </a:rPr>
              <a:t>が自園の課題に応じた活動を行った回数</a:t>
            </a:r>
            <a:endParaRPr kumimoji="1" lang="en-US" altLang="ja-JP" sz="787" b="1" dirty="0">
              <a:latin typeface="+mn-ea"/>
            </a:endParaRPr>
          </a:p>
        </p:txBody>
      </p:sp>
      <p:pic>
        <p:nvPicPr>
          <p:cNvPr id="10" name="図 9"/>
          <p:cNvPicPr>
            <a:picLocks noChangeAspect="1"/>
          </p:cNvPicPr>
          <p:nvPr/>
        </p:nvPicPr>
        <p:blipFill>
          <a:blip r:embed="rId5"/>
          <a:stretch>
            <a:fillRect/>
          </a:stretch>
        </p:blipFill>
        <p:spPr>
          <a:xfrm>
            <a:off x="348024" y="1210161"/>
            <a:ext cx="2623338" cy="997399"/>
          </a:xfrm>
          <a:prstGeom prst="rect">
            <a:avLst/>
          </a:prstGeom>
        </p:spPr>
      </p:pic>
      <p:sp>
        <p:nvSpPr>
          <p:cNvPr id="2" name="角丸四角形吹き出し 1"/>
          <p:cNvSpPr/>
          <p:nvPr/>
        </p:nvSpPr>
        <p:spPr>
          <a:xfrm>
            <a:off x="328145" y="3520627"/>
            <a:ext cx="1889002" cy="1265438"/>
          </a:xfrm>
          <a:prstGeom prst="wedgeRoundRectCallout">
            <a:avLst>
              <a:gd name="adj1" fmla="val 59556"/>
              <a:gd name="adj2" fmla="val -35566"/>
              <a:gd name="adj3" fmla="val 16667"/>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319902" y="4888648"/>
            <a:ext cx="2102900" cy="1050475"/>
          </a:xfrm>
          <a:prstGeom prst="wedgeRoundRectCallout">
            <a:avLst>
              <a:gd name="adj1" fmla="val 59556"/>
              <a:gd name="adj2" fmla="val -35566"/>
              <a:gd name="adj3" fmla="val 16667"/>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4532828" y="2936605"/>
            <a:ext cx="2089673" cy="839055"/>
          </a:xfrm>
          <a:prstGeom prst="wedgeRoundRectCallout">
            <a:avLst>
              <a:gd name="adj1" fmla="val -9207"/>
              <a:gd name="adj2" fmla="val 88982"/>
              <a:gd name="adj3" fmla="val 16667"/>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69942EF1-2CC7-BED6-76F7-D68A30800029}"/>
              </a:ext>
            </a:extLst>
          </p:cNvPr>
          <p:cNvSpPr txBox="1"/>
          <p:nvPr/>
        </p:nvSpPr>
        <p:spPr>
          <a:xfrm>
            <a:off x="5229200" y="8337376"/>
            <a:ext cx="1666638" cy="461665"/>
          </a:xfrm>
          <a:prstGeom prst="rect">
            <a:avLst/>
          </a:prstGeom>
          <a:noFill/>
          <a:ln w="19050">
            <a:noFill/>
          </a:ln>
        </p:spPr>
        <p:txBody>
          <a:bodyPr wrap="square" rtlCol="0">
            <a:spAutoFit/>
          </a:bodyPr>
          <a:lstStyle/>
          <a:p>
            <a:pPr algn="ctr"/>
            <a:r>
              <a:rPr kumimoji="1" lang="ja-JP" altLang="en-US" sz="1200" dirty="0" smtClean="0">
                <a:latin typeface="HG創英角ﾎﾟｯﾌﾟ体" panose="040B0A09000000000000" pitchFamily="49" charset="-128"/>
                <a:ea typeface="HG創英角ﾎﾟｯﾌﾟ体" panose="040B0A09000000000000" pitchFamily="49" charset="-128"/>
              </a:rPr>
              <a:t>新規会員（導入者）</a:t>
            </a:r>
            <a:endParaRPr kumimoji="1" lang="en-US" altLang="ja-JP" sz="1200" dirty="0" smtClean="0">
              <a:latin typeface="HG創英角ﾎﾟｯﾌﾟ体" panose="040B0A09000000000000" pitchFamily="49" charset="-128"/>
              <a:ea typeface="HG創英角ﾎﾟｯﾌﾟ体" panose="040B0A09000000000000" pitchFamily="49" charset="-128"/>
            </a:endParaRPr>
          </a:p>
          <a:p>
            <a:pPr algn="ctr"/>
            <a:r>
              <a:rPr kumimoji="1" lang="ja-JP" altLang="en-US" sz="1200" dirty="0" smtClean="0">
                <a:latin typeface="HG創英角ﾎﾟｯﾌﾟ体" panose="040B0A09000000000000" pitchFamily="49" charset="-128"/>
                <a:ea typeface="HG創英角ﾎﾟｯﾌﾟ体" panose="040B0A09000000000000" pitchFamily="49" charset="-128"/>
              </a:rPr>
              <a:t>確保！</a:t>
            </a:r>
            <a:endParaRPr kumimoji="1" lang="en-US" altLang="ja-JP" sz="1100" u="sng" dirty="0">
              <a:solidFill>
                <a:srgbClr val="FF3399"/>
              </a:solidFill>
              <a:latin typeface="HG創英角ﾎﾟｯﾌﾟ体" panose="040B0A09000000000000" pitchFamily="49" charset="-128"/>
              <a:ea typeface="HG創英角ﾎﾟｯﾌﾟ体" panose="040B0A09000000000000" pitchFamily="49" charset="-128"/>
            </a:endParaRPr>
          </a:p>
        </p:txBody>
      </p:sp>
      <p:sp>
        <p:nvSpPr>
          <p:cNvPr id="38" name="右矢印 37"/>
          <p:cNvSpPr/>
          <p:nvPr/>
        </p:nvSpPr>
        <p:spPr>
          <a:xfrm>
            <a:off x="5049543" y="8413889"/>
            <a:ext cx="279773" cy="2603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solidFill>
                <a:srgbClr val="FF0000"/>
              </a:solidFill>
            </a:endParaRPr>
          </a:p>
        </p:txBody>
      </p:sp>
      <p:sp>
        <p:nvSpPr>
          <p:cNvPr id="27" name="テキスト ボックス 26">
            <a:extLst>
              <a:ext uri="{FF2B5EF4-FFF2-40B4-BE49-F238E27FC236}">
                <a16:creationId xmlns:a16="http://schemas.microsoft.com/office/drawing/2014/main" id="{BEFF0430-0C9F-C7CF-D752-0A89BE616479}"/>
              </a:ext>
            </a:extLst>
          </p:cNvPr>
          <p:cNvSpPr txBox="1"/>
          <p:nvPr/>
        </p:nvSpPr>
        <p:spPr>
          <a:xfrm>
            <a:off x="2422802" y="4530804"/>
            <a:ext cx="2035141" cy="296428"/>
          </a:xfrm>
          <a:prstGeom prst="rect">
            <a:avLst/>
          </a:prstGeom>
          <a:noFill/>
        </p:spPr>
        <p:txBody>
          <a:bodyPr wrap="square" rtlCol="0">
            <a:spAutoFit/>
          </a:bodyPr>
          <a:lstStyle/>
          <a:p>
            <a:pPr>
              <a:lnSpc>
                <a:spcPct val="150000"/>
              </a:lnSpc>
            </a:pPr>
            <a:r>
              <a:rPr kumimoji="1" lang="ja-JP" altLang="en-US" sz="884" b="1" dirty="0" smtClean="0">
                <a:latin typeface="+mn-ea"/>
              </a:rPr>
              <a:t>図</a:t>
            </a:r>
            <a:r>
              <a:rPr kumimoji="1" lang="en-US" altLang="ja-JP" sz="884" b="1" dirty="0" smtClean="0">
                <a:latin typeface="+mn-ea"/>
              </a:rPr>
              <a:t>5</a:t>
            </a:r>
            <a:r>
              <a:rPr kumimoji="1" lang="ja-JP" altLang="en-US" sz="884" b="1" dirty="0" smtClean="0">
                <a:latin typeface="+mn-ea"/>
              </a:rPr>
              <a:t>　なし園の設置状況確認の様子</a:t>
            </a:r>
            <a:endParaRPr kumimoji="1" lang="en-US" altLang="ja-JP" sz="787" b="1" dirty="0">
              <a:latin typeface="+mn-ea"/>
            </a:endParaRPr>
          </a:p>
        </p:txBody>
      </p:sp>
      <p:sp>
        <p:nvSpPr>
          <p:cNvPr id="28" name="テキスト ボックス 27">
            <a:extLst>
              <a:ext uri="{FF2B5EF4-FFF2-40B4-BE49-F238E27FC236}">
                <a16:creationId xmlns:a16="http://schemas.microsoft.com/office/drawing/2014/main" id="{BEFF0430-0C9F-C7CF-D752-0A89BE616479}"/>
              </a:ext>
            </a:extLst>
          </p:cNvPr>
          <p:cNvSpPr txBox="1"/>
          <p:nvPr/>
        </p:nvSpPr>
        <p:spPr>
          <a:xfrm>
            <a:off x="2537271" y="5875985"/>
            <a:ext cx="2331889" cy="296428"/>
          </a:xfrm>
          <a:prstGeom prst="rect">
            <a:avLst/>
          </a:prstGeom>
          <a:noFill/>
        </p:spPr>
        <p:txBody>
          <a:bodyPr wrap="square" rtlCol="0">
            <a:spAutoFit/>
          </a:bodyPr>
          <a:lstStyle/>
          <a:p>
            <a:pPr>
              <a:lnSpc>
                <a:spcPct val="150000"/>
              </a:lnSpc>
            </a:pPr>
            <a:r>
              <a:rPr kumimoji="1" lang="ja-JP" altLang="en-US" sz="884" b="1" dirty="0" smtClean="0">
                <a:latin typeface="+mn-ea"/>
              </a:rPr>
              <a:t>図</a:t>
            </a:r>
            <a:r>
              <a:rPr kumimoji="1" lang="en-US" altLang="ja-JP" sz="884" b="1" dirty="0" smtClean="0">
                <a:latin typeface="+mn-ea"/>
              </a:rPr>
              <a:t>6</a:t>
            </a:r>
            <a:r>
              <a:rPr kumimoji="1" lang="ja-JP" altLang="en-US" sz="884" b="1" dirty="0" smtClean="0">
                <a:latin typeface="+mn-ea"/>
              </a:rPr>
              <a:t>　キュウリ園の設置状況確認の様子</a:t>
            </a:r>
            <a:endParaRPr kumimoji="1" lang="en-US" altLang="ja-JP" sz="787" b="1" dirty="0">
              <a:latin typeface="+mn-ea"/>
            </a:endParaRPr>
          </a:p>
        </p:txBody>
      </p:sp>
      <p:pic>
        <p:nvPicPr>
          <p:cNvPr id="29" name="図 28"/>
          <p:cNvPicPr>
            <a:picLocks noChangeAspect="1"/>
          </p:cNvPicPr>
          <p:nvPr/>
        </p:nvPicPr>
        <p:blipFill>
          <a:blip r:embed="rId6"/>
          <a:stretch>
            <a:fillRect/>
          </a:stretch>
        </p:blipFill>
        <p:spPr>
          <a:xfrm>
            <a:off x="2478143" y="3475451"/>
            <a:ext cx="1620469" cy="1102325"/>
          </a:xfrm>
          <a:prstGeom prst="rect">
            <a:avLst/>
          </a:prstGeom>
        </p:spPr>
      </p:pic>
      <p:pic>
        <p:nvPicPr>
          <p:cNvPr id="11" name="図 10"/>
          <p:cNvPicPr>
            <a:picLocks noChangeAspect="1"/>
          </p:cNvPicPr>
          <p:nvPr/>
        </p:nvPicPr>
        <p:blipFill rotWithShape="1">
          <a:blip r:embed="rId7"/>
          <a:srcRect l="4474"/>
          <a:stretch/>
        </p:blipFill>
        <p:spPr>
          <a:xfrm>
            <a:off x="4755767" y="1020333"/>
            <a:ext cx="1896997" cy="1772427"/>
          </a:xfrm>
          <a:prstGeom prst="rect">
            <a:avLst/>
          </a:prstGeom>
        </p:spPr>
      </p:pic>
    </p:spTree>
    <p:extLst>
      <p:ext uri="{BB962C8B-B14F-4D97-AF65-F5344CB8AC3E}">
        <p14:creationId xmlns:p14="http://schemas.microsoft.com/office/powerpoint/2010/main" val="3799170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912</TotalTime>
  <Words>1178</Words>
  <Application>Microsoft Office PowerPoint</Application>
  <PresentationFormat>A4 210 x 297 mm</PresentationFormat>
  <Paragraphs>143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HGS創英角ﾎﾟｯﾌﾟ体</vt:lpstr>
      <vt:lpstr>HG創英角ﾎﾟｯﾌﾟ体</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芝 祥太郎</dc:creator>
  <cp:lastModifiedBy>芝 祥太郎</cp:lastModifiedBy>
  <cp:revision>63</cp:revision>
  <cp:lastPrinted>2022-12-08T00:37:33Z</cp:lastPrinted>
  <dcterms:modified xsi:type="dcterms:W3CDTF">2022-12-26T02:13:41Z</dcterms:modified>
</cp:coreProperties>
</file>