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66CC"/>
    <a:srgbClr val="FF9999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66" autoAdjust="0"/>
    <p:restoredTop sz="94660"/>
  </p:normalViewPr>
  <p:slideViewPr>
    <p:cSldViewPr snapToGrid="0">
      <p:cViewPr varScale="1">
        <p:scale>
          <a:sx n="66" d="100"/>
          <a:sy n="66" d="100"/>
        </p:scale>
        <p:origin x="3005" y="53"/>
      </p:cViewPr>
      <p:guideLst>
        <p:guide orient="horz" pos="288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915E-C2D2-4024-8FF0-A6F2E63519A3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19FC-1BF6-475A-B323-22E5044BB5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0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44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59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73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89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03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17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9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00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1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4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0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0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9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2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7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7" y="3340102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13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24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55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97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7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F3FD-4AC4-4C68-8258-6A33E747004D}" type="datetimeFigureOut">
              <a:rPr kumimoji="1" lang="ja-JP" altLang="en-US" smtClean="0"/>
              <a:t>2022/12/26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1213-1B09-477E-9301-DAEE5A3F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25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04178" y="81018"/>
            <a:ext cx="6655439" cy="892552"/>
            <a:chOff x="104173" y="81018"/>
            <a:chExt cx="6655439" cy="89255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04173" y="81018"/>
              <a:ext cx="6643867" cy="892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持続可能な鳥獣被害防止対策の取組</a:t>
              </a:r>
              <a:endParaRPr kumimoji="1"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～Ｓ（</a:t>
              </a:r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集落みんな）</a:t>
              </a:r>
              <a:r>
                <a:rPr kumimoji="1"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Ｄ（で）Ｇ（頑張ろう）ｓ（作戦）～</a:t>
              </a:r>
              <a:endPara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　　　　　　　　　　　　　　　会津農林事務所農業振興普及部</a:t>
              </a: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9" y="92593"/>
              <a:ext cx="868102" cy="86810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510" y="92600"/>
              <a:ext cx="868102" cy="868102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224187" y="4288983"/>
            <a:ext cx="142539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２．活動内容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096" y="30441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104173" y="4663933"/>
            <a:ext cx="6643868" cy="4393328"/>
            <a:chOff x="104173" y="4295212"/>
            <a:chExt cx="6643868" cy="4762050"/>
          </a:xfrm>
        </p:grpSpPr>
        <p:sp>
          <p:nvSpPr>
            <p:cNvPr id="29" name="角丸四角形 28"/>
            <p:cNvSpPr/>
            <p:nvPr/>
          </p:nvSpPr>
          <p:spPr>
            <a:xfrm>
              <a:off x="104173" y="4498414"/>
              <a:ext cx="6643868" cy="4558848"/>
            </a:xfrm>
            <a:prstGeom prst="roundRect">
              <a:avLst>
                <a:gd name="adj" fmla="val 36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28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244921" y="4295212"/>
              <a:ext cx="6283895" cy="406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赤井モデル（会津若松市湊町赤井集落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）～集落営農の基盤を活かした取組～</a:t>
              </a:r>
              <a:endParaRPr kumimoji="1" lang="en-US" altLang="ja-JP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141524" y="5123250"/>
            <a:ext cx="369332" cy="1684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状況把握と意識づけ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1524" y="6882409"/>
            <a:ext cx="369332" cy="203299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対策サイクルの定着</a:t>
            </a:r>
          </a:p>
        </p:txBody>
      </p:sp>
      <p:grpSp>
        <p:nvGrpSpPr>
          <p:cNvPr id="94" name="グループ化 93"/>
          <p:cNvGrpSpPr/>
          <p:nvPr/>
        </p:nvGrpSpPr>
        <p:grpSpPr>
          <a:xfrm>
            <a:off x="537340" y="6882410"/>
            <a:ext cx="6078877" cy="1385586"/>
            <a:chOff x="537340" y="6882405"/>
            <a:chExt cx="6078877" cy="1385585"/>
          </a:xfrm>
        </p:grpSpPr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57" y="7076155"/>
              <a:ext cx="1440458" cy="1069118"/>
            </a:xfrm>
            <a:prstGeom prst="rect">
              <a:avLst/>
            </a:prstGeom>
          </p:spPr>
        </p:pic>
        <p:grpSp>
          <p:nvGrpSpPr>
            <p:cNvPr id="90" name="グループ化 89"/>
            <p:cNvGrpSpPr/>
            <p:nvPr/>
          </p:nvGrpSpPr>
          <p:grpSpPr>
            <a:xfrm>
              <a:off x="537340" y="6882405"/>
              <a:ext cx="6078877" cy="1385585"/>
              <a:chOff x="562259" y="6882406"/>
              <a:chExt cx="6078877" cy="1385585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562259" y="6882406"/>
                <a:ext cx="6078877" cy="1385585"/>
                <a:chOff x="562259" y="6882406"/>
                <a:chExt cx="6078877" cy="1385585"/>
              </a:xfrm>
            </p:grpSpPr>
            <p:grpSp>
              <p:nvGrpSpPr>
                <p:cNvPr id="73" name="グループ化 72"/>
                <p:cNvGrpSpPr/>
                <p:nvPr/>
              </p:nvGrpSpPr>
              <p:grpSpPr>
                <a:xfrm>
                  <a:off x="562259" y="6882406"/>
                  <a:ext cx="1442475" cy="1374657"/>
                  <a:chOff x="882760" y="6961017"/>
                  <a:chExt cx="1442475" cy="1374657"/>
                </a:xfrm>
              </p:grpSpPr>
              <p:sp>
                <p:nvSpPr>
                  <p:cNvPr id="38" name="テキスト ボックス 37"/>
                  <p:cNvSpPr txBox="1"/>
                  <p:nvPr/>
                </p:nvSpPr>
                <p:spPr>
                  <a:xfrm>
                    <a:off x="883643" y="6961017"/>
                    <a:ext cx="1441592" cy="276999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対策実施支援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72" name="テキスト ボックス 71"/>
                  <p:cNvSpPr txBox="1"/>
                  <p:nvPr/>
                </p:nvSpPr>
                <p:spPr>
                  <a:xfrm>
                    <a:off x="882760" y="7874009"/>
                    <a:ext cx="1436880" cy="46166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「みんなで」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algn="ctr"/>
                    <a:r>
                      <a:rPr kumimoji="1" lang="ja-JP" altLang="en-US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電気</a:t>
                    </a:r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柵の設置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</p:grpSp>
            <p:grpSp>
              <p:nvGrpSpPr>
                <p:cNvPr id="76" name="グループ化 75"/>
                <p:cNvGrpSpPr/>
                <p:nvPr/>
              </p:nvGrpSpPr>
              <p:grpSpPr>
                <a:xfrm>
                  <a:off x="2111179" y="6889811"/>
                  <a:ext cx="1435066" cy="1376930"/>
                  <a:chOff x="2197334" y="6832727"/>
                  <a:chExt cx="1435066" cy="1376930"/>
                </a:xfrm>
              </p:grpSpPr>
              <p:pic>
                <p:nvPicPr>
                  <p:cNvPr id="69" name="図 6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4622" t="1" r="14370" b="4953"/>
                  <a:stretch/>
                </p:blipFill>
                <p:spPr>
                  <a:xfrm>
                    <a:off x="2197334" y="6839347"/>
                    <a:ext cx="1432495" cy="1080613"/>
                  </a:xfrm>
                  <a:prstGeom prst="rect">
                    <a:avLst/>
                  </a:prstGeom>
                </p:spPr>
              </p:pic>
              <p:sp>
                <p:nvSpPr>
                  <p:cNvPr id="74" name="テキスト ボックス 73"/>
                  <p:cNvSpPr txBox="1"/>
                  <p:nvPr/>
                </p:nvSpPr>
                <p:spPr>
                  <a:xfrm>
                    <a:off x="2199474" y="6832727"/>
                    <a:ext cx="1432926" cy="276999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効果検証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75" name="テキスト ボックス 74"/>
                  <p:cNvSpPr txBox="1"/>
                  <p:nvPr/>
                </p:nvSpPr>
                <p:spPr>
                  <a:xfrm>
                    <a:off x="2203337" y="7747992"/>
                    <a:ext cx="1420494" cy="46166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「みんなで</a:t>
                    </a:r>
                    <a:r>
                      <a:rPr kumimoji="1" lang="ja-JP" altLang="en-US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」</a:t>
                    </a:r>
                    <a:endParaRPr kumimoji="1" lang="en-US" altLang="ja-JP" sz="1200" dirty="0" smtClean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algn="ctr"/>
                    <a:r>
                      <a:rPr kumimoji="1" lang="ja-JP" altLang="en-US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カメラチェック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</p:grpSp>
            <p:grpSp>
              <p:nvGrpSpPr>
                <p:cNvPr id="79" name="グループ化 78"/>
                <p:cNvGrpSpPr/>
                <p:nvPr/>
              </p:nvGrpSpPr>
              <p:grpSpPr>
                <a:xfrm>
                  <a:off x="3647304" y="6897366"/>
                  <a:ext cx="1446138" cy="1369375"/>
                  <a:chOff x="3657717" y="6831435"/>
                  <a:chExt cx="1446138" cy="1369375"/>
                </a:xfrm>
              </p:grpSpPr>
              <p:pic>
                <p:nvPicPr>
                  <p:cNvPr id="70" name="Picture 4" descr="\\TS5200D190\share\2019（R元）\■10.写真（仮保存）\鳥獣害対策\190910_赤井鳥獣被害対策モデル集落勉強会\P1010015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63" t="17437"/>
                  <a:stretch/>
                </p:blipFill>
                <p:spPr bwMode="auto">
                  <a:xfrm>
                    <a:off x="3665023" y="6979664"/>
                    <a:ext cx="1435423" cy="108906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7" name="テキスト ボックス 76"/>
                  <p:cNvSpPr txBox="1"/>
                  <p:nvPr/>
                </p:nvSpPr>
                <p:spPr>
                  <a:xfrm>
                    <a:off x="3665513" y="6831435"/>
                    <a:ext cx="1438342" cy="276999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改善</a:t>
                    </a:r>
                    <a:r>
                      <a:rPr kumimoji="1" lang="ja-JP" altLang="en-US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策の</a:t>
                    </a:r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検討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78" name="テキスト ボックス 77"/>
                  <p:cNvSpPr txBox="1"/>
                  <p:nvPr/>
                </p:nvSpPr>
                <p:spPr>
                  <a:xfrm>
                    <a:off x="3657717" y="7739145"/>
                    <a:ext cx="1441592" cy="46166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「みんなで」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algn="ctr"/>
                    <a:r>
                      <a:rPr kumimoji="1" lang="ja-JP" altLang="en-US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作戦の練り直し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</p:grpSp>
            <p:grpSp>
              <p:nvGrpSpPr>
                <p:cNvPr id="82" name="グループ化 81"/>
                <p:cNvGrpSpPr/>
                <p:nvPr/>
              </p:nvGrpSpPr>
              <p:grpSpPr>
                <a:xfrm>
                  <a:off x="5196031" y="6900946"/>
                  <a:ext cx="1445105" cy="1367045"/>
                  <a:chOff x="5292633" y="7204296"/>
                  <a:chExt cx="1445105" cy="1367045"/>
                </a:xfrm>
              </p:grpSpPr>
              <p:pic>
                <p:nvPicPr>
                  <p:cNvPr id="68" name="コンテンツ プレースホルダー 6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97870" y="7210410"/>
                    <a:ext cx="1436024" cy="1076498"/>
                  </a:xfrm>
                  <a:prstGeom prst="rect">
                    <a:avLst/>
                  </a:prstGeom>
                </p:spPr>
              </p:pic>
              <p:sp>
                <p:nvSpPr>
                  <p:cNvPr id="80" name="テキスト ボックス 79"/>
                  <p:cNvSpPr txBox="1"/>
                  <p:nvPr/>
                </p:nvSpPr>
                <p:spPr>
                  <a:xfrm>
                    <a:off x="5292633" y="7204296"/>
                    <a:ext cx="1440806" cy="276999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改善の実践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81" name="テキスト ボックス 80"/>
                  <p:cNvSpPr txBox="1"/>
                  <p:nvPr/>
                </p:nvSpPr>
                <p:spPr>
                  <a:xfrm>
                    <a:off x="5306058" y="8109676"/>
                    <a:ext cx="1431680" cy="46166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「みんなで」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  <a:p>
                    <a:pPr algn="ctr"/>
                    <a:r>
                      <a:rPr kumimoji="1" lang="ja-JP" altLang="en-US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ＷＭ</a:t>
                    </a:r>
                    <a:r>
                      <a: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柵の設置</a:t>
                    </a:r>
                    <a:endParaRPr kumimoji="1" lang="en-US" altLang="ja-JP" sz="1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endParaRPr>
                  </a:p>
                </p:txBody>
              </p:sp>
            </p:grpSp>
            <p:sp>
              <p:nvSpPr>
                <p:cNvPr id="83" name="フローチャート: 組合せ 82"/>
                <p:cNvSpPr/>
                <p:nvPr/>
              </p:nvSpPr>
              <p:spPr>
                <a:xfrm rot="16200000">
                  <a:off x="1370387" y="7515471"/>
                  <a:ext cx="1374658" cy="108527"/>
                </a:xfrm>
                <a:prstGeom prst="flowChartMerg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sz="1728"/>
                </a:p>
              </p:txBody>
            </p:sp>
            <p:sp>
              <p:nvSpPr>
                <p:cNvPr id="87" name="フローチャート: 組合せ 86"/>
                <p:cNvSpPr/>
                <p:nvPr/>
              </p:nvSpPr>
              <p:spPr>
                <a:xfrm rot="16200000">
                  <a:off x="4455831" y="7515472"/>
                  <a:ext cx="1374658" cy="108527"/>
                </a:xfrm>
                <a:prstGeom prst="flowChartMerg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sz="1728"/>
                </a:p>
              </p:txBody>
            </p:sp>
          </p:grpSp>
          <p:sp>
            <p:nvSpPr>
              <p:cNvPr id="89" name="フローチャート: 組合せ 88"/>
              <p:cNvSpPr/>
              <p:nvPr/>
            </p:nvSpPr>
            <p:spPr>
              <a:xfrm rot="16200000">
                <a:off x="2909608" y="7515471"/>
                <a:ext cx="1374658" cy="108527"/>
              </a:xfrm>
              <a:prstGeom prst="flowChartMerg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728"/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>
            <a:off x="518631" y="8563656"/>
            <a:ext cx="6131322" cy="461665"/>
            <a:chOff x="542893" y="8771653"/>
            <a:chExt cx="6131322" cy="461665"/>
          </a:xfrm>
        </p:grpSpPr>
        <p:sp>
          <p:nvSpPr>
            <p:cNvPr id="16" name="角丸四角形 15"/>
            <p:cNvSpPr/>
            <p:nvPr/>
          </p:nvSpPr>
          <p:spPr>
            <a:xfrm>
              <a:off x="542893" y="8773913"/>
              <a:ext cx="6131322" cy="45435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543077" y="8771653"/>
              <a:ext cx="6130954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・カメラ映像等で住民の関心・危機感ＵＰ → 対策実施人数増加</a:t>
              </a:r>
              <a:r>
                <a:rPr kumimoji="1" lang="en-US" altLang="ja-JP" sz="12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kumimoji="1" lang="ja-JP" altLang="en-US" sz="1200" b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８人→</a:t>
              </a:r>
              <a:r>
                <a:rPr kumimoji="1" lang="en-US" altLang="ja-JP" sz="12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30</a:t>
              </a:r>
              <a:r>
                <a:rPr kumimoji="1" lang="ja-JP" altLang="en-US" sz="12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r>
                <a:rPr kumimoji="1" lang="en-US" altLang="ja-JP" sz="12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</a:p>
            <a:p>
              <a:r>
                <a:rPr kumimoji="1" lang="ja-JP" altLang="en-US" sz="12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・被害減少はもちろん、対策の改善や省力化も自分たちで考えてできるようになった！</a:t>
              </a:r>
              <a:endPara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99" name="フローチャート: 組合せ 98"/>
          <p:cNvSpPr/>
          <p:nvPr/>
        </p:nvSpPr>
        <p:spPr>
          <a:xfrm>
            <a:off x="2307422" y="8284258"/>
            <a:ext cx="2553741" cy="246385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28"/>
          </a:p>
        </p:txBody>
      </p:sp>
      <p:sp>
        <p:nvSpPr>
          <p:cNvPr id="106" name="フローチャート: 組合せ 105"/>
          <p:cNvSpPr/>
          <p:nvPr/>
        </p:nvSpPr>
        <p:spPr>
          <a:xfrm rot="16200000">
            <a:off x="3214904" y="5834936"/>
            <a:ext cx="1225357" cy="246385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28"/>
          </a:p>
        </p:txBody>
      </p:sp>
      <p:grpSp>
        <p:nvGrpSpPr>
          <p:cNvPr id="114" name="グループ化 113"/>
          <p:cNvGrpSpPr/>
          <p:nvPr/>
        </p:nvGrpSpPr>
        <p:grpSpPr>
          <a:xfrm>
            <a:off x="104173" y="1077770"/>
            <a:ext cx="6643868" cy="3120881"/>
            <a:chOff x="104173" y="1077771"/>
            <a:chExt cx="6643868" cy="3068136"/>
          </a:xfrm>
          <a:solidFill>
            <a:schemeClr val="bg1">
              <a:lumMod val="75000"/>
            </a:schemeClr>
          </a:solidFill>
        </p:grpSpPr>
        <p:sp>
          <p:nvSpPr>
            <p:cNvPr id="113" name="角丸四角形 112"/>
            <p:cNvSpPr/>
            <p:nvPr/>
          </p:nvSpPr>
          <p:spPr>
            <a:xfrm>
              <a:off x="104173" y="1256406"/>
              <a:ext cx="6643868" cy="2889501"/>
            </a:xfrm>
            <a:prstGeom prst="roundRect">
              <a:avLst>
                <a:gd name="adj" fmla="val 36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28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22706" y="1077771"/>
              <a:ext cx="1838965" cy="3385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１．背景・ねらい</a:t>
              </a:r>
            </a:p>
          </p:txBody>
        </p:sp>
      </p:grpSp>
      <p:sp>
        <p:nvSpPr>
          <p:cNvPr id="64" name="フローチャート: 組合せ 63"/>
          <p:cNvSpPr/>
          <p:nvPr/>
        </p:nvSpPr>
        <p:spPr>
          <a:xfrm>
            <a:off x="627411" y="3182213"/>
            <a:ext cx="2553741" cy="246385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28"/>
          </a:p>
        </p:txBody>
      </p:sp>
      <p:grpSp>
        <p:nvGrpSpPr>
          <p:cNvPr id="13" name="グループ化 12"/>
          <p:cNvGrpSpPr/>
          <p:nvPr/>
        </p:nvGrpSpPr>
        <p:grpSpPr>
          <a:xfrm>
            <a:off x="130365" y="3489393"/>
            <a:ext cx="5029158" cy="675193"/>
            <a:chOff x="294682" y="3477334"/>
            <a:chExt cx="5029158" cy="675193"/>
          </a:xfrm>
        </p:grpSpPr>
        <p:sp>
          <p:nvSpPr>
            <p:cNvPr id="10" name="角丸四角形 9"/>
            <p:cNvSpPr/>
            <p:nvPr/>
          </p:nvSpPr>
          <p:spPr>
            <a:xfrm>
              <a:off x="298665" y="3477334"/>
              <a:ext cx="5025175" cy="67519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94682" y="3487378"/>
              <a:ext cx="5025175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目標：住民</a:t>
              </a:r>
              <a:r>
                <a:rPr kumimoji="1" lang="ja-JP" altLang="en-US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自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らが集落ぐるみで対策に取り組む</a:t>
              </a:r>
              <a:endParaRPr kumimoji="1" lang="en-US" altLang="ja-JP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　モデルを構築して、被害を減らす！！</a:t>
              </a:r>
              <a:endParaRPr kumimoji="1" lang="en-US" altLang="ja-JP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>
          <a:xfrm>
            <a:off x="222706" y="1443514"/>
            <a:ext cx="4194914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・年々拡大する鳥獣被害により、住民の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防止対策に対する諦めが出ている。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・高齢化や過疎化により、対策の担い手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（マンパワー）が不足している。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・個人でのスポット的な対策により、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①未対策箇所への被害集中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②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自己流による失敗続出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③設置や維持管理が続かない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等の問題が発生している。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48207" y="5117170"/>
            <a:ext cx="1446874" cy="1678912"/>
            <a:chOff x="643184" y="5121936"/>
            <a:chExt cx="1446874" cy="1678912"/>
          </a:xfrm>
        </p:grpSpPr>
        <p:grpSp>
          <p:nvGrpSpPr>
            <p:cNvPr id="105" name="グループ化 104"/>
            <p:cNvGrpSpPr/>
            <p:nvPr/>
          </p:nvGrpSpPr>
          <p:grpSpPr>
            <a:xfrm>
              <a:off x="649280" y="5568114"/>
              <a:ext cx="1436980" cy="1232734"/>
              <a:chOff x="796459" y="5214399"/>
              <a:chExt cx="1436980" cy="1232734"/>
            </a:xfrm>
          </p:grpSpPr>
          <p:pic>
            <p:nvPicPr>
              <p:cNvPr id="33" name="Picture 5" descr="\\TS5200D190\share\2019（R元）\■10.写真（仮保存）\鳥獣害対策\190427_赤井地区集落環境診断\DSCN130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215" y="5214399"/>
                <a:ext cx="1435224" cy="1076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テキスト ボックス 101"/>
              <p:cNvSpPr txBox="1"/>
              <p:nvPr/>
            </p:nvSpPr>
            <p:spPr>
              <a:xfrm>
                <a:off x="796459" y="5985468"/>
                <a:ext cx="1436880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「みんなで」</a:t>
                </a:r>
                <a:endParaRPr kumimoji="1" lang="en-US" altLang="ja-JP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作戦会議</a:t>
                </a:r>
                <a:endParaRPr kumimoji="1" lang="en-US" altLang="ja-JP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86" name="テキスト ボックス 85"/>
            <p:cNvSpPr txBox="1"/>
            <p:nvPr/>
          </p:nvSpPr>
          <p:spPr>
            <a:xfrm>
              <a:off x="643184" y="5121936"/>
              <a:ext cx="1446874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「住民同士の話し合いの場」の設定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086260" y="5116748"/>
            <a:ext cx="1454774" cy="1679851"/>
            <a:chOff x="2108894" y="5173916"/>
            <a:chExt cx="1454774" cy="1679851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2111192" y="5471650"/>
              <a:ext cx="1452476" cy="1382117"/>
              <a:chOff x="2388260" y="5106476"/>
              <a:chExt cx="1452476" cy="1382117"/>
            </a:xfrm>
          </p:grpSpPr>
          <p:pic>
            <p:nvPicPr>
              <p:cNvPr id="32" name="Picture 3" descr="\\TS5200D190\share\2019（R元）\■10.写真（仮保存）\鳥獣害対策\190427_赤井地区集落環境診断\DSCN1155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02" t="20736" r="-1500"/>
              <a:stretch/>
            </p:blipFill>
            <p:spPr bwMode="auto">
              <a:xfrm>
                <a:off x="2388260" y="5106476"/>
                <a:ext cx="1452476" cy="1063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テキスト ボックス 102"/>
              <p:cNvSpPr txBox="1"/>
              <p:nvPr/>
            </p:nvSpPr>
            <p:spPr>
              <a:xfrm>
                <a:off x="2388920" y="6026928"/>
                <a:ext cx="1426457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「みんなで」</a:t>
                </a:r>
                <a:endParaRPr kumimoji="1" lang="en-US" altLang="ja-JP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集落環境</a:t>
                </a:r>
                <a:r>
                  <a:rPr kumimoji="1" lang="ja-JP" altLang="en-US" sz="1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診断</a:t>
                </a:r>
                <a:endParaRPr kumimoji="1" lang="en-US" altLang="ja-JP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91" name="テキスト ボックス 90"/>
            <p:cNvSpPr txBox="1"/>
            <p:nvPr/>
          </p:nvSpPr>
          <p:spPr>
            <a:xfrm>
              <a:off x="2108894" y="5173916"/>
              <a:ext cx="1432926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集落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実情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応じた対策の検討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92" name="図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74" y="2468408"/>
            <a:ext cx="622939" cy="604251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9" y="3511364"/>
            <a:ext cx="681110" cy="664934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4114131" y="5444677"/>
            <a:ext cx="2355249" cy="1021474"/>
            <a:chOff x="3902091" y="4408941"/>
            <a:chExt cx="2172061" cy="1021474"/>
          </a:xfrm>
        </p:grpSpPr>
        <p:sp>
          <p:nvSpPr>
            <p:cNvPr id="14" name="角丸四角形 13"/>
            <p:cNvSpPr/>
            <p:nvPr/>
          </p:nvSpPr>
          <p:spPr>
            <a:xfrm>
              <a:off x="3902091" y="4408941"/>
              <a:ext cx="2172061" cy="101756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902091" y="4414752"/>
              <a:ext cx="2172061" cy="10156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集落を支援する際に、</a:t>
              </a:r>
              <a:endPara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「みんなで対策すること」を</a:t>
              </a:r>
              <a:endPara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住民に意識してもらうことで、</a:t>
              </a:r>
              <a:endPara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集落ぐるみの対策の</a:t>
              </a:r>
              <a:endPara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きっかけづくりができた！</a:t>
              </a:r>
              <a:endPara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1613" y="1314101"/>
            <a:ext cx="3488696" cy="2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96553" y="5198533"/>
            <a:ext cx="6643868" cy="2685162"/>
            <a:chOff x="96553" y="4956998"/>
            <a:chExt cx="6643868" cy="2788804"/>
          </a:xfrm>
        </p:grpSpPr>
        <p:sp>
          <p:nvSpPr>
            <p:cNvPr id="47" name="角丸四角形 46"/>
            <p:cNvSpPr/>
            <p:nvPr/>
          </p:nvSpPr>
          <p:spPr>
            <a:xfrm>
              <a:off x="96553" y="5126275"/>
              <a:ext cx="6643868" cy="2619527"/>
            </a:xfrm>
            <a:prstGeom prst="roundRect">
              <a:avLst>
                <a:gd name="adj" fmla="val 36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28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18473" y="4956998"/>
              <a:ext cx="142539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３．活動成果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96553" y="7909286"/>
            <a:ext cx="6643868" cy="1152835"/>
            <a:chOff x="96553" y="7828086"/>
            <a:chExt cx="6643868" cy="1234036"/>
          </a:xfrm>
        </p:grpSpPr>
        <p:sp>
          <p:nvSpPr>
            <p:cNvPr id="48" name="角丸四角形 47"/>
            <p:cNvSpPr/>
            <p:nvPr/>
          </p:nvSpPr>
          <p:spPr>
            <a:xfrm>
              <a:off x="96553" y="7995277"/>
              <a:ext cx="6643868" cy="1066845"/>
            </a:xfrm>
            <a:prstGeom prst="roundRect">
              <a:avLst>
                <a:gd name="adj" fmla="val 36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28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18476" y="7828086"/>
              <a:ext cx="245932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４．今後の活動・方向性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96553" y="120893"/>
            <a:ext cx="6643868" cy="5029233"/>
            <a:chOff x="96553" y="297661"/>
            <a:chExt cx="6643868" cy="4368011"/>
          </a:xfrm>
        </p:grpSpPr>
        <p:sp>
          <p:nvSpPr>
            <p:cNvPr id="5" name="角丸四角形 4"/>
            <p:cNvSpPr/>
            <p:nvPr/>
          </p:nvSpPr>
          <p:spPr>
            <a:xfrm>
              <a:off x="96553" y="459812"/>
              <a:ext cx="6643868" cy="4205860"/>
            </a:xfrm>
            <a:prstGeom prst="roundRect">
              <a:avLst>
                <a:gd name="adj" fmla="val 36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28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244922" y="297661"/>
              <a:ext cx="5401028" cy="3443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本寺モデル（磐梯町本寺地区）～赤井モデルを参考にした取組～</a:t>
              </a:r>
              <a:endParaRPr kumimoji="1" lang="en-US" altLang="ja-JP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56185" y="534918"/>
            <a:ext cx="369332" cy="25511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体制づくり</a:t>
            </a:r>
            <a:endParaRPr kumimoji="1" lang="ja-JP" altLang="en-US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337" y="3157765"/>
            <a:ext cx="369332" cy="1873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対策効果の実感</a:t>
            </a:r>
            <a:endParaRPr kumimoji="1" lang="ja-JP" altLang="en-US" sz="1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フローチャート: 組合せ 41"/>
          <p:cNvSpPr/>
          <p:nvPr/>
        </p:nvSpPr>
        <p:spPr>
          <a:xfrm>
            <a:off x="1079227" y="2464723"/>
            <a:ext cx="2553741" cy="246385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28"/>
          </a:p>
        </p:txBody>
      </p:sp>
      <p:sp>
        <p:nvSpPr>
          <p:cNvPr id="46" name="フローチャート: 組合せ 45"/>
          <p:cNvSpPr/>
          <p:nvPr/>
        </p:nvSpPr>
        <p:spPr>
          <a:xfrm rot="16200000">
            <a:off x="4612952" y="4410807"/>
            <a:ext cx="1026017" cy="246385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28"/>
          </a:p>
        </p:txBody>
      </p:sp>
      <p:sp>
        <p:nvSpPr>
          <p:cNvPr id="58" name="フローチャート: 組合せ 57"/>
          <p:cNvSpPr/>
          <p:nvPr/>
        </p:nvSpPr>
        <p:spPr>
          <a:xfrm rot="16200000">
            <a:off x="4005407" y="6622518"/>
            <a:ext cx="2188978" cy="186693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28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6553" y="8205533"/>
            <a:ext cx="661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・研修会等で「赤井モデル」、「本寺モデル」の事例紹介を通して、集落ぐるみの対策の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更なる波及を図る。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・集落ぐるみの対策を行う上での、各集落の対策リーダーとなる人材の発掘・育成を進める。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・「自走した取組」になるように、市町村担当者のマネジメント力の蓄積を図る。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85149" y="534719"/>
            <a:ext cx="1446659" cy="1773144"/>
            <a:chOff x="691792" y="682140"/>
            <a:chExt cx="1446659" cy="1773144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49" y="857745"/>
              <a:ext cx="1438598" cy="1078949"/>
            </a:xfrm>
            <a:prstGeom prst="rect">
              <a:avLst/>
            </a:prstGeom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696948" y="682140"/>
              <a:ext cx="144150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「赤井モデル」の</a:t>
              </a:r>
              <a:endParaRPr kumimoji="1"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事例紹介</a:t>
              </a:r>
              <a:endParaRPr kumimoji="1" lang="en-US" altLang="ja-JP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91792" y="1808953"/>
              <a:ext cx="1436880" cy="64633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「集落ぐるみの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対策」なら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できそうかな</a:t>
              </a:r>
              <a:r>
                <a:rPr kumimoji="1" lang="en-US" altLang="ja-JP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…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396612" y="535712"/>
            <a:ext cx="1454123" cy="1772151"/>
            <a:chOff x="2121466" y="534719"/>
            <a:chExt cx="1454123" cy="1772151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775" y="920613"/>
              <a:ext cx="1441154" cy="1084147"/>
            </a:xfrm>
            <a:prstGeom prst="rect">
              <a:avLst/>
            </a:prstGeom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2121466" y="534719"/>
              <a:ext cx="1454123" cy="1772151"/>
              <a:chOff x="690637" y="687009"/>
              <a:chExt cx="1454123" cy="1772151"/>
            </a:xfrm>
          </p:grpSpPr>
          <p:sp>
            <p:nvSpPr>
              <p:cNvPr id="60" name="テキスト ボックス 59"/>
              <p:cNvSpPr txBox="1"/>
              <p:nvPr/>
            </p:nvSpPr>
            <p:spPr>
              <a:xfrm>
                <a:off x="696946" y="687009"/>
                <a:ext cx="1441503" cy="46166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対策</a:t>
                </a:r>
                <a:r>
                  <a:rPr kumimoji="1" lang="ja-JP" altLang="en-US" sz="1200" dirty="0" smtClean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の計画立案</a:t>
                </a:r>
                <a:endParaRPr kumimoji="1" lang="en-US" altLang="ja-JP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dirty="0" smtClean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役割</a:t>
                </a:r>
                <a:r>
                  <a:rPr kumimoji="1" lang="ja-JP" altLang="en-US" sz="1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分担</a:t>
                </a:r>
                <a:endParaRPr kumimoji="1" lang="en-US" altLang="ja-JP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690637" y="1997495"/>
                <a:ext cx="1454123" cy="4616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「うちは班で対策に取り組もう！」</a:t>
                </a:r>
                <a:endParaRPr kumimoji="1" lang="en-US" altLang="ja-JP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</p:grpSp>
      <p:sp>
        <p:nvSpPr>
          <p:cNvPr id="28" name="四角形吹き出し 27"/>
          <p:cNvSpPr/>
          <p:nvPr/>
        </p:nvSpPr>
        <p:spPr>
          <a:xfrm>
            <a:off x="3685214" y="2369125"/>
            <a:ext cx="2568985" cy="296234"/>
          </a:xfrm>
          <a:prstGeom prst="wedgeRectCallout">
            <a:avLst>
              <a:gd name="adj1" fmla="val -6359"/>
              <a:gd name="adj2" fmla="val -7331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町担当者の助言により生まれた！</a:t>
            </a:r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71" name="グループ化 70"/>
          <p:cNvGrpSpPr/>
          <p:nvPr/>
        </p:nvGrpSpPr>
        <p:grpSpPr>
          <a:xfrm>
            <a:off x="622630" y="3157604"/>
            <a:ext cx="1443913" cy="1913270"/>
            <a:chOff x="590304" y="2937155"/>
            <a:chExt cx="1443913" cy="1913270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87" r="20719"/>
            <a:stretch/>
          </p:blipFill>
          <p:spPr>
            <a:xfrm>
              <a:off x="590304" y="3138380"/>
              <a:ext cx="1443913" cy="1086183"/>
            </a:xfrm>
            <a:prstGeom prst="rect">
              <a:avLst/>
            </a:prstGeom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590305" y="2937155"/>
              <a:ext cx="1441503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効果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検証</a:t>
              </a:r>
              <a:endParaRPr kumimoji="1"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90621" y="4204094"/>
              <a:ext cx="1436880" cy="64633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「効果出てる！」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「対策って必要だね」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3541015" y="3155090"/>
            <a:ext cx="1441503" cy="1919949"/>
            <a:chOff x="2668578" y="2995900"/>
            <a:chExt cx="1441503" cy="1919949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3" t="4404" r="314" b="11190"/>
            <a:stretch/>
          </p:blipFill>
          <p:spPr>
            <a:xfrm>
              <a:off x="2668578" y="3454849"/>
              <a:ext cx="1436996" cy="1086183"/>
            </a:xfrm>
            <a:prstGeom prst="rect">
              <a:avLst/>
            </a:prstGeom>
          </p:spPr>
        </p:pic>
        <p:sp>
          <p:nvSpPr>
            <p:cNvPr id="72" name="テキスト ボックス 71"/>
            <p:cNvSpPr txBox="1"/>
            <p:nvPr/>
          </p:nvSpPr>
          <p:spPr>
            <a:xfrm>
              <a:off x="2668578" y="2995900"/>
              <a:ext cx="144150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自分</a:t>
              </a:r>
              <a:r>
                <a:rPr kumimoji="1" lang="ja-JP" altLang="en-US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班</a:t>
              </a:r>
              <a:r>
                <a:rPr kumimoji="1" lang="ja-JP" altLang="en-US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の工夫を</a:t>
              </a:r>
              <a:endParaRPr kumimoji="1"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情報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交換</a:t>
              </a:r>
              <a:endParaRPr kumimoji="1" lang="en-US" altLang="ja-JP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668578" y="4454184"/>
              <a:ext cx="1436880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自分の対策に自信を持てた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77" name="四角形吹き出し 76"/>
          <p:cNvSpPr/>
          <p:nvPr/>
        </p:nvSpPr>
        <p:spPr>
          <a:xfrm>
            <a:off x="2231921" y="4315746"/>
            <a:ext cx="1253850" cy="762040"/>
          </a:xfrm>
          <a:prstGeom prst="wedgeRectCallout">
            <a:avLst>
              <a:gd name="adj1" fmla="val 45838"/>
              <a:gd name="adj2" fmla="val -7171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班の柵設置や管理における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工夫を発表し合いました！</a:t>
            </a:r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34351" y="5609224"/>
            <a:ext cx="1894553" cy="1071323"/>
            <a:chOff x="115704" y="5557276"/>
            <a:chExt cx="1894553" cy="1071323"/>
          </a:xfrm>
        </p:grpSpPr>
        <p:sp>
          <p:nvSpPr>
            <p:cNvPr id="63" name="角丸四角形 62"/>
            <p:cNvSpPr/>
            <p:nvPr/>
          </p:nvSpPr>
          <p:spPr>
            <a:xfrm>
              <a:off x="122375" y="5676901"/>
              <a:ext cx="1887882" cy="94627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1" name="グループ化 80"/>
            <p:cNvGrpSpPr/>
            <p:nvPr/>
          </p:nvGrpSpPr>
          <p:grpSpPr>
            <a:xfrm>
              <a:off x="115704" y="5557276"/>
              <a:ext cx="1894553" cy="1071323"/>
              <a:chOff x="134351" y="5793743"/>
              <a:chExt cx="1894553" cy="1071323"/>
            </a:xfrm>
          </p:grpSpPr>
          <p:sp>
            <p:nvSpPr>
              <p:cNvPr id="53" name="テキスト ボックス 52"/>
              <p:cNvSpPr txBox="1"/>
              <p:nvPr/>
            </p:nvSpPr>
            <p:spPr>
              <a:xfrm>
                <a:off x="134351" y="5910959"/>
                <a:ext cx="1894553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ja-JP" sz="8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集落の取組をきっか</a:t>
                </a:r>
                <a:r>
                  <a:rPr kumimoji="1" lang="ja-JP" altLang="en-US" sz="12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け</a:t>
                </a:r>
                <a:r>
                  <a:rPr kumimoji="1" lang="ja-JP" altLang="en-US" sz="12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に、集落ぐるみの対策を</a:t>
                </a:r>
                <a:endParaRPr kumimoji="1" lang="en-US" altLang="ja-JP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支援する仕組みづくりができた。</a:t>
                </a:r>
                <a:endParaRPr kumimoji="1" lang="en-US" altLang="ja-JP" sz="12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78" name="楕円 77"/>
              <p:cNvSpPr/>
              <p:nvPr/>
            </p:nvSpPr>
            <p:spPr>
              <a:xfrm>
                <a:off x="695504" y="5793743"/>
                <a:ext cx="760063" cy="2392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市町</a:t>
                </a:r>
                <a:endParaRPr kumimoji="1" lang="ja-JP" altLang="en-US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585149" y="2779113"/>
            <a:ext cx="5230436" cy="276999"/>
            <a:chOff x="585148" y="3027719"/>
            <a:chExt cx="5230436" cy="276999"/>
          </a:xfrm>
        </p:grpSpPr>
        <p:sp>
          <p:nvSpPr>
            <p:cNvPr id="10" name="角丸四角形 9"/>
            <p:cNvSpPr/>
            <p:nvPr/>
          </p:nvSpPr>
          <p:spPr>
            <a:xfrm>
              <a:off x="585148" y="3029857"/>
              <a:ext cx="5230435" cy="27185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85149" y="3027719"/>
              <a:ext cx="5230435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「赤井モデル」を参考に、</a:t>
              </a:r>
              <a:r>
                <a:rPr kumimoji="1" lang="en-US" altLang="ja-JP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『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班で</a:t>
              </a:r>
              <a:r>
                <a:rPr kumimoji="1" lang="en-US" altLang="ja-JP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』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対策に取り組む「本寺モデル」の確立</a:t>
              </a:r>
              <a:endParaRPr kumimoji="1" lang="en-US" altLang="ja-JP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277469" y="4110949"/>
            <a:ext cx="1421618" cy="830997"/>
            <a:chOff x="5326611" y="4375396"/>
            <a:chExt cx="1421618" cy="830997"/>
          </a:xfrm>
        </p:grpSpPr>
        <p:sp>
          <p:nvSpPr>
            <p:cNvPr id="13" name="角丸四角形 12"/>
            <p:cNvSpPr/>
            <p:nvPr/>
          </p:nvSpPr>
          <p:spPr>
            <a:xfrm>
              <a:off x="5326611" y="4379454"/>
              <a:ext cx="1413809" cy="82693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343679" y="4375396"/>
              <a:ext cx="1404550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住民が効果を</a:t>
              </a:r>
              <a:endParaRPr kumimoji="1" lang="en-US" altLang="ja-JP" sz="12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実感したことで、</a:t>
              </a:r>
              <a:endParaRPr kumimoji="1" lang="en-US" altLang="ja-JP" sz="12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対策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対する</a:t>
              </a:r>
              <a:endParaRPr kumimoji="1" lang="en-US" altLang="ja-JP" sz="12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意欲が向上した！</a:t>
              </a:r>
              <a:endParaRPr kumimoji="1" lang="en-US" altLang="ja-JP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26953" y="6369901"/>
            <a:ext cx="1472134" cy="756153"/>
            <a:chOff x="5224391" y="6499284"/>
            <a:chExt cx="1472134" cy="756153"/>
          </a:xfrm>
        </p:grpSpPr>
        <p:sp>
          <p:nvSpPr>
            <p:cNvPr id="16" name="角丸四角形 15"/>
            <p:cNvSpPr/>
            <p:nvPr/>
          </p:nvSpPr>
          <p:spPr>
            <a:xfrm>
              <a:off x="5224391" y="6499284"/>
              <a:ext cx="1472134" cy="756153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238099" y="6512915"/>
              <a:ext cx="1444718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持続</a:t>
              </a:r>
              <a:r>
                <a:rPr kumimoji="1" lang="ja-JP" altLang="en-US" sz="1400" b="1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可能</a:t>
              </a:r>
              <a:r>
                <a:rPr kumimoji="1" lang="ja-JP" altLang="en-US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な</a:t>
              </a:r>
              <a:endParaRPr kumimoji="1" lang="en-US" altLang="ja-JP" sz="1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鳥獣被害対策の</a:t>
              </a:r>
              <a:endParaRPr kumimoji="1" lang="en-US" altLang="ja-JP" sz="1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実現！！</a:t>
              </a:r>
              <a:endParaRPr kumimoji="1" lang="en-US" altLang="ja-JP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73328" y="6749220"/>
            <a:ext cx="1788635" cy="1069989"/>
            <a:chOff x="149541" y="6754776"/>
            <a:chExt cx="1788635" cy="1069989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49541" y="6870658"/>
              <a:ext cx="1788635" cy="954107"/>
              <a:chOff x="160785" y="6938618"/>
              <a:chExt cx="1788635" cy="954107"/>
            </a:xfrm>
          </p:grpSpPr>
          <p:sp>
            <p:nvSpPr>
              <p:cNvPr id="82" name="角丸四角形 81"/>
              <p:cNvSpPr/>
              <p:nvPr/>
            </p:nvSpPr>
            <p:spPr>
              <a:xfrm>
                <a:off x="239432" y="6940145"/>
                <a:ext cx="1639343" cy="95258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160785" y="6938618"/>
                <a:ext cx="1788635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ja-JP" sz="8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集落ぐるみの</a:t>
                </a:r>
                <a:endParaRPr kumimoji="1" lang="en-US" altLang="ja-JP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対策による被害減少で</a:t>
                </a:r>
                <a:endParaRPr kumimoji="1" lang="en-US" altLang="ja-JP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住民の対策意欲が</a:t>
                </a:r>
                <a:endParaRPr kumimoji="1" lang="en-US" altLang="ja-JP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向上した。</a:t>
                </a:r>
                <a:endParaRPr kumimoji="1" lang="en-US" altLang="ja-JP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79" name="楕円 78"/>
            <p:cNvSpPr/>
            <p:nvPr/>
          </p:nvSpPr>
          <p:spPr>
            <a:xfrm>
              <a:off x="667827" y="6754776"/>
              <a:ext cx="760063" cy="23925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住民</a:t>
              </a: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115091" y="3171635"/>
            <a:ext cx="1463819" cy="859217"/>
            <a:chOff x="520131" y="3224069"/>
            <a:chExt cx="1566915" cy="859217"/>
          </a:xfrm>
        </p:grpSpPr>
        <p:sp>
          <p:nvSpPr>
            <p:cNvPr id="76" name="円形吹き出し 75"/>
            <p:cNvSpPr/>
            <p:nvPr/>
          </p:nvSpPr>
          <p:spPr>
            <a:xfrm>
              <a:off x="520131" y="3224069"/>
              <a:ext cx="1566915" cy="859217"/>
            </a:xfrm>
            <a:prstGeom prst="wedgeEllipseCallout">
              <a:avLst>
                <a:gd name="adj1" fmla="val 58491"/>
                <a:gd name="adj2" fmla="val 12470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03436" y="3317392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うちの班では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電圧が低い時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こう対処したよ！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205773" y="535985"/>
            <a:ext cx="1454123" cy="1760874"/>
            <a:chOff x="3812003" y="613211"/>
            <a:chExt cx="1454123" cy="176087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281" y="1010893"/>
              <a:ext cx="1444749" cy="1088700"/>
            </a:xfrm>
            <a:prstGeom prst="rect">
              <a:avLst/>
            </a:prstGeom>
          </p:spPr>
        </p:pic>
        <p:grpSp>
          <p:nvGrpSpPr>
            <p:cNvPr id="64" name="グループ化 63"/>
            <p:cNvGrpSpPr/>
            <p:nvPr/>
          </p:nvGrpSpPr>
          <p:grpSpPr>
            <a:xfrm>
              <a:off x="3812003" y="613211"/>
              <a:ext cx="1454123" cy="1760874"/>
              <a:chOff x="690635" y="765501"/>
              <a:chExt cx="1454123" cy="1760874"/>
            </a:xfrm>
          </p:grpSpPr>
          <p:sp>
            <p:nvSpPr>
              <p:cNvPr id="65" name="テキスト ボックス 64"/>
              <p:cNvSpPr txBox="1"/>
              <p:nvPr/>
            </p:nvSpPr>
            <p:spPr>
              <a:xfrm>
                <a:off x="696946" y="765501"/>
                <a:ext cx="1441503" cy="46166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班ごとの負担の</a:t>
                </a:r>
                <a:endParaRPr kumimoji="1" lang="en-US" altLang="ja-JP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偏</a:t>
                </a:r>
                <a:r>
                  <a:rPr kumimoji="1" lang="ja-JP" altLang="en-US" sz="1200" dirty="0" smtClean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り解消</a:t>
                </a:r>
                <a:endParaRPr kumimoji="1" lang="en-US" altLang="ja-JP" sz="1200" dirty="0" smtClean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690635" y="2064710"/>
                <a:ext cx="1454123" cy="4616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「ローテーション管理」体制の確立</a:t>
                </a:r>
                <a:endParaRPr kumimoji="1" lang="en-US" altLang="ja-JP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</p:grpSp>
      <p:grpSp>
        <p:nvGrpSpPr>
          <p:cNvPr id="35" name="グループ化 34"/>
          <p:cNvGrpSpPr/>
          <p:nvPr/>
        </p:nvGrpSpPr>
        <p:grpSpPr>
          <a:xfrm>
            <a:off x="5350604" y="838152"/>
            <a:ext cx="1355207" cy="953124"/>
            <a:chOff x="6336971" y="1067711"/>
            <a:chExt cx="1355207" cy="953124"/>
          </a:xfrm>
        </p:grpSpPr>
        <p:sp>
          <p:nvSpPr>
            <p:cNvPr id="44" name="円形吹き出し 43"/>
            <p:cNvSpPr/>
            <p:nvPr/>
          </p:nvSpPr>
          <p:spPr>
            <a:xfrm>
              <a:off x="6336971" y="1067711"/>
              <a:ext cx="1355207" cy="953124"/>
            </a:xfrm>
            <a:prstGeom prst="wedgeEllipseCallout">
              <a:avLst>
                <a:gd name="adj1" fmla="val -56908"/>
                <a:gd name="adj2" fmla="val -19646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372585" y="1221107"/>
              <a:ext cx="12839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次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班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のために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キレイ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片づけっかぁ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540307" y="3389128"/>
            <a:ext cx="1928236" cy="597803"/>
            <a:chOff x="4611427" y="3389128"/>
            <a:chExt cx="1928236" cy="597803"/>
          </a:xfrm>
        </p:grpSpPr>
        <p:sp>
          <p:nvSpPr>
            <p:cNvPr id="75" name="円形吹き出し 74"/>
            <p:cNvSpPr/>
            <p:nvPr/>
          </p:nvSpPr>
          <p:spPr>
            <a:xfrm>
              <a:off x="4611427" y="3389128"/>
              <a:ext cx="1928236" cy="597803"/>
            </a:xfrm>
            <a:prstGeom prst="wedgeEllipseCallout">
              <a:avLst>
                <a:gd name="adj1" fmla="val -36031"/>
                <a:gd name="adj2" fmla="val 58856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786434" y="3459705"/>
              <a:ext cx="15782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うちの班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でも</a:t>
              </a:r>
              <a:endPara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それやってみよう！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518" y="5609075"/>
            <a:ext cx="1482297" cy="1068011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9436" y="5609075"/>
            <a:ext cx="1470138" cy="106642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4134" y="6749220"/>
            <a:ext cx="1460081" cy="106113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9110" y="6747978"/>
            <a:ext cx="1479817" cy="10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13801</TotalTime>
  <Words>650</Words>
  <Application>Microsoft Office PowerPoint</Application>
  <PresentationFormat>画面に合わせる (4:3)</PresentationFormat>
  <Paragraphs>100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佐々木 理人</dc:creator>
  <cp:lastModifiedBy>佐々木 理人</cp:lastModifiedBy>
  <cp:revision>128</cp:revision>
  <cp:lastPrinted>2022-12-26T02:05:39Z</cp:lastPrinted>
  <dcterms:created xsi:type="dcterms:W3CDTF">2022-11-20T23:35:01Z</dcterms:created>
  <dcterms:modified xsi:type="dcterms:W3CDTF">2022-12-26T02:22:06Z</dcterms:modified>
</cp:coreProperties>
</file>