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handoutMasterIdLst>
    <p:handoutMasterId r:id="rId4"/>
  </p:handoutMasterIdLst>
  <p:sldIdLst>
    <p:sldId id="258" r:id="rId2"/>
    <p:sldId id="261" r:id="rId3"/>
  </p:sldIdLst>
  <p:sldSz cx="6858000" cy="9144000" type="screen4x3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1" autoAdjust="0"/>
    <p:restoredTop sz="94660"/>
  </p:normalViewPr>
  <p:slideViewPr>
    <p:cSldViewPr snapToGrid="0">
      <p:cViewPr>
        <p:scale>
          <a:sx n="117" d="100"/>
          <a:sy n="117" d="100"/>
        </p:scale>
        <p:origin x="1214" y="-3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125" cy="340523"/>
          </a:xfrm>
          <a:prstGeom prst="rect">
            <a:avLst/>
          </a:prstGeom>
        </p:spPr>
        <p:txBody>
          <a:bodyPr vert="horz" lIns="62975" tIns="31487" rIns="62975" bIns="31487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40523"/>
          </a:xfrm>
          <a:prstGeom prst="rect">
            <a:avLst/>
          </a:prstGeom>
        </p:spPr>
        <p:txBody>
          <a:bodyPr vert="horz" lIns="62975" tIns="31487" rIns="62975" bIns="31487" rtlCol="0"/>
          <a:lstStyle>
            <a:lvl1pPr algn="r">
              <a:defRPr sz="800"/>
            </a:lvl1pPr>
          </a:lstStyle>
          <a:p>
            <a:fld id="{9ED9709C-22AD-48AB-9431-801D77A86DC9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457152"/>
            <a:ext cx="4302125" cy="340523"/>
          </a:xfrm>
          <a:prstGeom prst="rect">
            <a:avLst/>
          </a:prstGeom>
        </p:spPr>
        <p:txBody>
          <a:bodyPr vert="horz" lIns="62975" tIns="31487" rIns="62975" bIns="31487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2925" y="6457152"/>
            <a:ext cx="4302125" cy="340523"/>
          </a:xfrm>
          <a:prstGeom prst="rect">
            <a:avLst/>
          </a:prstGeom>
        </p:spPr>
        <p:txBody>
          <a:bodyPr vert="horz" lIns="62975" tIns="31487" rIns="62975" bIns="31487" rtlCol="0" anchor="b"/>
          <a:lstStyle>
            <a:lvl1pPr algn="r">
              <a:defRPr sz="800"/>
            </a:lvl1pPr>
          </a:lstStyle>
          <a:p>
            <a:fld id="{B7BAB7F4-FC6D-4342-AF43-7A3C01E3A2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6902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B1C8-FF04-4647-AE1A-260EE33A43FF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EBB0-7201-4749-A1BC-778B245E69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8473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B1C8-FF04-4647-AE1A-260EE33A43FF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EBB0-7201-4749-A1BC-778B245E69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0256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B1C8-FF04-4647-AE1A-260EE33A43FF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EBB0-7201-4749-A1BC-778B245E69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7831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B1C8-FF04-4647-AE1A-260EE33A43FF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EBB0-7201-4749-A1BC-778B245E69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9360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B1C8-FF04-4647-AE1A-260EE33A43FF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EBB0-7201-4749-A1BC-778B245E69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1426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B1C8-FF04-4647-AE1A-260EE33A43FF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EBB0-7201-4749-A1BC-778B245E69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021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B1C8-FF04-4647-AE1A-260EE33A43FF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EBB0-7201-4749-A1BC-778B245E69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3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B1C8-FF04-4647-AE1A-260EE33A43FF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EBB0-7201-4749-A1BC-778B245E69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4488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B1C8-FF04-4647-AE1A-260EE33A43FF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EBB0-7201-4749-A1BC-778B245E69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9273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B1C8-FF04-4647-AE1A-260EE33A43FF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EBB0-7201-4749-A1BC-778B245E69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14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B1C8-FF04-4647-AE1A-260EE33A43FF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EBB0-7201-4749-A1BC-778B245E69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035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CB1C8-FF04-4647-AE1A-260EE33A43FF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EEBB0-7201-4749-A1BC-778B245E69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754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128069" y="47222"/>
            <a:ext cx="6617991" cy="752263"/>
          </a:xfrm>
          <a:prstGeom prst="roundRect">
            <a:avLst/>
          </a:prstGeom>
          <a:noFill/>
          <a:ln w="38100" cmpd="dbl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36234" y="78345"/>
            <a:ext cx="6397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管内きゅうり産地強化に</a:t>
            </a:r>
            <a:r>
              <a:rPr kumimoji="1"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向けた喜多方</a:t>
            </a:r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普及所の歩み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701902" y="447808"/>
            <a:ext cx="29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会津農林事務所喜多方農業普及所</a:t>
            </a:r>
            <a:endParaRPr kumimoji="1"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16325" y="810343"/>
            <a:ext cx="6737696" cy="4311200"/>
            <a:chOff x="-1582" y="779246"/>
            <a:chExt cx="6737696" cy="4311200"/>
          </a:xfrm>
          <a:noFill/>
        </p:grpSpPr>
        <p:sp>
          <p:nvSpPr>
            <p:cNvPr id="13" name="正方形/長方形 12"/>
            <p:cNvSpPr/>
            <p:nvPr/>
          </p:nvSpPr>
          <p:spPr>
            <a:xfrm>
              <a:off x="-1582" y="779246"/>
              <a:ext cx="1928733" cy="369332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kumimoji="1" lang="ja-JP" altLang="en-US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１ 背景・ねらい</a:t>
              </a:r>
            </a:p>
          </p:txBody>
        </p:sp>
        <p:sp>
          <p:nvSpPr>
            <p:cNvPr id="10" name="角丸四角形 9"/>
            <p:cNvSpPr/>
            <p:nvPr/>
          </p:nvSpPr>
          <p:spPr>
            <a:xfrm>
              <a:off x="148114" y="1154489"/>
              <a:ext cx="6588000" cy="3935957"/>
            </a:xfrm>
            <a:prstGeom prst="roundRect">
              <a:avLst>
                <a:gd name="adj" fmla="val 2381"/>
              </a:avLst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6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128068" y="1147884"/>
              <a:ext cx="4961436" cy="387798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○ 喜多方地域</a:t>
              </a:r>
              <a:r>
                <a:rPr kumimoji="1" lang="en-US" altLang="ja-JP" sz="14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(</a:t>
              </a:r>
              <a:r>
                <a:rPr kumimoji="1" lang="ja-JP" altLang="en-US" sz="14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喜多方市、北塩原村、西会津町</a:t>
              </a:r>
              <a:r>
                <a:rPr kumimoji="1" lang="en-US" altLang="ja-JP" sz="14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)</a:t>
              </a:r>
              <a:r>
                <a:rPr kumimoji="1" lang="ja-JP" altLang="en-US" sz="14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の現状</a:t>
              </a:r>
              <a:endParaRPr lang="en-US" altLang="ja-JP" sz="6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  <a:p>
              <a:pPr lvl="0"/>
              <a:r>
                <a:rPr lang="ja-JP" altLang="en-US" sz="12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・施設導入のメリットについて理解が進み</a:t>
              </a:r>
              <a:r>
                <a:rPr lang="ja-JP" altLang="en-US" sz="12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、</a:t>
              </a:r>
              <a:endParaRPr lang="en-US" altLang="ja-JP" sz="12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  <a:p>
              <a:pPr marL="174625" lvl="0"/>
              <a:r>
                <a:rPr lang="ja-JP" altLang="en-US" sz="12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施設化が進む。</a:t>
              </a:r>
              <a:endParaRPr lang="en-US" altLang="ja-JP" sz="12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  <a:p>
              <a:r>
                <a:rPr kumimoji="1" lang="ja-JP" altLang="en-US" sz="12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・</a:t>
              </a:r>
              <a:r>
                <a:rPr kumimoji="1" lang="en-US" altLang="ja-JP" sz="12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60</a:t>
              </a:r>
              <a:r>
                <a:rPr kumimoji="1" lang="ja-JP" altLang="en-US" sz="12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歳を超える生産者の割合が年々増加</a:t>
              </a:r>
              <a:endParaRPr kumimoji="1"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lvl="0"/>
              <a:r>
                <a:rPr kumimoji="1" lang="ja-JP" altLang="en-US" sz="8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　</a:t>
              </a:r>
              <a:endParaRPr kumimoji="1" lang="en-US" altLang="ja-JP"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  <a:p>
              <a:pPr lvl="0"/>
              <a:r>
                <a:rPr kumimoji="1" lang="ja-JP" altLang="en-US" sz="14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○ </a:t>
              </a:r>
              <a:r>
                <a:rPr kumimoji="1" lang="ja-JP" altLang="en-US" sz="1400" b="1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問題点</a:t>
              </a:r>
              <a:endParaRPr kumimoji="1" lang="en-US" altLang="ja-JP" sz="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lvl="0"/>
              <a:r>
                <a:rPr kumimoji="1" lang="ja-JP" altLang="en-US" sz="12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・施設化が進んで</a:t>
              </a:r>
              <a:r>
                <a:rPr kumimoji="1" lang="ja-JP" altLang="en-US" sz="12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いる反面、</a:t>
              </a:r>
              <a:endParaRPr kumimoji="1" lang="en-US" altLang="ja-JP" sz="12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174625" lvl="0"/>
              <a:r>
                <a:rPr kumimoji="1" lang="ja-JP" altLang="en-US" sz="12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高温期</a:t>
              </a:r>
              <a:r>
                <a:rPr kumimoji="1" lang="ja-JP" altLang="en-US" sz="12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に「褐斑病」の発生が多く</a:t>
              </a:r>
              <a:r>
                <a:rPr kumimoji="1" lang="ja-JP" altLang="en-US" sz="12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、減収</a:t>
              </a:r>
              <a:r>
                <a:rPr kumimoji="1" lang="ja-JP" altLang="en-US" sz="12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要因</a:t>
              </a:r>
              <a:r>
                <a:rPr kumimoji="1" lang="ja-JP" altLang="en-US" sz="12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に（図１）</a:t>
              </a:r>
              <a:endParaRPr kumimoji="1" lang="en-US" altLang="ja-JP" sz="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631825" lvl="0"/>
              <a:endParaRPr kumimoji="1" lang="en-US" altLang="ja-JP" sz="400" b="1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631825" lvl="0"/>
              <a:r>
                <a:rPr kumimoji="1" lang="ja-JP" altLang="en-US" sz="1200" b="1" u="sng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施設化推進の障害となる可能性</a:t>
              </a:r>
              <a:endParaRPr kumimoji="1" lang="en-US" altLang="ja-JP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lvl="0"/>
              <a:r>
                <a:rPr kumimoji="1" lang="ja-JP" altLang="en-US" sz="12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endParaRPr kumimoji="1" lang="en-US" altLang="ja-JP" sz="12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lvl="0"/>
              <a:r>
                <a:rPr kumimoji="1" lang="ja-JP" altLang="en-US" sz="12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・生産者の高齢化が進んでおり</a:t>
              </a:r>
              <a:r>
                <a:rPr kumimoji="1" lang="ja-JP" altLang="en-US" sz="12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、毎年離農する生産者が</a:t>
              </a:r>
              <a:r>
                <a:rPr kumimoji="1" lang="ja-JP" altLang="en-US" sz="12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いる（図２）</a:t>
              </a:r>
              <a:endParaRPr kumimoji="1" lang="en-US" altLang="ja-JP" sz="12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lvl="0"/>
              <a:r>
                <a:rPr kumimoji="1" lang="ja-JP" altLang="en-US" sz="4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endParaRPr kumimoji="1" lang="en-US" altLang="ja-JP" sz="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631825"/>
              <a:r>
                <a:rPr kumimoji="1" lang="ja-JP" altLang="en-US" sz="1200" b="1" u="sng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産地の生産力が低下し、産地が維持できない</a:t>
              </a:r>
              <a:endParaRPr kumimoji="1" lang="en-US" altLang="ja-JP" sz="12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lvl="0"/>
              <a:r>
                <a:rPr kumimoji="1" lang="ja-JP" altLang="en-US" sz="800" b="1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endParaRPr kumimoji="1" lang="en-US" altLang="ja-JP" sz="8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lvl="0"/>
              <a:r>
                <a:rPr kumimoji="1" lang="ja-JP" altLang="en-US" sz="1400" b="1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○ ねらい</a:t>
              </a:r>
              <a:endParaRPr kumimoji="1" lang="en-US" altLang="ja-JP" sz="12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lvl="0"/>
              <a:r>
                <a:rPr kumimoji="1" lang="ja-JP" altLang="en-US" sz="12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（</a:t>
              </a:r>
              <a:r>
                <a:rPr kumimoji="1" lang="ja-JP" altLang="en-US" sz="12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１）耐病性品種の導入に</a:t>
              </a:r>
              <a:r>
                <a:rPr kumimoji="1" lang="ja-JP" altLang="en-US" sz="12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より</a:t>
              </a:r>
              <a:r>
                <a:rPr kumimoji="1" lang="ja-JP" altLang="en-US" sz="12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褐斑病を克服</a:t>
              </a:r>
              <a:r>
                <a:rPr kumimoji="1" lang="ja-JP" altLang="en-US" sz="12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し、</a:t>
              </a:r>
              <a:endParaRPr kumimoji="1" lang="en-US" altLang="ja-JP" sz="12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446088" lvl="0"/>
              <a:r>
                <a:rPr kumimoji="1" lang="ja-JP" altLang="en-US" sz="12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更なる施設化の推進を図る</a:t>
              </a:r>
              <a:endParaRPr kumimoji="1" lang="ja-JP" altLang="en-US" sz="12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lvl="0"/>
              <a:r>
                <a:rPr kumimoji="1" lang="ja-JP" altLang="en-US" sz="12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（</a:t>
              </a:r>
              <a:r>
                <a:rPr kumimoji="1" lang="ja-JP" altLang="en-US" sz="12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２</a:t>
              </a:r>
              <a:r>
                <a:rPr kumimoji="1" lang="ja-JP" altLang="en-US" sz="12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）新規生産者の受入体制整備により、</a:t>
              </a:r>
              <a:endParaRPr kumimoji="1" lang="en-US" altLang="ja-JP" sz="12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449263" lvl="0"/>
              <a:r>
                <a:rPr kumimoji="1" lang="ja-JP" altLang="en-US" sz="12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次世代を牽引する若い</a:t>
              </a:r>
              <a:r>
                <a:rPr kumimoji="1" lang="ja-JP" altLang="en-US" sz="12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担い手を育成</a:t>
              </a:r>
              <a:r>
                <a:rPr kumimoji="1" lang="ja-JP" altLang="en-US" sz="12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する。</a:t>
              </a:r>
              <a:endParaRPr kumimoji="1" lang="en-US" altLang="ja-JP" sz="12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449263" lvl="0"/>
              <a:r>
                <a:rPr kumimoji="1" lang="ja-JP" altLang="en-US" sz="8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</a:t>
              </a:r>
              <a:endParaRPr kumimoji="1" lang="en-US" altLang="ja-JP" sz="8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631825" lvl="0"/>
              <a:r>
                <a:rPr kumimoji="1" lang="ja-JP" altLang="en-US" sz="1600" b="1" u="sng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持続可能な産地づくり</a:t>
              </a:r>
              <a:endParaRPr kumimoji="1" lang="en-US" altLang="ja-JP" sz="1400" b="1" u="sng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32" name="右矢印 31"/>
          <p:cNvSpPr>
            <a:spLocks noChangeAspect="1"/>
          </p:cNvSpPr>
          <p:nvPr/>
        </p:nvSpPr>
        <p:spPr>
          <a:xfrm>
            <a:off x="459232" y="4737299"/>
            <a:ext cx="360000" cy="270000"/>
          </a:xfrm>
          <a:prstGeom prst="rightArrow">
            <a:avLst/>
          </a:prstGeom>
          <a:solidFill>
            <a:srgbClr val="FF0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右矢印 32"/>
          <p:cNvSpPr>
            <a:spLocks noChangeAspect="1"/>
          </p:cNvSpPr>
          <p:nvPr/>
        </p:nvSpPr>
        <p:spPr>
          <a:xfrm>
            <a:off x="459232" y="3336638"/>
            <a:ext cx="360000" cy="270000"/>
          </a:xfrm>
          <a:prstGeom prst="rightArrow">
            <a:avLst/>
          </a:prstGeom>
          <a:solidFill>
            <a:srgbClr val="FF0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右矢印 33"/>
          <p:cNvSpPr>
            <a:spLocks noChangeAspect="1"/>
          </p:cNvSpPr>
          <p:nvPr/>
        </p:nvSpPr>
        <p:spPr>
          <a:xfrm>
            <a:off x="459232" y="2720549"/>
            <a:ext cx="360000" cy="270000"/>
          </a:xfrm>
          <a:prstGeom prst="rightArrow">
            <a:avLst/>
          </a:prstGeom>
          <a:solidFill>
            <a:srgbClr val="FF0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5" name="正方形/長方形 34"/>
          <p:cNvSpPr/>
          <p:nvPr/>
        </p:nvSpPr>
        <p:spPr>
          <a:xfrm>
            <a:off x="4515729" y="2882137"/>
            <a:ext cx="23040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/>
            <a:r>
              <a:rPr kumimoji="1"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図１</a:t>
            </a:r>
            <a:r>
              <a:rPr kumimoji="1" lang="en-US" altLang="ja-JP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平均単収の</a:t>
            </a:r>
            <a:r>
              <a:rPr kumimoji="1"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推移</a:t>
            </a:r>
            <a:endParaRPr kumimoji="1" lang="en-US" altLang="ja-JP" sz="11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>
              <a:tabLst>
                <a:tab pos="450850" algn="l"/>
              </a:tabLst>
            </a:pPr>
            <a:r>
              <a:rPr kumimoji="1" lang="en-US" altLang="ja-JP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平成</a:t>
            </a:r>
            <a:r>
              <a:rPr kumimoji="1" lang="en-US" altLang="ja-JP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</a:t>
            </a:r>
            <a:r>
              <a:rPr kumimoji="1"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年～平成</a:t>
            </a:r>
            <a:r>
              <a:rPr kumimoji="1" lang="en-US" altLang="ja-JP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23</a:t>
            </a:r>
            <a:r>
              <a:rPr kumimoji="1"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kumimoji="1" lang="en-US" altLang="ja-JP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)】</a:t>
            </a:r>
            <a:endParaRPr kumimoji="1" lang="en-US" altLang="ja-JP" sz="11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4361445" y="4695762"/>
            <a:ext cx="236488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/>
            <a:r>
              <a:rPr kumimoji="1"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図２</a:t>
            </a:r>
            <a:r>
              <a:rPr kumimoji="1" lang="en-US" altLang="ja-JP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生産者の年齢</a:t>
            </a:r>
            <a:r>
              <a:rPr kumimoji="1"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構成</a:t>
            </a:r>
            <a:endParaRPr kumimoji="1" lang="en-US" altLang="ja-JP" sz="11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0850"/>
            <a:r>
              <a:rPr kumimoji="1" lang="en-US" altLang="ja-JP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平成</a:t>
            </a:r>
            <a:r>
              <a:rPr kumimoji="1" lang="en-US" altLang="ja-JP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</a:t>
            </a:r>
            <a:r>
              <a:rPr kumimoji="1"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年～平成</a:t>
            </a:r>
            <a:r>
              <a:rPr kumimoji="1" lang="en-US" altLang="ja-JP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26</a:t>
            </a:r>
            <a:r>
              <a:rPr kumimoji="1"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kumimoji="1" lang="en-US" altLang="ja-JP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)】</a:t>
            </a:r>
            <a:endParaRPr kumimoji="1" lang="en-US" altLang="ja-JP" sz="11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5080864"/>
            <a:ext cx="6754021" cy="4109392"/>
            <a:chOff x="0" y="5142280"/>
            <a:chExt cx="6754021" cy="4109392"/>
          </a:xfrm>
        </p:grpSpPr>
        <p:sp>
          <p:nvSpPr>
            <p:cNvPr id="24" name="正方形/長方形 23"/>
            <p:cNvSpPr/>
            <p:nvPr/>
          </p:nvSpPr>
          <p:spPr>
            <a:xfrm>
              <a:off x="101336" y="5142280"/>
              <a:ext cx="1463862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kumimoji="1" lang="ja-JP" altLang="en-US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２ 活動内容</a:t>
              </a:r>
            </a:p>
          </p:txBody>
        </p:sp>
        <p:sp>
          <p:nvSpPr>
            <p:cNvPr id="25" name="角丸四角形 24"/>
            <p:cNvSpPr/>
            <p:nvPr/>
          </p:nvSpPr>
          <p:spPr>
            <a:xfrm>
              <a:off x="128069" y="5495188"/>
              <a:ext cx="6554594" cy="3648813"/>
            </a:xfrm>
            <a:prstGeom prst="roundRect">
              <a:avLst>
                <a:gd name="adj" fmla="val 2381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6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0" name="グループ化 49"/>
            <p:cNvGrpSpPr/>
            <p:nvPr/>
          </p:nvGrpSpPr>
          <p:grpSpPr>
            <a:xfrm>
              <a:off x="0" y="5466020"/>
              <a:ext cx="6754021" cy="3785652"/>
              <a:chOff x="67795" y="4249728"/>
              <a:chExt cx="6754021" cy="3869369"/>
            </a:xfrm>
          </p:grpSpPr>
          <p:sp>
            <p:nvSpPr>
              <p:cNvPr id="52" name="テキスト ボックス 51"/>
              <p:cNvSpPr txBox="1"/>
              <p:nvPr/>
            </p:nvSpPr>
            <p:spPr>
              <a:xfrm>
                <a:off x="112128" y="7186196"/>
                <a:ext cx="31259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endParaRPr kumimoji="1" lang="ja-JP" altLang="en-US" sz="14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53" name="テキスト ボックス 52"/>
              <p:cNvSpPr txBox="1"/>
              <p:nvPr/>
            </p:nvSpPr>
            <p:spPr>
              <a:xfrm>
                <a:off x="67795" y="4249728"/>
                <a:ext cx="6754021" cy="3869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400" b="1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（１）耐病性品種の導入による褐斑病の克服</a:t>
                </a:r>
                <a:r>
                  <a:rPr kumimoji="1" lang="ja-JP" altLang="en-US" sz="140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r>
                  <a:rPr kumimoji="1" lang="ja-JP" altLang="en-US" sz="8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　</a:t>
                </a:r>
                <a:endParaRPr kumimoji="1" lang="en-US" altLang="ja-JP" sz="8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pPr marL="438150" indent="-171450">
                  <a:buFont typeface="Wingdings" panose="05000000000000000000" pitchFamily="2" charset="2"/>
                  <a:buChar char="l"/>
                </a:pPr>
                <a:r>
                  <a:rPr kumimoji="1" lang="ja-JP" altLang="en-US" sz="12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褐斑病：高温・多湿で発生が増加</a:t>
                </a:r>
                <a:r>
                  <a:rPr kumimoji="1" lang="ja-JP" altLang="en-US" sz="12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する（図３）。</a:t>
                </a:r>
                <a:endParaRPr kumimoji="1" lang="en-US" altLang="ja-JP" sz="12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pPr marL="438150" indent="-171450">
                  <a:buFont typeface="Wingdings" panose="05000000000000000000" pitchFamily="2" charset="2"/>
                  <a:buChar char="l"/>
                </a:pPr>
                <a:r>
                  <a:rPr kumimoji="1" lang="ja-JP" altLang="en-US" sz="12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近年は異常気象が多く、管理作業</a:t>
                </a:r>
                <a:r>
                  <a:rPr kumimoji="1" lang="en-US" altLang="ja-JP" sz="12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(</a:t>
                </a:r>
                <a:r>
                  <a:rPr kumimoji="1" lang="ja-JP" altLang="en-US" sz="12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整枝作、防除等</a:t>
                </a:r>
                <a:r>
                  <a:rPr kumimoji="1" lang="en-US" altLang="ja-JP" sz="12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)</a:t>
                </a:r>
                <a:r>
                  <a:rPr kumimoji="1" lang="ja-JP" altLang="en-US" sz="12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では</a:t>
                </a:r>
                <a:endParaRPr kumimoji="1" lang="en-US" altLang="ja-JP" sz="12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pPr marL="447675"/>
                <a:r>
                  <a:rPr kumimoji="1" lang="ja-JP" altLang="en-US" sz="12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対処しきれない。</a:t>
                </a:r>
                <a:endParaRPr kumimoji="1" lang="en-US" altLang="ja-JP" sz="12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pPr marL="266700"/>
                <a:endParaRPr kumimoji="1" lang="en-US" altLang="ja-JP" sz="6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pPr marL="895350" defTabSz="298450"/>
                <a:r>
                  <a:rPr kumimoji="1" lang="ja-JP" altLang="en-US" sz="1200" b="1" u="sng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耐病性品種の</a:t>
                </a:r>
                <a:r>
                  <a:rPr kumimoji="1" lang="ja-JP" altLang="en-US" sz="1200" b="1" u="sng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利用</a:t>
                </a:r>
                <a:r>
                  <a:rPr kumimoji="1" lang="ja-JP" altLang="en-US" sz="1200" u="sng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を提案</a:t>
                </a:r>
                <a:endParaRPr kumimoji="1" lang="en-US" altLang="ja-JP" sz="1200" u="sng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pPr marL="266700" defTabSz="298450"/>
                <a:r>
                  <a:rPr kumimoji="1" lang="ja-JP" altLang="en-US" sz="6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endParaRPr kumimoji="1" lang="en-US" altLang="ja-JP" sz="6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pPr marL="438150" indent="-171450">
                  <a:buFont typeface="Wingdings" panose="05000000000000000000" pitchFamily="2" charset="2"/>
                  <a:buChar char="l"/>
                </a:pPr>
                <a:r>
                  <a:rPr kumimoji="1" lang="ja-JP" altLang="en-US" sz="120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「耐病性が強い品種」</a:t>
                </a:r>
                <a:r>
                  <a:rPr kumimoji="1" lang="ja-JP" altLang="en-US" sz="12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＝「</a:t>
                </a:r>
                <a:r>
                  <a:rPr kumimoji="1" lang="ja-JP" altLang="en-US" sz="120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収穫量少ない」の</a:t>
                </a:r>
                <a:r>
                  <a:rPr kumimoji="1" lang="ja-JP" altLang="en-US" sz="12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イメージ</a:t>
                </a:r>
                <a:endParaRPr kumimoji="1" lang="en-US" altLang="ja-JP" sz="12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pPr marL="266700"/>
                <a:r>
                  <a:rPr kumimoji="1" lang="ja-JP" altLang="en-US" sz="6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endParaRPr kumimoji="1" lang="en-US" altLang="ja-JP" sz="6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pPr marL="895350"/>
                <a:r>
                  <a:rPr kumimoji="1" lang="ja-JP" altLang="en-US" sz="1200" b="1" u="sng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品種</a:t>
                </a:r>
                <a:r>
                  <a:rPr kumimoji="1" lang="ja-JP" altLang="en-US" sz="1200" b="1" u="sng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比較試験を</a:t>
                </a:r>
                <a:r>
                  <a:rPr kumimoji="1" lang="ja-JP" altLang="en-US" sz="1200" b="1" u="sng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実施し、耐病性</a:t>
                </a:r>
                <a:r>
                  <a:rPr kumimoji="1" lang="ja-JP" altLang="en-US" sz="1200" b="1" u="sng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と収量の関係を</a:t>
                </a:r>
                <a:r>
                  <a:rPr kumimoji="1" lang="ja-JP" altLang="en-US" sz="1200" b="1" u="sng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調査</a:t>
                </a:r>
                <a:endParaRPr kumimoji="1" lang="en-US" altLang="ja-JP" sz="1200" b="1" u="sng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pPr lvl="0"/>
                <a:r>
                  <a:rPr kumimoji="1" lang="ja-JP" altLang="en-US" sz="8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endParaRPr kumimoji="1" lang="en-US" altLang="ja-JP" sz="8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pPr lvl="0"/>
                <a:r>
                  <a:rPr kumimoji="1" lang="ja-JP" altLang="en-US" sz="1400" b="1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（</a:t>
                </a:r>
                <a:r>
                  <a:rPr kumimoji="1" lang="ja-JP" altLang="en-US" sz="1400" b="1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２</a:t>
                </a:r>
                <a:r>
                  <a:rPr kumimoji="1" lang="ja-JP" altLang="en-US" sz="1400" b="1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）新規生産者の受け入れ</a:t>
                </a:r>
                <a:r>
                  <a:rPr kumimoji="1" lang="ja-JP" altLang="en-US" sz="1400" b="1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体制の</a:t>
                </a:r>
                <a:r>
                  <a:rPr kumimoji="1" lang="ja-JP" altLang="en-US" sz="1400" b="1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整備</a:t>
                </a:r>
                <a:endParaRPr kumimoji="1" lang="en-US" altLang="ja-JP" sz="6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pPr marL="447675" lvl="0" indent="-171450">
                  <a:buFont typeface="Wingdings" panose="05000000000000000000" pitchFamily="2" charset="2"/>
                  <a:buChar char="l"/>
                  <a:tabLst>
                    <a:tab pos="447675" algn="l"/>
                  </a:tabLst>
                </a:pPr>
                <a:r>
                  <a:rPr kumimoji="1" lang="ja-JP" altLang="en-US" sz="12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高齢化が進みつつも、毎年新規就農者が確保されて</a:t>
                </a:r>
                <a:r>
                  <a:rPr kumimoji="1" lang="ja-JP" altLang="en-US" sz="12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いる。</a:t>
                </a:r>
                <a:endParaRPr kumimoji="1" lang="en-US" altLang="ja-JP" sz="12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pPr marL="450850" lvl="0">
                  <a:tabLst>
                    <a:tab pos="447675" algn="l"/>
                  </a:tabLst>
                </a:pPr>
                <a:r>
                  <a:rPr kumimoji="1" lang="ja-JP" altLang="en-US" sz="12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（図４）</a:t>
                </a:r>
                <a:endParaRPr kumimoji="1" lang="en-US" altLang="ja-JP" sz="12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pPr marL="898525" lvl="0">
                  <a:tabLst>
                    <a:tab pos="447675" algn="l"/>
                  </a:tabLst>
                </a:pPr>
                <a:r>
                  <a:rPr kumimoji="1" lang="ja-JP" altLang="en-US" sz="1200" b="1" u="sng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就農した若手生産者が定着し、</a:t>
                </a:r>
                <a:endParaRPr kumimoji="1" lang="en-US" altLang="ja-JP" sz="1200" b="1" u="sng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pPr marL="898525" lvl="0">
                  <a:tabLst>
                    <a:tab pos="447675" algn="l"/>
                  </a:tabLst>
                </a:pPr>
                <a:r>
                  <a:rPr kumimoji="1" lang="ja-JP" altLang="en-US" sz="1200" b="1" u="sng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長く経営できるよう</a:t>
                </a:r>
                <a:r>
                  <a:rPr kumimoji="1" lang="ja-JP" altLang="en-US" sz="1200" b="1" u="sng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支援</a:t>
                </a:r>
                <a:endParaRPr kumimoji="1" lang="en-US" altLang="ja-JP" sz="1200" b="1" u="sng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pPr marL="898525" lvl="0">
                  <a:tabLst>
                    <a:tab pos="447675" algn="l"/>
                  </a:tabLst>
                </a:pPr>
                <a:r>
                  <a:rPr kumimoji="1" lang="ja-JP" altLang="en-US" sz="600" b="1" u="sng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　</a:t>
                </a:r>
                <a:endParaRPr kumimoji="1" lang="en-US" altLang="ja-JP" sz="600" b="1" u="sng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pPr marL="898525" lvl="0">
                  <a:tabLst>
                    <a:tab pos="447675" algn="l"/>
                  </a:tabLst>
                </a:pPr>
                <a:endParaRPr kumimoji="1" lang="en-US" altLang="ja-JP" sz="1200" b="1" u="sng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pPr marL="898525" lvl="0">
                  <a:tabLst>
                    <a:tab pos="447675" algn="l"/>
                  </a:tabLst>
                </a:pPr>
                <a:endParaRPr kumimoji="1" lang="en-US" altLang="ja-JP" sz="600" b="1" u="sng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pPr marL="625475" lvl="0" indent="-228600">
                  <a:buFont typeface="+mj-ea"/>
                  <a:buAutoNum type="circleNumDbPlain"/>
                  <a:tabLst>
                    <a:tab pos="625475" algn="l"/>
                    <a:tab pos="895350" algn="l"/>
                  </a:tabLst>
                </a:pPr>
                <a:r>
                  <a:rPr kumimoji="1" lang="ja-JP" altLang="en-US" sz="12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関係</a:t>
                </a:r>
                <a:r>
                  <a:rPr kumimoji="1" lang="ja-JP" altLang="en-US" sz="120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機関での役割分担・情報共有</a:t>
                </a:r>
              </a:p>
              <a:p>
                <a:pPr marL="625475" lvl="0" indent="-228600">
                  <a:buFont typeface="+mj-ea"/>
                  <a:buAutoNum type="circleNumDbPlain"/>
                  <a:tabLst>
                    <a:tab pos="625475" algn="l"/>
                    <a:tab pos="895350" algn="l"/>
                  </a:tabLst>
                </a:pPr>
                <a:r>
                  <a:rPr kumimoji="1" lang="ja-JP" altLang="en-US" sz="12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早期</a:t>
                </a:r>
                <a:r>
                  <a:rPr kumimoji="1" lang="ja-JP" altLang="en-US" sz="1200" dirty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の安定</a:t>
                </a:r>
                <a:r>
                  <a:rPr kumimoji="1" lang="ja-JP" altLang="en-US" sz="12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経営確立のための定期的な状況把握</a:t>
                </a:r>
                <a:endParaRPr kumimoji="1" lang="ja-JP" altLang="en-US" sz="12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pPr marL="625475" lvl="0" indent="-228600">
                  <a:buFont typeface="+mj-ea"/>
                  <a:buAutoNum type="circleNumDbPlain"/>
                  <a:tabLst>
                    <a:tab pos="625475" algn="l"/>
                    <a:tab pos="895350" algn="l"/>
                  </a:tabLst>
                </a:pPr>
                <a:r>
                  <a:rPr kumimoji="1" lang="ja-JP" altLang="en-US" sz="12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新規就農者の技術等習得の場の整備</a:t>
                </a:r>
                <a:endParaRPr kumimoji="1" lang="en-US" altLang="ja-JP" sz="5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54" name="正方形/長方形 53"/>
              <p:cNvSpPr/>
              <p:nvPr/>
            </p:nvSpPr>
            <p:spPr>
              <a:xfrm>
                <a:off x="320511" y="4659972"/>
                <a:ext cx="4686805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endParaRPr kumimoji="1" lang="en-US" altLang="ja-JP" sz="12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58" name="正方形/長方形 57"/>
              <p:cNvSpPr/>
              <p:nvPr/>
            </p:nvSpPr>
            <p:spPr>
              <a:xfrm>
                <a:off x="731931" y="6590663"/>
                <a:ext cx="4580839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kumimoji="1" lang="en-US" altLang="ja-JP" sz="12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3" name="正方形/長方形 62"/>
              <p:cNvSpPr/>
              <p:nvPr/>
            </p:nvSpPr>
            <p:spPr>
              <a:xfrm>
                <a:off x="4633263" y="7228904"/>
                <a:ext cx="2057133" cy="2673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kumimoji="1" lang="ja-JP" altLang="en-US" sz="11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図４</a:t>
                </a:r>
                <a:r>
                  <a:rPr kumimoji="1" lang="en-US" altLang="ja-JP" sz="11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kumimoji="1" lang="ja-JP" altLang="en-US" sz="11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生産者数</a:t>
                </a:r>
                <a:r>
                  <a:rPr kumimoji="1" lang="ja-JP" altLang="en-US" sz="11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の推移</a:t>
                </a:r>
                <a:r>
                  <a:rPr kumimoji="1" lang="en-US" altLang="ja-JP" sz="11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  <a:endParaRPr kumimoji="1" lang="en-US" altLang="ja-JP" sz="11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  <p:sp>
            <p:nvSpPr>
              <p:cNvPr id="74" name="正方形/長方形 73"/>
              <p:cNvSpPr/>
              <p:nvPr/>
            </p:nvSpPr>
            <p:spPr>
              <a:xfrm>
                <a:off x="4894522" y="5654412"/>
                <a:ext cx="1795876" cy="2673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kumimoji="1" lang="ja-JP" altLang="en-US" sz="11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図３</a:t>
                </a:r>
                <a:r>
                  <a:rPr kumimoji="1" lang="en-US" altLang="ja-JP" sz="11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【</a:t>
                </a:r>
                <a:r>
                  <a:rPr kumimoji="1" lang="ja-JP" altLang="en-US" sz="11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きゅうり褐斑病</a:t>
                </a:r>
                <a:r>
                  <a:rPr kumimoji="1" lang="en-US" altLang="ja-JP" sz="1100" dirty="0" smtClean="0">
                    <a:solidFill>
                      <a:prstClr val="black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】</a:t>
                </a:r>
                <a:endParaRPr kumimoji="1" lang="en-US" altLang="ja-JP" sz="11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pic>
          <p:nvPicPr>
            <p:cNvPr id="15" name="図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2602" y="5561677"/>
              <a:ext cx="1680000" cy="1260000"/>
            </a:xfrm>
            <a:prstGeom prst="rect">
              <a:avLst/>
            </a:prstGeom>
          </p:spPr>
        </p:pic>
        <p:sp>
          <p:nvSpPr>
            <p:cNvPr id="93" name="右矢印 92"/>
            <p:cNvSpPr>
              <a:spLocks noChangeAspect="1"/>
            </p:cNvSpPr>
            <p:nvPr/>
          </p:nvSpPr>
          <p:spPr>
            <a:xfrm>
              <a:off x="584032" y="6326592"/>
              <a:ext cx="360000" cy="270000"/>
            </a:xfrm>
            <a:prstGeom prst="rightArrow">
              <a:avLst/>
            </a:prstGeom>
            <a:solidFill>
              <a:srgbClr val="FF00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4" name="右矢印 93"/>
            <p:cNvSpPr>
              <a:spLocks noChangeAspect="1"/>
            </p:cNvSpPr>
            <p:nvPr/>
          </p:nvSpPr>
          <p:spPr>
            <a:xfrm>
              <a:off x="584032" y="6906449"/>
              <a:ext cx="360000" cy="270000"/>
            </a:xfrm>
            <a:prstGeom prst="rightArrow">
              <a:avLst/>
            </a:prstGeom>
            <a:solidFill>
              <a:srgbClr val="FF00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5" name="右矢印 94"/>
            <p:cNvSpPr>
              <a:spLocks noChangeAspect="1"/>
            </p:cNvSpPr>
            <p:nvPr/>
          </p:nvSpPr>
          <p:spPr>
            <a:xfrm>
              <a:off x="584032" y="7842588"/>
              <a:ext cx="360000" cy="270000"/>
            </a:xfrm>
            <a:prstGeom prst="rightArrow">
              <a:avLst/>
            </a:prstGeom>
            <a:solidFill>
              <a:srgbClr val="FF00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37" name="テキスト ボックス 36"/>
          <p:cNvSpPr txBox="1"/>
          <p:nvPr/>
        </p:nvSpPr>
        <p:spPr>
          <a:xfrm>
            <a:off x="276629" y="8164636"/>
            <a:ext cx="974805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kern="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必要な</a:t>
            </a:r>
            <a:r>
              <a:rPr kumimoji="1" lang="ja-JP" altLang="en-US" sz="1200" b="1" kern="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取組</a:t>
            </a:r>
            <a:endParaRPr kumimoji="1" lang="en-US" altLang="ja-JP" sz="1200" b="1" u="sng" kern="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2727" y="7017819"/>
            <a:ext cx="2207528" cy="1332000"/>
          </a:xfrm>
          <a:prstGeom prst="rect">
            <a:avLst/>
          </a:prstGeom>
        </p:spPr>
      </p:pic>
      <p:pic>
        <p:nvPicPr>
          <p:cNvPr id="51" name="図 5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1445" y="1513083"/>
            <a:ext cx="2261157" cy="1440000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32051" y="3315947"/>
            <a:ext cx="232197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71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80377" y="313003"/>
            <a:ext cx="6670619" cy="4814539"/>
          </a:xfrm>
          <a:prstGeom prst="roundRect">
            <a:avLst>
              <a:gd name="adj" fmla="val 2381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-18640" y="-25407"/>
            <a:ext cx="1463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 活動成果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998" y="313003"/>
            <a:ext cx="4497373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（１）耐病性品種の導入による褐斑病の克服</a:t>
            </a:r>
            <a:endParaRPr kumimoji="1" lang="en-US" altLang="ja-JP" sz="14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69875" indent="-179388">
              <a:buFont typeface="Wingdings" panose="05000000000000000000" pitchFamily="2" charset="2"/>
              <a:buChar char="l"/>
              <a:tabLst>
                <a:tab pos="179388" algn="l"/>
              </a:tabLst>
            </a:pP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調査により、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538163" indent="-228600">
              <a:buFont typeface="+mj-ea"/>
              <a:buAutoNum type="circleNumDbPlain"/>
              <a:tabLst>
                <a:tab pos="179388" algn="l"/>
              </a:tabLst>
            </a:pP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収量・品質</a:t>
            </a:r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秀品率</a:t>
            </a:r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ともに、慣行品種</a:t>
            </a:r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非耐病性</a:t>
            </a:r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538163">
              <a:tabLst>
                <a:tab pos="179388" algn="l"/>
              </a:tabLst>
            </a:pP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同程度（図５、６）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538163" indent="-228600">
              <a:buFont typeface="+mj-ea"/>
              <a:buAutoNum type="circleNumDbPlain" startAt="2"/>
              <a:tabLst>
                <a:tab pos="179388" algn="l"/>
              </a:tabLst>
            </a:pP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十分な褐斑病の抑制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効果を確認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309563">
              <a:tabLst>
                <a:tab pos="179388" algn="l"/>
              </a:tabLst>
            </a:pP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9263">
              <a:tabLst>
                <a:tab pos="179388" algn="l"/>
              </a:tabLst>
            </a:pPr>
            <a:r>
              <a:rPr kumimoji="1" lang="ja-JP" altLang="en-US" sz="1200" b="1" u="sng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「耐病性が強い品種」≠「収穫量少ない」</a:t>
            </a:r>
            <a:r>
              <a:rPr kumimoji="1" lang="ja-JP" altLang="en-US" sz="1200" u="sng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と明らかに</a:t>
            </a:r>
            <a:endParaRPr kumimoji="1" lang="en-US" altLang="ja-JP" sz="1200" u="sng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9263">
              <a:tabLst>
                <a:tab pos="179388" algn="l"/>
              </a:tabLst>
            </a:pPr>
            <a:endParaRPr kumimoji="1" lang="en-US" altLang="ja-JP" sz="1200" u="sng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319088" indent="-228600">
              <a:buFont typeface="Wingdings" panose="05000000000000000000" pitchFamily="2" charset="2"/>
              <a:buChar char="l"/>
              <a:tabLst>
                <a:tab pos="179388" algn="l"/>
              </a:tabLst>
            </a:pP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指導会等で生産者に周知し、耐病性品種の有用性を理解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309563">
              <a:tabLst>
                <a:tab pos="179388" algn="l"/>
              </a:tabLst>
            </a:pP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9263">
              <a:tabLst>
                <a:tab pos="179388" algn="l"/>
              </a:tabLst>
            </a:pPr>
            <a:r>
              <a:rPr kumimoji="1" lang="ja-JP" altLang="en-US" sz="1200" u="sng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耐病性品種の利用が加速し、</a:t>
            </a:r>
            <a:endParaRPr kumimoji="1" lang="en-US" altLang="ja-JP" sz="1200" u="sng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9263">
              <a:tabLst>
                <a:tab pos="179388" algn="l"/>
              </a:tabLst>
            </a:pPr>
            <a:r>
              <a:rPr kumimoji="1" lang="ja-JP" altLang="en-US" sz="1200" u="sng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施設栽培での</a:t>
            </a:r>
            <a:r>
              <a:rPr kumimoji="1" lang="ja-JP" altLang="en-US" sz="1200" b="1" u="sng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利用率が</a:t>
            </a:r>
            <a:r>
              <a:rPr kumimoji="1" lang="en-US" altLang="ja-JP" sz="1200" b="1" u="sng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100</a:t>
            </a:r>
            <a:r>
              <a:rPr kumimoji="1" lang="ja-JP" altLang="en-US" sz="1200" b="1" u="sng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</a:t>
            </a:r>
            <a:r>
              <a:rPr kumimoji="1" lang="ja-JP" altLang="en-US" sz="1200" u="sng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</a:t>
            </a:r>
            <a:r>
              <a:rPr kumimoji="1" lang="en-US" altLang="ja-JP" sz="1200" u="sng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sz="1200" u="sng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kumimoji="1" lang="en-US" altLang="ja-JP" sz="1200" u="sng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kumimoji="1" lang="ja-JP" altLang="en-US" sz="1200" u="sng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</a:t>
            </a:r>
            <a:r>
              <a:rPr kumimoji="1" lang="en-US" altLang="ja-JP" sz="1200" u="sng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endParaRPr kumimoji="1" lang="en-US" altLang="ja-JP" sz="120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309563">
              <a:tabLst>
                <a:tab pos="179388" algn="l"/>
              </a:tabLst>
            </a:pP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/>
            <a:r>
              <a:rPr kumimoji="1" lang="ja-JP" altLang="en-US" sz="14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（２）新規生産者の受け入れ体制の整備</a:t>
            </a:r>
            <a:endParaRPr kumimoji="1" lang="en-US" altLang="ja-JP" sz="1400" b="1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7675" lvl="0" indent="-228600">
              <a:buFont typeface="+mj-ea"/>
              <a:buAutoNum type="circleNumDbPlain"/>
              <a:tabLst>
                <a:tab pos="354013" algn="l"/>
              </a:tabLst>
            </a:pPr>
            <a:r>
              <a:rPr kumimoji="1" lang="ja-JP" altLang="en-US" sz="12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営農対策連携会議　担い手分科会</a:t>
            </a:r>
            <a:r>
              <a:rPr kumimoji="1" lang="en-US" altLang="ja-JP" sz="12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sz="12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平成</a:t>
            </a:r>
            <a:r>
              <a:rPr kumimoji="1" lang="en-US" altLang="ja-JP" sz="12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26</a:t>
            </a:r>
            <a:r>
              <a:rPr kumimoji="1" lang="ja-JP" altLang="en-US" sz="12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年度～</a:t>
            </a:r>
            <a:r>
              <a:rPr kumimoji="1" lang="en-US" altLang="ja-JP" sz="12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</a:p>
          <a:p>
            <a:pPr marL="541338" lvl="0">
              <a:tabLst>
                <a:tab pos="541338" algn="l"/>
              </a:tabLst>
            </a:pPr>
            <a:r>
              <a:rPr kumimoji="1" lang="ja-JP" altLang="en-US" sz="12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関係機関と情報・課題の共有・整理</a:t>
            </a:r>
            <a:r>
              <a:rPr kumimoji="1" lang="en-US" altLang="ja-JP" sz="8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</a:p>
          <a:p>
            <a:pPr marL="447675" lvl="1" indent="-228600" defTabSz="493713">
              <a:buFont typeface="+mj-ea"/>
              <a:buAutoNum type="circleNumDbPlain" startAt="2"/>
              <a:tabLst>
                <a:tab pos="447675" algn="l"/>
              </a:tabLst>
            </a:pPr>
            <a:r>
              <a:rPr kumimoji="1" lang="ja-JP" altLang="en-US" sz="12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就農状況確認</a:t>
            </a:r>
            <a:r>
              <a:rPr kumimoji="1" lang="en-US" altLang="ja-JP" sz="12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sz="12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令和１年度～</a:t>
            </a:r>
            <a:r>
              <a:rPr kumimoji="1" lang="en-US" altLang="ja-JP" sz="12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</a:p>
          <a:p>
            <a:pPr marL="541338" lvl="1" defTabSz="493713">
              <a:tabLst>
                <a:tab pos="447675" algn="l"/>
              </a:tabLst>
            </a:pPr>
            <a:r>
              <a:rPr kumimoji="1" lang="ja-JP" altLang="en-US" sz="12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kumimoji="1" lang="en-US" altLang="ja-JP" sz="12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回巡回による状況確認・相談対応</a:t>
            </a:r>
            <a:endParaRPr kumimoji="1" lang="en-US" altLang="ja-JP" sz="12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47675" lvl="1" indent="-228600" defTabSz="493713">
              <a:buFont typeface="+mj-ea"/>
              <a:buAutoNum type="circleNumDbPlain" startAt="3"/>
              <a:tabLst>
                <a:tab pos="447675" algn="l"/>
              </a:tabLst>
            </a:pPr>
            <a:r>
              <a:rPr kumimoji="1" lang="ja-JP" altLang="en-US" sz="12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研修期間の認定</a:t>
            </a:r>
            <a:r>
              <a:rPr kumimoji="1" lang="en-US" altLang="ja-JP" sz="12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sz="12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令和２年度～</a:t>
            </a:r>
            <a:r>
              <a:rPr kumimoji="1" lang="en-US" altLang="ja-JP" sz="12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endParaRPr kumimoji="1" lang="en-US" altLang="ja-JP" sz="6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541338" lvl="1" defTabSz="493713">
              <a:tabLst>
                <a:tab pos="447675" algn="l"/>
              </a:tabLst>
            </a:pPr>
            <a:r>
              <a:rPr kumimoji="1" lang="ja-JP" altLang="en-US" sz="12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地域の篤農家から直接指導</a:t>
            </a:r>
            <a:endParaRPr kumimoji="1" lang="en-US" altLang="ja-JP" sz="12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541338" lvl="1" defTabSz="493713">
              <a:tabLst>
                <a:tab pos="447675" algn="l"/>
              </a:tabLst>
            </a:pPr>
            <a:endParaRPr kumimoji="1" lang="en-US" altLang="ja-JP" sz="12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541338" lvl="1" defTabSz="493713">
              <a:tabLst>
                <a:tab pos="447675" algn="l"/>
              </a:tabLst>
            </a:pPr>
            <a:r>
              <a:rPr kumimoji="1" lang="ja-JP" altLang="en-US" sz="12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就農</a:t>
            </a:r>
            <a:r>
              <a:rPr kumimoji="1" lang="ja-JP" altLang="en-US" sz="12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前の研修や、経営開始後の指導に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より</a:t>
            </a:r>
            <a:endParaRPr kumimoji="1" lang="ja-JP" altLang="en-US" sz="12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541338" lvl="1" defTabSz="493713">
              <a:tabLst>
                <a:tab pos="447675" algn="l"/>
              </a:tabLst>
            </a:pPr>
            <a:r>
              <a:rPr kumimoji="1" lang="ja-JP" altLang="en-US" sz="12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十分な技術・知識を習得し、　</a:t>
            </a:r>
          </a:p>
          <a:p>
            <a:pPr marL="541338" lvl="1" defTabSz="493713">
              <a:tabLst>
                <a:tab pos="447675" algn="l"/>
              </a:tabLst>
            </a:pPr>
            <a:r>
              <a:rPr kumimoji="1" lang="ja-JP" altLang="en-US" sz="1200" b="1" u="sng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地域を担う生産者に</a:t>
            </a:r>
            <a:r>
              <a:rPr kumimoji="1" lang="ja-JP" altLang="en-US" sz="1200" b="1" u="sng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成長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（図７）</a:t>
            </a:r>
            <a:endParaRPr kumimoji="1" lang="ja-JP" altLang="en-US" sz="12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541338" lvl="1" defTabSz="493713">
              <a:tabLst>
                <a:tab pos="447675" algn="l"/>
              </a:tabLst>
            </a:pPr>
            <a:endParaRPr kumimoji="1" lang="ja-JP" altLang="en-US" sz="12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247646" y="5458478"/>
            <a:ext cx="400049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kumimoji="1" lang="en-US" altLang="ja-JP" sz="12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-13473" y="5168907"/>
            <a:ext cx="6815609" cy="3751672"/>
            <a:chOff x="-13473" y="5168907"/>
            <a:chExt cx="6815609" cy="3619145"/>
          </a:xfrm>
        </p:grpSpPr>
        <p:sp>
          <p:nvSpPr>
            <p:cNvPr id="50" name="正方形/長方形 49"/>
            <p:cNvSpPr/>
            <p:nvPr/>
          </p:nvSpPr>
          <p:spPr>
            <a:xfrm>
              <a:off x="-13473" y="5168907"/>
              <a:ext cx="262604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ja-JP" altLang="en-US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４ 今後の活動・方向性</a:t>
              </a:r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124194" y="5551230"/>
              <a:ext cx="6677942" cy="30469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endParaRPr kumimoji="1" lang="en-US" altLang="ja-JP" sz="8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171450" lvl="0" indent="-171450">
                <a:buFont typeface="Wingdings" panose="05000000000000000000" pitchFamily="2" charset="2"/>
                <a:buChar char="l"/>
              </a:pPr>
              <a:r>
                <a:rPr kumimoji="1" lang="ja-JP" altLang="en-US" sz="12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施設化や若い生産者の育成により、産地全体の</a:t>
              </a:r>
              <a:endParaRPr kumimoji="1" lang="en-US" altLang="ja-JP" sz="12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179388" lvl="0"/>
              <a:r>
                <a:rPr kumimoji="1" lang="ja-JP" altLang="en-US" sz="12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単収が大きく向上した。</a:t>
              </a:r>
              <a:endParaRPr kumimoji="1" lang="en-US" altLang="ja-JP" sz="12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171450" lvl="0" indent="-171450">
                <a:buFont typeface="Wingdings" panose="05000000000000000000" pitchFamily="2" charset="2"/>
                <a:buChar char="l"/>
              </a:pPr>
              <a:r>
                <a:rPr kumimoji="1" lang="ja-JP" altLang="en-US" sz="12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一方で、地域ごとの単収差が大きくなり、低単</a:t>
              </a:r>
              <a:r>
                <a:rPr kumimoji="1" lang="ja-JP" altLang="en-US" sz="12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収</a:t>
              </a:r>
              <a:r>
                <a:rPr kumimoji="1" lang="ja-JP" altLang="en-US" sz="12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地域と</a:t>
              </a:r>
              <a:endParaRPr kumimoji="1" lang="en-US" altLang="ja-JP" sz="12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179388" lvl="0"/>
              <a:r>
                <a:rPr kumimoji="1" lang="ja-JP" altLang="en-US" sz="12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高単収地域の差が２倍となる地域もみられる</a:t>
              </a:r>
              <a:r>
                <a:rPr kumimoji="1" lang="ja-JP" altLang="en-US" sz="12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。（図８）</a:t>
              </a:r>
              <a:endParaRPr kumimoji="1" lang="en-US" altLang="ja-JP" sz="12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lvl="0"/>
              <a:endParaRPr kumimoji="1" lang="en-US" altLang="ja-JP" sz="12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358775" lvl="0"/>
              <a:r>
                <a:rPr kumimoji="1" lang="ja-JP" altLang="en-US" sz="1200" b="1" u="sng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低単収地域への重点指導による産地全体の底上げ</a:t>
              </a:r>
              <a:endParaRPr kumimoji="1" lang="en-US" altLang="ja-JP" sz="1200" b="1" u="sng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lvl="0"/>
              <a:endParaRPr kumimoji="1" lang="en-US" altLang="ja-JP" sz="12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1400" b="1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○ 今後</a:t>
              </a:r>
              <a:r>
                <a:rPr kumimoji="1" lang="ja-JP" altLang="en-US" sz="1400" b="1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の活動</a:t>
              </a:r>
              <a:endParaRPr kumimoji="1" lang="en-US" altLang="ja-JP" sz="14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171450" lvl="0" indent="-171450">
                <a:buFont typeface="Wingdings" panose="05000000000000000000" pitchFamily="2" charset="2"/>
                <a:buChar char="l"/>
              </a:pPr>
              <a:r>
                <a:rPr kumimoji="1" lang="ja-JP" altLang="en-US" sz="12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地域・ＪＡと連携した巡回指導</a:t>
              </a:r>
              <a:endParaRPr kumimoji="1" lang="en-US" altLang="ja-JP" sz="12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171450" lvl="0" indent="-171450">
                <a:buFont typeface="Wingdings" panose="05000000000000000000" pitchFamily="2" charset="2"/>
                <a:buChar char="l"/>
              </a:pPr>
              <a:r>
                <a:rPr kumimoji="1" lang="ja-JP" altLang="en-US" sz="12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土壌病害虫の発生状況把握とその対策</a:t>
              </a:r>
              <a:r>
                <a:rPr kumimoji="1" lang="ja-JP" altLang="en-US" sz="12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指導（図９）</a:t>
              </a:r>
              <a:endParaRPr kumimoji="1" lang="ja-JP" altLang="en-US" sz="12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171450" lvl="0" indent="-171450">
                <a:buFont typeface="Wingdings" panose="05000000000000000000" pitchFamily="2" charset="2"/>
                <a:buChar char="l"/>
              </a:pPr>
              <a:r>
                <a:rPr kumimoji="1" lang="ja-JP" altLang="en-US" sz="12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単</a:t>
              </a:r>
              <a:r>
                <a:rPr kumimoji="1" lang="ja-JP" altLang="en-US" sz="12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収向上対策会議に</a:t>
              </a:r>
              <a:r>
                <a:rPr kumimoji="1" lang="ja-JP" altLang="en-US" sz="12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よる地域・</a:t>
              </a:r>
              <a:r>
                <a:rPr kumimoji="1" lang="ja-JP" altLang="en-US" sz="1200" dirty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ＪＡとの課題・方向性の共有</a:t>
              </a:r>
            </a:p>
            <a:p>
              <a:pPr lvl="0"/>
              <a:endParaRPr kumimoji="1" lang="en-US" altLang="ja-JP" sz="12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87313" lvl="0"/>
              <a:r>
                <a:rPr kumimoji="1" lang="ja-JP" altLang="en-US" sz="14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○低単収地域の指導をとおして産地全体の課題を整理し</a:t>
              </a:r>
              <a:r>
                <a:rPr kumimoji="1" lang="ja-JP" altLang="en-US" sz="12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、</a:t>
              </a:r>
              <a:endParaRPr kumimoji="1" lang="en-US" altLang="ja-JP" sz="12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358775" lvl="0"/>
              <a:r>
                <a:rPr kumimoji="1" lang="ja-JP" altLang="en-US" sz="8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</a:t>
              </a:r>
              <a:endParaRPr kumimoji="1" lang="en-US" altLang="ja-JP" sz="8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marL="358775" lvl="0"/>
              <a:r>
                <a:rPr kumimoji="1" lang="ja-JP" altLang="en-US" sz="1600" b="1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　　　</a:t>
              </a:r>
              <a:r>
                <a:rPr kumimoji="1" lang="ja-JP" altLang="en-US" sz="1600" b="1" u="sng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さらなる産地の発展へ</a:t>
              </a:r>
              <a:endParaRPr kumimoji="1" lang="en-US" altLang="ja-JP" sz="1600" b="1" u="sng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51" name="角丸四角形 50"/>
            <p:cNvSpPr/>
            <p:nvPr/>
          </p:nvSpPr>
          <p:spPr>
            <a:xfrm>
              <a:off x="102472" y="5554086"/>
              <a:ext cx="6670619" cy="3233966"/>
            </a:xfrm>
            <a:prstGeom prst="roundRect">
              <a:avLst>
                <a:gd name="adj" fmla="val 6157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6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3" name="右矢印 72"/>
            <p:cNvSpPr>
              <a:spLocks noChangeAspect="1"/>
            </p:cNvSpPr>
            <p:nvPr/>
          </p:nvSpPr>
          <p:spPr>
            <a:xfrm>
              <a:off x="167784" y="6576327"/>
              <a:ext cx="360000" cy="299938"/>
            </a:xfrm>
            <a:prstGeom prst="rightArrow">
              <a:avLst/>
            </a:prstGeom>
            <a:solidFill>
              <a:srgbClr val="FF000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4" name="正方形/長方形 73"/>
            <p:cNvSpPr/>
            <p:nvPr/>
          </p:nvSpPr>
          <p:spPr>
            <a:xfrm>
              <a:off x="4458712" y="6881769"/>
              <a:ext cx="2096417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kumimoji="1" lang="ja-JP" altLang="en-US" sz="11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図８</a:t>
              </a:r>
              <a:r>
                <a:rPr kumimoji="1" lang="en-US" altLang="ja-JP" sz="11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【</a:t>
              </a:r>
              <a:r>
                <a:rPr kumimoji="1" lang="ja-JP" altLang="en-US" sz="11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管内の単収推移</a:t>
              </a:r>
              <a:r>
                <a:rPr kumimoji="1" lang="en-US" altLang="ja-JP" sz="1100" dirty="0" smtClean="0">
                  <a:solidFill>
                    <a:prstClr val="black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】</a:t>
              </a:r>
              <a:endParaRPr kumimoji="1" lang="en-US" altLang="ja-JP" sz="1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pic>
        <p:nvPicPr>
          <p:cNvPr id="77" name="図 7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672" y="7326970"/>
            <a:ext cx="1776000" cy="1332000"/>
          </a:xfrm>
          <a:prstGeom prst="rect">
            <a:avLst/>
          </a:prstGeom>
        </p:spPr>
      </p:pic>
      <p:sp>
        <p:nvSpPr>
          <p:cNvPr id="84" name="右矢印 83"/>
          <p:cNvSpPr>
            <a:spLocks noChangeAspect="1"/>
          </p:cNvSpPr>
          <p:nvPr/>
        </p:nvSpPr>
        <p:spPr>
          <a:xfrm>
            <a:off x="713291" y="8278882"/>
            <a:ext cx="360000" cy="299938"/>
          </a:xfrm>
          <a:prstGeom prst="rightArrow">
            <a:avLst/>
          </a:prstGeom>
          <a:solidFill>
            <a:srgbClr val="FF0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5" name="正方形/長方形 84"/>
          <p:cNvSpPr/>
          <p:nvPr/>
        </p:nvSpPr>
        <p:spPr>
          <a:xfrm>
            <a:off x="4338405" y="8658970"/>
            <a:ext cx="260483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図９</a:t>
            </a:r>
            <a:r>
              <a:rPr kumimoji="1" lang="en-US" altLang="ja-JP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土壌病害虫の発生状況調査</a:t>
            </a:r>
            <a:r>
              <a:rPr kumimoji="1" lang="en-US" altLang="ja-JP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endParaRPr kumimoji="1" lang="en-US" altLang="ja-JP" sz="11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7" name="正方形/長方形 86"/>
          <p:cNvSpPr/>
          <p:nvPr/>
        </p:nvSpPr>
        <p:spPr>
          <a:xfrm>
            <a:off x="4517371" y="1437824"/>
            <a:ext cx="216274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図５</a:t>
            </a:r>
            <a:r>
              <a:rPr kumimoji="1" lang="en-US" altLang="ja-JP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耐病性品種と慣行品種の</a:t>
            </a:r>
            <a:endParaRPr kumimoji="1" lang="en-US" altLang="ja-JP" sz="11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79388" algn="ctr"/>
            <a:r>
              <a:rPr kumimoji="1"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出荷量</a:t>
            </a:r>
            <a:r>
              <a:rPr kumimoji="1" lang="en-US" altLang="ja-JP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(10a</a:t>
            </a:r>
            <a:r>
              <a:rPr kumimoji="1"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あたり</a:t>
            </a:r>
            <a:r>
              <a:rPr kumimoji="1" lang="en-US" altLang="ja-JP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)】</a:t>
            </a:r>
            <a:endParaRPr kumimoji="1" lang="en-US" altLang="ja-JP" sz="11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8" name="右矢印 87"/>
          <p:cNvSpPr>
            <a:spLocks noChangeAspect="1"/>
          </p:cNvSpPr>
          <p:nvPr/>
        </p:nvSpPr>
        <p:spPr>
          <a:xfrm>
            <a:off x="184462" y="1459806"/>
            <a:ext cx="360000" cy="270000"/>
          </a:xfrm>
          <a:prstGeom prst="rightArrow">
            <a:avLst/>
          </a:prstGeom>
          <a:solidFill>
            <a:srgbClr val="FF0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9" name="右矢印 88"/>
          <p:cNvSpPr>
            <a:spLocks noChangeAspect="1"/>
          </p:cNvSpPr>
          <p:nvPr/>
        </p:nvSpPr>
        <p:spPr>
          <a:xfrm>
            <a:off x="164011" y="2255362"/>
            <a:ext cx="360000" cy="270000"/>
          </a:xfrm>
          <a:prstGeom prst="rightArrow">
            <a:avLst/>
          </a:prstGeom>
          <a:solidFill>
            <a:srgbClr val="FF0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4" name="正方形/長方形 93"/>
          <p:cNvSpPr/>
          <p:nvPr/>
        </p:nvSpPr>
        <p:spPr>
          <a:xfrm>
            <a:off x="3886385" y="4690995"/>
            <a:ext cx="279960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図７</a:t>
            </a:r>
            <a:r>
              <a:rPr kumimoji="1" lang="en-US" altLang="ja-JP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新規就農者の単収</a:t>
            </a:r>
            <a:r>
              <a:rPr kumimoji="1" lang="en-US" altLang="ja-JP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令和３年度</a:t>
            </a:r>
            <a:r>
              <a:rPr kumimoji="1" lang="en-US" altLang="ja-JP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)】</a:t>
            </a:r>
            <a:endParaRPr kumimoji="1" lang="en-US" altLang="ja-JP" sz="11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4352270" y="3018388"/>
            <a:ext cx="214515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図６</a:t>
            </a:r>
            <a:r>
              <a:rPr kumimoji="1" lang="en-US" altLang="ja-JP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耐病性品種と慣行品種の</a:t>
            </a:r>
            <a:endParaRPr kumimoji="1" lang="en-US" altLang="ja-JP" sz="11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358775" algn="ctr"/>
            <a:r>
              <a:rPr kumimoji="1"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規格割合</a:t>
            </a:r>
            <a:r>
              <a:rPr kumimoji="1" lang="en-US" altLang="ja-JP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(10a</a:t>
            </a:r>
            <a:r>
              <a:rPr kumimoji="1" lang="ja-JP" altLang="en-US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あたり</a:t>
            </a:r>
            <a:r>
              <a:rPr kumimoji="1" lang="en-US" altLang="ja-JP" sz="1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)】</a:t>
            </a:r>
            <a:endParaRPr kumimoji="1" lang="en-US" altLang="ja-JP" sz="11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7" name="右矢印 26"/>
          <p:cNvSpPr>
            <a:spLocks noChangeAspect="1"/>
          </p:cNvSpPr>
          <p:nvPr/>
        </p:nvSpPr>
        <p:spPr>
          <a:xfrm>
            <a:off x="184462" y="4375276"/>
            <a:ext cx="360000" cy="270000"/>
          </a:xfrm>
          <a:prstGeom prst="rightArrow">
            <a:avLst/>
          </a:prstGeom>
          <a:solidFill>
            <a:srgbClr val="FF0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2135" y="379354"/>
            <a:ext cx="2463858" cy="1080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9514" y="5654384"/>
            <a:ext cx="2409693" cy="1341245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2938" y="3435204"/>
            <a:ext cx="3168731" cy="129600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03835" y="2034133"/>
            <a:ext cx="2224719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16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4553</TotalTime>
  <Words>777</Words>
  <Application>Microsoft Office PowerPoint</Application>
  <PresentationFormat>画面に合わせる (4:3)</PresentationFormat>
  <Paragraphs>104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ＭＳ Ｐゴシック</vt:lpstr>
      <vt:lpstr>ＭＳ ゴシック</vt:lpstr>
      <vt:lpstr>游ゴシック</vt:lpstr>
      <vt:lpstr>游ゴシック Light</vt:lpstr>
      <vt:lpstr>Arial</vt:lpstr>
      <vt:lpstr>Calibri</vt:lpstr>
      <vt:lpstr>Calibri Light</vt:lpstr>
      <vt:lpstr>Times New Roman</vt:lpstr>
      <vt:lpstr>Wingdings</vt:lpstr>
      <vt:lpstr>Office Theme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佐藤 翔平</dc:creator>
  <cp:lastModifiedBy>佐々木 貴史</cp:lastModifiedBy>
  <cp:revision>415</cp:revision>
  <cp:lastPrinted>2022-12-06T01:04:30Z</cp:lastPrinted>
  <dcterms:created xsi:type="dcterms:W3CDTF">2020-12-02T06:33:28Z</dcterms:created>
  <dcterms:modified xsi:type="dcterms:W3CDTF">2022-12-26T02:14:12Z</dcterms:modified>
</cp:coreProperties>
</file>