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0C2A-8C05-4587-9AA1-51D9A8159358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F4DE-2113-46D9-8D9A-04DE75459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89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0C2A-8C05-4587-9AA1-51D9A8159358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F4DE-2113-46D9-8D9A-04DE75459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58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0C2A-8C05-4587-9AA1-51D9A8159358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F4DE-2113-46D9-8D9A-04DE75459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44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0C2A-8C05-4587-9AA1-51D9A8159358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F4DE-2113-46D9-8D9A-04DE75459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54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0C2A-8C05-4587-9AA1-51D9A8159358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F4DE-2113-46D9-8D9A-04DE75459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39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0C2A-8C05-4587-9AA1-51D9A8159358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F4DE-2113-46D9-8D9A-04DE75459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10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0C2A-8C05-4587-9AA1-51D9A8159358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F4DE-2113-46D9-8D9A-04DE75459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68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0C2A-8C05-4587-9AA1-51D9A8159358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F4DE-2113-46D9-8D9A-04DE75459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44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0C2A-8C05-4587-9AA1-51D9A8159358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F4DE-2113-46D9-8D9A-04DE75459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38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0C2A-8C05-4587-9AA1-51D9A8159358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F4DE-2113-46D9-8D9A-04DE75459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82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0C2A-8C05-4587-9AA1-51D9A8159358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F4DE-2113-46D9-8D9A-04DE75459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02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E0C2A-8C05-4587-9AA1-51D9A8159358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F4DE-2113-46D9-8D9A-04DE75459F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71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87682" y="45350"/>
            <a:ext cx="6663847" cy="124007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2400" b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両沼</a:t>
            </a:r>
            <a:r>
              <a:rPr lang="ja-JP" altLang="ja-JP" sz="2400" b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</a:t>
            </a:r>
            <a:r>
              <a:rPr lang="ja-JP" altLang="en-US" sz="2400" b="1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ja-JP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未来</a:t>
            </a:r>
            <a:r>
              <a:rPr lang="ja-JP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ja-JP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支える</a:t>
            </a:r>
            <a:endParaRPr lang="en-US" altLang="ja-JP" sz="24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中心</a:t>
            </a:r>
            <a:r>
              <a:rPr lang="ja-JP" altLang="ja-JP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経営体</a:t>
            </a:r>
            <a:r>
              <a:rPr lang="ja-JP" altLang="ja-JP" sz="24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ja-JP" sz="24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育成</a:t>
            </a:r>
            <a:endParaRPr lang="en-US" altLang="ja-JP" sz="24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sz="7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会津農林事務所　会津坂下農業普及所</a:t>
            </a:r>
            <a:endParaRPr kumimoji="1" lang="ja-JP" altLang="en-US" sz="2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7682" y="1426615"/>
            <a:ext cx="6663847" cy="209642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20933" y="1701270"/>
            <a:ext cx="6530596" cy="1854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○背景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・会津坂下普及所管内は、水田面積約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6,500ha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の稲作地帯である。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・近年、担い手の高齢化により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大規模経営体や青年農業者等</a:t>
            </a:r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農地集積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が進んでいる。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・しかし、これらの経営体では、労力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不足による規模拡大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の制約、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米価下落や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資材高騰に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よる経営環境悪化など、課題が顕在化しつつある。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○ねらい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省力化や低コスト化技術の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導入、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需要に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応じた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多様な水田活用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経営支援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の複数課題の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解決に向け、</a:t>
            </a:r>
            <a:r>
              <a:rPr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６つのアプローチ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により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の将来を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担う</a:t>
            </a:r>
            <a:r>
              <a:rPr lang="ja-JP" altLang="en-US" sz="16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中心</a:t>
            </a:r>
            <a:r>
              <a:rPr lang="ja-JP" altLang="ja-JP" sz="1600" b="1" u="sng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経営体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を育成</a:t>
            </a:r>
            <a:r>
              <a:rPr lang="ja-JP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する。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7682" y="3733799"/>
            <a:ext cx="6663847" cy="613896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8621" y="4001197"/>
            <a:ext cx="647020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（１）中心経営体の課題把握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・地域の将来を担う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中心経営体（大規模経営体、青年農業者等）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のリストを作成。　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・巡回や関係機関との情報共有により経営状況を確認し、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経営体が抱える課題を把握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（２）各課題解決へのアプローチ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省力化</a:t>
            </a:r>
            <a:r>
              <a:rPr kumimoji="1" lang="en-US" altLang="ja-JP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①直播栽培</a:t>
            </a:r>
            <a:endParaRPr kumimoji="1" lang="en-US" altLang="ja-JP" sz="12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・直播栽培実証</a:t>
            </a:r>
            <a:r>
              <a:rPr kumimoji="1" lang="ja-JP" altLang="en-US" sz="1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ほの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設置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・重点指導対象の設定・技術指導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（重点地区：会津坂下町）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②ドローン導入・活用</a:t>
            </a:r>
            <a:endParaRPr kumimoji="1" lang="en-US" altLang="ja-JP" sz="12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・ドローンを活用した栽培体系の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実証</a:t>
            </a:r>
            <a:r>
              <a:rPr kumimoji="1" lang="ja-JP" altLang="en-US" sz="1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設置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・作業受託体制の整備支援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需要に応じた多様な水田活用</a:t>
            </a:r>
            <a:r>
              <a:rPr kumimoji="1" lang="en-US" altLang="ja-JP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③ブランド米産地育成（福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､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笑い）</a:t>
            </a:r>
            <a:endParaRPr kumimoji="1" lang="en-US" altLang="ja-JP" sz="12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・福笑い研究会の運営支援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・重点指導対象の設定・技術指導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④畑作物の強化（麦・大豆・そば）</a:t>
            </a:r>
            <a:endParaRPr kumimoji="1" lang="en-US" altLang="ja-JP" sz="12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・重点指導対象の設定・技術指導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・実需者と結びついた取組の支援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（種子生産、醸造用大麦）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経営支援</a:t>
            </a:r>
            <a:r>
              <a:rPr kumimoji="1" lang="en-US" altLang="ja-JP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GAP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認証取得支援</a:t>
            </a:r>
            <a:endParaRPr kumimoji="1" lang="en-US" altLang="ja-JP" sz="12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GAP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認証取得希望者の掘り起こし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・認証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GAP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取得・維持に係る指導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⑥後継者育成</a:t>
            </a:r>
            <a:endParaRPr kumimoji="1" lang="en-US" altLang="ja-JP" sz="12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・４Ｈクラブの活動支援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・法人化支援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0417" y="1346531"/>
            <a:ext cx="2190514" cy="3683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背景・ねらい</a:t>
            </a:r>
            <a:endParaRPr kumimoji="1" lang="ja-JP" altLang="en-US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0417" y="3632809"/>
            <a:ext cx="2190514" cy="3683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活動内容</a:t>
            </a:r>
            <a:endParaRPr kumimoji="1" lang="ja-JP" altLang="en-US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3146382" y="6415266"/>
            <a:ext cx="1017484" cy="1215793"/>
            <a:chOff x="3487061" y="6081282"/>
            <a:chExt cx="1017484" cy="1215793"/>
          </a:xfrm>
        </p:grpSpPr>
        <p:sp>
          <p:nvSpPr>
            <p:cNvPr id="15" name="上矢印吹き出し 14"/>
            <p:cNvSpPr/>
            <p:nvPr/>
          </p:nvSpPr>
          <p:spPr>
            <a:xfrm>
              <a:off x="3524536" y="6471077"/>
              <a:ext cx="942534" cy="449603"/>
            </a:xfrm>
            <a:prstGeom prst="upArrowCallout">
              <a:avLst>
                <a:gd name="adj1" fmla="val 25000"/>
                <a:gd name="adj2" fmla="val 35842"/>
                <a:gd name="adj3" fmla="val 25000"/>
                <a:gd name="adj4" fmla="val 6497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ドローン</a:t>
              </a:r>
              <a:endParaRPr kumimoji="1"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487061" y="6142832"/>
              <a:ext cx="1017484" cy="1154243"/>
            </a:xfrm>
            <a:prstGeom prst="rect">
              <a:avLst/>
            </a:prstGeom>
            <a:noFill/>
            <a:ln w="19050">
              <a:solidFill>
                <a:srgbClr val="00B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b="1" dirty="0" smtClean="0"/>
            </a:p>
            <a:p>
              <a:pPr algn="ctr"/>
              <a:endParaRPr kumimoji="1" lang="en-US" altLang="ja-JP" b="1" dirty="0"/>
            </a:p>
            <a:p>
              <a:pPr algn="ctr"/>
              <a:endParaRPr kumimoji="1" lang="en-US" altLang="ja-JP" b="1" dirty="0" smtClean="0"/>
            </a:p>
            <a:p>
              <a:pPr algn="ctr"/>
              <a:r>
                <a:rPr kumimoji="1" lang="en-US" altLang="ja-JP" sz="12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【</a:t>
              </a:r>
              <a:r>
                <a:rPr kumimoji="1" lang="ja-JP" altLang="en-US" sz="12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省力化</a:t>
              </a:r>
              <a:r>
                <a:rPr kumimoji="1" lang="en-US" altLang="ja-JP" sz="12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】</a:t>
              </a:r>
              <a:endParaRPr kumimoji="1"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4" name="上矢印吹き出し 13"/>
            <p:cNvSpPr/>
            <p:nvPr/>
          </p:nvSpPr>
          <p:spPr>
            <a:xfrm>
              <a:off x="3524536" y="6081282"/>
              <a:ext cx="942534" cy="449603"/>
            </a:xfrm>
            <a:prstGeom prst="upArrowCallout">
              <a:avLst>
                <a:gd name="adj1" fmla="val 25000"/>
                <a:gd name="adj2" fmla="val 35842"/>
                <a:gd name="adj3" fmla="val 25000"/>
                <a:gd name="adj4" fmla="val 6497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直播栽培</a:t>
              </a:r>
              <a:endParaRPr kumimoji="1"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5498091" y="6428632"/>
            <a:ext cx="1098390" cy="1215793"/>
            <a:chOff x="3487061" y="6081282"/>
            <a:chExt cx="1017484" cy="1215793"/>
          </a:xfrm>
        </p:grpSpPr>
        <p:sp>
          <p:nvSpPr>
            <p:cNvPr id="23" name="上矢印吹き出し 22"/>
            <p:cNvSpPr/>
            <p:nvPr/>
          </p:nvSpPr>
          <p:spPr>
            <a:xfrm>
              <a:off x="3524536" y="6471077"/>
              <a:ext cx="942534" cy="449603"/>
            </a:xfrm>
            <a:prstGeom prst="upArrowCallout">
              <a:avLst>
                <a:gd name="adj1" fmla="val 25000"/>
                <a:gd name="adj2" fmla="val 35842"/>
                <a:gd name="adj3" fmla="val 25000"/>
                <a:gd name="adj4" fmla="val 6497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後継者育成</a:t>
              </a:r>
              <a:endParaRPr kumimoji="1"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487061" y="6142832"/>
              <a:ext cx="1017484" cy="1154243"/>
            </a:xfrm>
            <a:prstGeom prst="rect">
              <a:avLst/>
            </a:prstGeom>
            <a:noFill/>
            <a:ln w="19050">
              <a:solidFill>
                <a:schemeClr val="accent5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b="1" dirty="0" smtClean="0"/>
            </a:p>
            <a:p>
              <a:pPr algn="ctr"/>
              <a:endParaRPr kumimoji="1" lang="en-US" altLang="ja-JP" b="1" dirty="0"/>
            </a:p>
            <a:p>
              <a:pPr algn="ctr"/>
              <a:endParaRPr kumimoji="1" lang="en-US" altLang="ja-JP" b="1" dirty="0" smtClean="0"/>
            </a:p>
            <a:p>
              <a:pPr algn="ctr"/>
              <a:r>
                <a:rPr kumimoji="1" lang="en-US" altLang="ja-JP" sz="12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【</a:t>
              </a:r>
              <a:r>
                <a:rPr kumimoji="1" lang="ja-JP" altLang="en-US" sz="12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経営支援</a:t>
              </a:r>
              <a:r>
                <a:rPr kumimoji="1" lang="en-US" altLang="ja-JP" sz="12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】</a:t>
              </a:r>
              <a:endParaRPr kumimoji="1"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5" name="上矢印吹き出し 24"/>
            <p:cNvSpPr/>
            <p:nvPr/>
          </p:nvSpPr>
          <p:spPr>
            <a:xfrm>
              <a:off x="3524536" y="6081282"/>
              <a:ext cx="942534" cy="449603"/>
            </a:xfrm>
            <a:prstGeom prst="upArrowCallout">
              <a:avLst>
                <a:gd name="adj1" fmla="val 25000"/>
                <a:gd name="adj2" fmla="val 35842"/>
                <a:gd name="adj3" fmla="val 25000"/>
                <a:gd name="adj4" fmla="val 6497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ＧＡＰ</a:t>
              </a:r>
              <a:endParaRPr kumimoji="1"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pic>
        <p:nvPicPr>
          <p:cNvPr id="26" name="図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315" y="8236764"/>
            <a:ext cx="1736429" cy="1302322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609" y="8239189"/>
            <a:ext cx="1724450" cy="1293338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2790012" y="9502507"/>
            <a:ext cx="16312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図２：直播勉強会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813708" y="9490502"/>
            <a:ext cx="17968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図３：青年農業者への指導</a:t>
            </a:r>
            <a:endParaRPr kumimoji="1"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（幼穂形成期の追肥診断）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4274676" y="6421933"/>
            <a:ext cx="1113021" cy="1215793"/>
            <a:chOff x="3487061" y="6081282"/>
            <a:chExt cx="1017484" cy="1215793"/>
          </a:xfrm>
          <a:noFill/>
        </p:grpSpPr>
        <p:sp>
          <p:nvSpPr>
            <p:cNvPr id="19" name="上矢印吹き出し 18"/>
            <p:cNvSpPr/>
            <p:nvPr/>
          </p:nvSpPr>
          <p:spPr>
            <a:xfrm>
              <a:off x="3524536" y="6471077"/>
              <a:ext cx="942534" cy="449603"/>
            </a:xfrm>
            <a:prstGeom prst="upArrowCallout">
              <a:avLst>
                <a:gd name="adj1" fmla="val 25000"/>
                <a:gd name="adj2" fmla="val 35842"/>
                <a:gd name="adj3" fmla="val 25000"/>
                <a:gd name="adj4" fmla="val 6497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畑作物</a:t>
              </a:r>
              <a:endParaRPr kumimoji="1"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3487061" y="6142832"/>
              <a:ext cx="1017484" cy="1154243"/>
            </a:xfrm>
            <a:prstGeom prst="rect">
              <a:avLst/>
            </a:prstGeom>
            <a:grpFill/>
            <a:ln w="19050">
              <a:solidFill>
                <a:schemeClr val="accent4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b="1" dirty="0" smtClean="0"/>
            </a:p>
            <a:p>
              <a:pPr algn="ctr"/>
              <a:endParaRPr kumimoji="1" lang="en-US" altLang="ja-JP" b="1" dirty="0"/>
            </a:p>
            <a:p>
              <a:pPr algn="ctr"/>
              <a:endParaRPr kumimoji="1" lang="en-US" altLang="ja-JP" b="1" dirty="0"/>
            </a:p>
            <a:p>
              <a:pPr algn="ctr"/>
              <a:r>
                <a:rPr kumimoji="1" lang="en-US" altLang="ja-JP" sz="9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【</a:t>
              </a:r>
              <a:r>
                <a:rPr kumimoji="1" lang="ja-JP" altLang="en-US" sz="9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需要に応じた</a:t>
              </a:r>
              <a:endParaRPr kumimoji="1" lang="en-US" altLang="ja-JP" sz="9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kumimoji="1" lang="ja-JP" altLang="en-US" sz="9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多様な水田活用</a:t>
              </a:r>
              <a:r>
                <a:rPr kumimoji="1" lang="en-US" altLang="ja-JP" sz="9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】</a:t>
              </a:r>
              <a:endParaRPr kumimoji="1" lang="ja-JP" altLang="en-US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1" name="上矢印吹き出し 20"/>
            <p:cNvSpPr/>
            <p:nvPr/>
          </p:nvSpPr>
          <p:spPr>
            <a:xfrm>
              <a:off x="3524536" y="6081282"/>
              <a:ext cx="942534" cy="449603"/>
            </a:xfrm>
            <a:prstGeom prst="upArrowCallout">
              <a:avLst>
                <a:gd name="adj1" fmla="val 25000"/>
                <a:gd name="adj2" fmla="val 35842"/>
                <a:gd name="adj3" fmla="val 25000"/>
                <a:gd name="adj4" fmla="val 6497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90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福</a:t>
              </a:r>
              <a:r>
                <a:rPr kumimoji="1" lang="en-US" altLang="ja-JP" sz="12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､</a:t>
              </a:r>
              <a:r>
                <a:rPr kumimoji="1" lang="ja-JP" altLang="en-US" sz="1200" b="1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笑い</a:t>
              </a:r>
              <a:endParaRPr kumimoji="1"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3" name="楕円 12"/>
          <p:cNvSpPr/>
          <p:nvPr/>
        </p:nvSpPr>
        <p:spPr>
          <a:xfrm>
            <a:off x="3655124" y="6011103"/>
            <a:ext cx="2356185" cy="36491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44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の中心経営体</a:t>
            </a:r>
            <a:endParaRPr kumimoji="1" lang="en-US" altLang="ja-JP" sz="1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318755" y="5072809"/>
            <a:ext cx="2975613" cy="918333"/>
            <a:chOff x="3309334" y="5231919"/>
            <a:chExt cx="2975613" cy="918333"/>
          </a:xfrm>
        </p:grpSpPr>
        <p:sp>
          <p:nvSpPr>
            <p:cNvPr id="36" name="角丸四角形 35"/>
            <p:cNvSpPr/>
            <p:nvPr/>
          </p:nvSpPr>
          <p:spPr>
            <a:xfrm>
              <a:off x="5327811" y="5231919"/>
              <a:ext cx="591829" cy="437717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 dirty="0" smtClean="0"/>
                <a:t>経営</a:t>
              </a:r>
              <a:endParaRPr kumimoji="1" lang="en-US" altLang="ja-JP" sz="1100" b="1" dirty="0" smtClean="0"/>
            </a:p>
            <a:p>
              <a:pPr algn="ctr"/>
              <a:r>
                <a:rPr kumimoji="1" lang="ja-JP" altLang="en-US" sz="1100" b="1" dirty="0" smtClean="0"/>
                <a:t>改善</a:t>
              </a:r>
              <a:endParaRPr kumimoji="1" lang="en-US" altLang="ja-JP" sz="1100" b="1" dirty="0" smtClean="0"/>
            </a:p>
          </p:txBody>
        </p:sp>
        <p:grpSp>
          <p:nvGrpSpPr>
            <p:cNvPr id="3" name="グループ化 2"/>
            <p:cNvGrpSpPr/>
            <p:nvPr/>
          </p:nvGrpSpPr>
          <p:grpSpPr>
            <a:xfrm>
              <a:off x="3309334" y="5243958"/>
              <a:ext cx="2975613" cy="906294"/>
              <a:chOff x="3309334" y="5243958"/>
              <a:chExt cx="2975613" cy="906294"/>
            </a:xfrm>
          </p:grpSpPr>
          <p:sp>
            <p:nvSpPr>
              <p:cNvPr id="2" name="角丸四角形 1"/>
              <p:cNvSpPr/>
              <p:nvPr/>
            </p:nvSpPr>
            <p:spPr>
              <a:xfrm>
                <a:off x="3309334" y="5712535"/>
                <a:ext cx="722435" cy="437717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b="1" dirty="0" smtClean="0"/>
                  <a:t>春作業</a:t>
                </a:r>
                <a:endParaRPr kumimoji="1" lang="en-US" altLang="ja-JP" sz="1100" b="1" dirty="0" smtClean="0"/>
              </a:p>
              <a:p>
                <a:pPr algn="ctr"/>
                <a:r>
                  <a:rPr kumimoji="1" lang="ja-JP" altLang="en-US" sz="1100" b="1" dirty="0" smtClean="0"/>
                  <a:t>の集中</a:t>
                </a:r>
                <a:endParaRPr kumimoji="1" lang="ja-JP" altLang="en-US" sz="1100" b="1" dirty="0"/>
              </a:p>
            </p:txBody>
          </p:sp>
          <p:sp>
            <p:nvSpPr>
              <p:cNvPr id="33" name="角丸四角形 32"/>
              <p:cNvSpPr/>
              <p:nvPr/>
            </p:nvSpPr>
            <p:spPr>
              <a:xfrm>
                <a:off x="5700524" y="5704484"/>
                <a:ext cx="584423" cy="437717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b="1" dirty="0" smtClean="0"/>
                  <a:t>雇用</a:t>
                </a:r>
                <a:endParaRPr kumimoji="1" lang="en-US" altLang="ja-JP" sz="1100" b="1" dirty="0" smtClean="0"/>
              </a:p>
              <a:p>
                <a:pPr algn="ctr"/>
                <a:r>
                  <a:rPr kumimoji="1" lang="ja-JP" altLang="en-US" sz="1100" b="1" dirty="0" smtClean="0"/>
                  <a:t>確保</a:t>
                </a:r>
                <a:endParaRPr kumimoji="1" lang="en-US" altLang="ja-JP" sz="1100" b="1" dirty="0" smtClean="0"/>
              </a:p>
            </p:txBody>
          </p:sp>
          <p:sp>
            <p:nvSpPr>
              <p:cNvPr id="34" name="角丸四角形 33"/>
              <p:cNvSpPr/>
              <p:nvPr/>
            </p:nvSpPr>
            <p:spPr>
              <a:xfrm>
                <a:off x="3763947" y="5248781"/>
                <a:ext cx="722435" cy="437717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b="1" dirty="0" smtClean="0"/>
                  <a:t>農地</a:t>
                </a:r>
                <a:endParaRPr kumimoji="1" lang="en-US" altLang="ja-JP" sz="1100" b="1" dirty="0" smtClean="0"/>
              </a:p>
              <a:p>
                <a:pPr algn="ctr"/>
                <a:r>
                  <a:rPr kumimoji="1" lang="ja-JP" altLang="en-US" sz="1100" b="1" dirty="0" smtClean="0"/>
                  <a:t>集積</a:t>
                </a:r>
                <a:endParaRPr kumimoji="1" lang="en-US" altLang="ja-JP" sz="1100" b="1" dirty="0" smtClean="0"/>
              </a:p>
            </p:txBody>
          </p:sp>
          <p:sp>
            <p:nvSpPr>
              <p:cNvPr id="35" name="角丸四角形 34"/>
              <p:cNvSpPr/>
              <p:nvPr/>
            </p:nvSpPr>
            <p:spPr>
              <a:xfrm>
                <a:off x="4545879" y="5243958"/>
                <a:ext cx="722435" cy="437717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b="1" dirty="0" smtClean="0"/>
                  <a:t>資材</a:t>
                </a:r>
                <a:endParaRPr kumimoji="1" lang="en-US" altLang="ja-JP" sz="1100" b="1" dirty="0" smtClean="0"/>
              </a:p>
              <a:p>
                <a:pPr algn="ctr"/>
                <a:r>
                  <a:rPr kumimoji="1" lang="ja-JP" altLang="en-US" sz="1100" b="1" dirty="0" smtClean="0"/>
                  <a:t>高騰</a:t>
                </a:r>
                <a:endParaRPr kumimoji="1" lang="en-US" altLang="ja-JP" sz="1100" b="1" dirty="0" smtClean="0"/>
              </a:p>
            </p:txBody>
          </p:sp>
          <p:sp>
            <p:nvSpPr>
              <p:cNvPr id="31" name="角丸四角形 30"/>
              <p:cNvSpPr/>
              <p:nvPr/>
            </p:nvSpPr>
            <p:spPr>
              <a:xfrm>
                <a:off x="4114360" y="5709273"/>
                <a:ext cx="721744" cy="437717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b="1" dirty="0" smtClean="0"/>
                  <a:t>米価</a:t>
                </a:r>
                <a:endParaRPr kumimoji="1" lang="en-US" altLang="ja-JP" sz="1100" b="1" dirty="0" smtClean="0"/>
              </a:p>
              <a:p>
                <a:pPr algn="ctr"/>
                <a:r>
                  <a:rPr kumimoji="1" lang="ja-JP" altLang="en-US" sz="1100" b="1" dirty="0" smtClean="0"/>
                  <a:t>下落</a:t>
                </a:r>
                <a:endParaRPr kumimoji="1" lang="ja-JP" altLang="en-US" sz="1100" b="1" dirty="0"/>
              </a:p>
            </p:txBody>
          </p:sp>
          <p:sp>
            <p:nvSpPr>
              <p:cNvPr id="32" name="角丸四角形 31"/>
              <p:cNvSpPr/>
              <p:nvPr/>
            </p:nvSpPr>
            <p:spPr>
              <a:xfrm>
                <a:off x="4924026" y="5704484"/>
                <a:ext cx="688576" cy="437717"/>
              </a:xfrm>
              <a:prstGeom prst="roundRect">
                <a:avLst/>
              </a:prstGeom>
              <a:solidFill>
                <a:schemeClr val="bg2">
                  <a:lumMod val="5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b="1" dirty="0" smtClean="0"/>
                  <a:t>経営</a:t>
                </a:r>
                <a:endParaRPr kumimoji="1" lang="en-US" altLang="ja-JP" sz="1100" b="1" dirty="0" smtClean="0"/>
              </a:p>
              <a:p>
                <a:pPr algn="ctr"/>
                <a:r>
                  <a:rPr kumimoji="1" lang="ja-JP" altLang="en-US" sz="1100" b="1" dirty="0" smtClean="0"/>
                  <a:t>継承</a:t>
                </a:r>
                <a:endParaRPr kumimoji="1" lang="ja-JP" altLang="en-US" sz="1100" b="1" dirty="0"/>
              </a:p>
            </p:txBody>
          </p:sp>
        </p:grpSp>
      </p:grpSp>
      <p:sp>
        <p:nvSpPr>
          <p:cNvPr id="4" name="角丸四角形 3"/>
          <p:cNvSpPr/>
          <p:nvPr/>
        </p:nvSpPr>
        <p:spPr>
          <a:xfrm>
            <a:off x="3182631" y="4755686"/>
            <a:ext cx="3273860" cy="1675352"/>
          </a:xfrm>
          <a:prstGeom prst="round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479857" y="4785706"/>
            <a:ext cx="3344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経営体を取り巻く問題：キーワード</a:t>
            </a:r>
            <a:endParaRPr kumimoji="1" lang="ja-JP" altLang="en-US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462401" y="7642907"/>
            <a:ext cx="3344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６つのアプローチで経営体を支える！</a:t>
            </a:r>
            <a:endParaRPr kumimoji="1" lang="ja-JP" altLang="en-US" sz="1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7479" y="7898457"/>
            <a:ext cx="31966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図１：中心経営体の育成に向けた取組方針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24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87682" y="118531"/>
            <a:ext cx="6663847" cy="730062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87682" y="7650480"/>
            <a:ext cx="6663847" cy="223402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68150" y="28592"/>
            <a:ext cx="2190514" cy="3683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活動成果</a:t>
            </a:r>
            <a:endParaRPr kumimoji="1" lang="ja-JP" altLang="en-US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445" y="366054"/>
            <a:ext cx="6770319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６つのアプローチのうち４つを紹介。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（１）直播栽培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・直播栽培があまり普及していない会津坂下町を重点地区とし、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役場や認定農業者会と連携して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新規取組者が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戸増加した。</a:t>
            </a:r>
            <a:endParaRPr kumimoji="1" lang="en-US" altLang="ja-JP" sz="12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・既取組者の中でも課題がある経営体を重点的に指導し、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播種後～出芽期の管理が改善された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・実証</a:t>
            </a:r>
            <a:r>
              <a:rPr kumimoji="1" lang="ja-JP" altLang="en-US" sz="1200" dirty="0" err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ほの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設置や先進地研修等により、ドローン直播や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乾田直播等の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新しい技術への関心が高まった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560122"/>
              </p:ext>
            </p:extLst>
          </p:nvPr>
        </p:nvGraphicFramePr>
        <p:xfrm>
          <a:off x="4417250" y="1941359"/>
          <a:ext cx="2242875" cy="76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2189940946"/>
                    </a:ext>
                  </a:extLst>
                </a:gridCol>
                <a:gridCol w="459625">
                  <a:extLst>
                    <a:ext uri="{9D8B030D-6E8A-4147-A177-3AD203B41FA5}">
                      <a16:colId xmlns:a16="http://schemas.microsoft.com/office/drawing/2014/main" val="2499030679"/>
                    </a:ext>
                  </a:extLst>
                </a:gridCol>
                <a:gridCol w="459625">
                  <a:extLst>
                    <a:ext uri="{9D8B030D-6E8A-4147-A177-3AD203B41FA5}">
                      <a16:colId xmlns:a16="http://schemas.microsoft.com/office/drawing/2014/main" val="4223108169"/>
                    </a:ext>
                  </a:extLst>
                </a:gridCol>
                <a:gridCol w="459625">
                  <a:extLst>
                    <a:ext uri="{9D8B030D-6E8A-4147-A177-3AD203B41FA5}">
                      <a16:colId xmlns:a16="http://schemas.microsoft.com/office/drawing/2014/main" val="694490539"/>
                    </a:ext>
                  </a:extLst>
                </a:gridCol>
              </a:tblGrid>
              <a:tr h="3029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388898"/>
                  </a:ext>
                </a:extLst>
              </a:tr>
              <a:tr h="4421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直播取組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経営体数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6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i="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</a:t>
                      </a:r>
                      <a:endParaRPr kumimoji="1" lang="ja-JP" altLang="en-US" sz="1200" b="1" i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18370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4536" y="2214995"/>
            <a:ext cx="423816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（２</a:t>
            </a:r>
            <a:r>
              <a:rPr kumimoji="1"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）ブランド米</a:t>
            </a:r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産地の育成</a:t>
            </a:r>
            <a:r>
              <a:rPr kumimoji="1"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（福</a:t>
            </a:r>
            <a:r>
              <a:rPr kumimoji="1" lang="en-US" altLang="ja-JP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､</a:t>
            </a:r>
            <a:r>
              <a:rPr kumimoji="1"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笑い</a:t>
            </a:r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3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・研究会設立支援により、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２研究会が設立された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また、それぞれの研究会では福笑いの品質向上に向けて、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特栽基準の設定や有機栽培等の積極的な活動を展開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・新規作付け者を重点的に指導したことで、管内の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全ての生産物が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タンパク含有率の基準をクリアした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また、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作付け者の定着が進んだ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780863"/>
              </p:ext>
            </p:extLst>
          </p:nvPr>
        </p:nvGraphicFramePr>
        <p:xfrm>
          <a:off x="3925644" y="3153317"/>
          <a:ext cx="2742873" cy="1202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074">
                  <a:extLst>
                    <a:ext uri="{9D8B030D-6E8A-4147-A177-3AD203B41FA5}">
                      <a16:colId xmlns:a16="http://schemas.microsoft.com/office/drawing/2014/main" val="2189940946"/>
                    </a:ext>
                  </a:extLst>
                </a:gridCol>
                <a:gridCol w="537933">
                  <a:extLst>
                    <a:ext uri="{9D8B030D-6E8A-4147-A177-3AD203B41FA5}">
                      <a16:colId xmlns:a16="http://schemas.microsoft.com/office/drawing/2014/main" val="2499030679"/>
                    </a:ext>
                  </a:extLst>
                </a:gridCol>
                <a:gridCol w="537933">
                  <a:extLst>
                    <a:ext uri="{9D8B030D-6E8A-4147-A177-3AD203B41FA5}">
                      <a16:colId xmlns:a16="http://schemas.microsoft.com/office/drawing/2014/main" val="4223108169"/>
                    </a:ext>
                  </a:extLst>
                </a:gridCol>
                <a:gridCol w="537933">
                  <a:extLst>
                    <a:ext uri="{9D8B030D-6E8A-4147-A177-3AD203B41FA5}">
                      <a16:colId xmlns:a16="http://schemas.microsoft.com/office/drawing/2014/main" val="694490539"/>
                    </a:ext>
                  </a:extLst>
                </a:gridCol>
              </a:tblGrid>
              <a:tr h="3029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388898"/>
                  </a:ext>
                </a:extLst>
              </a:tr>
              <a:tr h="4421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福笑い作付け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経営体数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18</a:t>
                      </a:r>
                      <a:endParaRPr kumimoji="1" lang="ja-JP" altLang="en-US" sz="12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183701"/>
                  </a:ext>
                </a:extLst>
              </a:tr>
              <a:tr h="4421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面積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(ha)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0.55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4.56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1" i="0" u="sng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7.98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652805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45707" y="3700272"/>
            <a:ext cx="374684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（３）</a:t>
            </a:r>
            <a:r>
              <a:rPr kumimoji="1" lang="en-US" altLang="ja-JP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GAP</a:t>
            </a:r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認証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・法人や後継者のいる経営体を中心に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GAP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チームで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推進活動を実施し、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FGAP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認証件数が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件増加した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GAP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の認証取得支援推進を通じて、法人経営体の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生産効率が改善された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973744"/>
              </p:ext>
            </p:extLst>
          </p:nvPr>
        </p:nvGraphicFramePr>
        <p:xfrm>
          <a:off x="3925644" y="4701089"/>
          <a:ext cx="2742873" cy="745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074">
                  <a:extLst>
                    <a:ext uri="{9D8B030D-6E8A-4147-A177-3AD203B41FA5}">
                      <a16:colId xmlns:a16="http://schemas.microsoft.com/office/drawing/2014/main" val="2189940946"/>
                    </a:ext>
                  </a:extLst>
                </a:gridCol>
                <a:gridCol w="537933">
                  <a:extLst>
                    <a:ext uri="{9D8B030D-6E8A-4147-A177-3AD203B41FA5}">
                      <a16:colId xmlns:a16="http://schemas.microsoft.com/office/drawing/2014/main" val="2499030679"/>
                    </a:ext>
                  </a:extLst>
                </a:gridCol>
                <a:gridCol w="537933">
                  <a:extLst>
                    <a:ext uri="{9D8B030D-6E8A-4147-A177-3AD203B41FA5}">
                      <a16:colId xmlns:a16="http://schemas.microsoft.com/office/drawing/2014/main" val="4223108169"/>
                    </a:ext>
                  </a:extLst>
                </a:gridCol>
                <a:gridCol w="537933">
                  <a:extLst>
                    <a:ext uri="{9D8B030D-6E8A-4147-A177-3AD203B41FA5}">
                      <a16:colId xmlns:a16="http://schemas.microsoft.com/office/drawing/2014/main" val="694490539"/>
                    </a:ext>
                  </a:extLst>
                </a:gridCol>
              </a:tblGrid>
              <a:tr h="3029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388898"/>
                  </a:ext>
                </a:extLst>
              </a:tr>
              <a:tr h="44212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FGAP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認証件数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endParaRPr kumimoji="1" lang="ja-JP" altLang="en-US" sz="12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183701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35439" y="4842103"/>
            <a:ext cx="378373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（４）後継者育成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・新規就農者を４Ｈクラブに誘導し、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会員数が５名</a:t>
            </a:r>
            <a:endParaRPr kumimoji="1" lang="en-US" altLang="ja-JP" sz="12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増加した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・研修会の開催・誘導や先進地視察等の支援により、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クラブ活動が活性化された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261843"/>
              </p:ext>
            </p:extLst>
          </p:nvPr>
        </p:nvGraphicFramePr>
        <p:xfrm>
          <a:off x="4362475" y="5886204"/>
          <a:ext cx="2304000" cy="760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218994094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49903067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22310816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694490539"/>
                    </a:ext>
                  </a:extLst>
                </a:gridCol>
              </a:tblGrid>
              <a:tr h="3029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R2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R3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R4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388898"/>
                  </a:ext>
                </a:extLst>
              </a:tr>
              <a:tr h="442127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4H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クラブ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会員数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11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14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16</a:t>
                      </a:r>
                      <a:endParaRPr kumimoji="1" lang="ja-JP" altLang="en-US" sz="12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183701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6" t="9663" r="16049" b="26189"/>
          <a:stretch/>
        </p:blipFill>
        <p:spPr>
          <a:xfrm>
            <a:off x="2265112" y="6014433"/>
            <a:ext cx="1880054" cy="1184322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87682" y="7906953"/>
            <a:ext cx="675496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（１）関係機関との連携強化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・関係機関との連携を強化し、支援対象者の掘り起こしや効果的な支援を実施する。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（２）各アプローチの強化</a:t>
            </a:r>
            <a:endParaRPr kumimoji="1" lang="en-US" altLang="ja-JP" sz="14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・新技術や施策、事業等をフル活用し、社会情勢の変化に対応した高度な課題解決に取り組む。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05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（３）パートナーシップの構築</a:t>
            </a:r>
            <a:endParaRPr kumimoji="1" lang="en-US" altLang="ja-JP" sz="1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・普及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活動を通じて中心経営体や関係機関との信頼関係を深め、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両沼地域の農業の未来を共に支える</a:t>
            </a:r>
            <a:r>
              <a:rPr kumimoji="1" lang="ja-JP" altLang="en-US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パートナーシップ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を構築していく。</a:t>
            </a:r>
            <a:endParaRPr kumimoji="1"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56688" y="7509097"/>
            <a:ext cx="2561111" cy="3683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　今後の活動・方向性</a:t>
            </a:r>
            <a:endParaRPr kumimoji="1" lang="ja-JP" altLang="en-US" sz="16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19524" y="1362716"/>
            <a:ext cx="19107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図４：直播の個別指導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4" b="10896"/>
          <a:stretch/>
        </p:blipFill>
        <p:spPr>
          <a:xfrm>
            <a:off x="4537131" y="194772"/>
            <a:ext cx="2129344" cy="1213414"/>
          </a:xfrm>
          <a:prstGeom prst="rect">
            <a:avLst/>
          </a:prstGeom>
        </p:spPr>
      </p:pic>
      <p:sp>
        <p:nvSpPr>
          <p:cNvPr id="25" name="正方形/長方形 24"/>
          <p:cNvSpPr/>
          <p:nvPr/>
        </p:nvSpPr>
        <p:spPr>
          <a:xfrm>
            <a:off x="156688" y="9042148"/>
            <a:ext cx="6497784" cy="77875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19524" y="2672398"/>
            <a:ext cx="20383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会津坂下町で大きく増加！</a:t>
            </a:r>
            <a:endParaRPr kumimoji="1" lang="ja-JP" altLang="en-US" sz="11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955834" y="2924729"/>
            <a:ext cx="22756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表２：福笑い作付け経営体数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21226" y="1718878"/>
            <a:ext cx="19107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表１：直播取組経営体数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899025" y="4465899"/>
            <a:ext cx="22756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表３：</a:t>
            </a:r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FGAP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認証件数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362475" y="5657988"/>
            <a:ext cx="227560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表４：</a:t>
            </a:r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4H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クラブ会員数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207836" y="7147851"/>
            <a:ext cx="23954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図５：</a:t>
            </a:r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4H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クラブ勉強会（米の食味）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7" r="4389"/>
          <a:stretch/>
        </p:blipFill>
        <p:spPr>
          <a:xfrm>
            <a:off x="227747" y="6011681"/>
            <a:ext cx="1785905" cy="1183480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167494" y="7154278"/>
            <a:ext cx="156512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図４：</a:t>
            </a:r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FGAP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認証審査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985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2727</TotalTime>
  <Words>985</Words>
  <Application>Microsoft Office PowerPoint</Application>
  <PresentationFormat>A4 210 x 297 mm</PresentationFormat>
  <Paragraphs>180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 涼平</dc:creator>
  <cp:lastModifiedBy>石川 涼平</cp:lastModifiedBy>
  <cp:revision>93</cp:revision>
  <cp:lastPrinted>2023-01-04T07:13:14Z</cp:lastPrinted>
  <dcterms:created xsi:type="dcterms:W3CDTF">2022-12-19T05:19:42Z</dcterms:created>
  <dcterms:modified xsi:type="dcterms:W3CDTF">2023-01-19T11:01:17Z</dcterms:modified>
</cp:coreProperties>
</file>