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60" r:id="rId3"/>
  </p:sldIdLst>
  <p:sldSz cx="7272338" cy="10369550"/>
  <p:notesSz cx="6797675" cy="9926638"/>
  <p:defaultTextStyle>
    <a:defPPr>
      <a:defRPr lang="ja-JP"/>
    </a:defPPr>
    <a:lvl1pPr marL="0" algn="l" defTabSz="1014134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1pPr>
    <a:lvl2pPr marL="507067" algn="l" defTabSz="1014134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2pPr>
    <a:lvl3pPr marL="1014134" algn="l" defTabSz="1014134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3pPr>
    <a:lvl4pPr marL="1521200" algn="l" defTabSz="1014134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4pPr>
    <a:lvl5pPr marL="2028268" algn="l" defTabSz="1014134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5pPr>
    <a:lvl6pPr marL="2535335" algn="l" defTabSz="1014134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6pPr>
    <a:lvl7pPr marL="3042401" algn="l" defTabSz="1014134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7pPr>
    <a:lvl8pPr marL="3549468" algn="l" defTabSz="1014134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8pPr>
    <a:lvl9pPr marL="4056535" algn="l" defTabSz="1014134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67">
          <p15:clr>
            <a:srgbClr val="A4A3A4"/>
          </p15:clr>
        </p15:guide>
        <p15:guide id="2" pos="22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ECFF"/>
    <a:srgbClr val="B7EBB7"/>
    <a:srgbClr val="0000FF"/>
    <a:srgbClr val="00A249"/>
    <a:srgbClr val="B7FBBD"/>
    <a:srgbClr val="66FFFF"/>
    <a:srgbClr val="BCE894"/>
    <a:srgbClr val="00CC6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94660"/>
  </p:normalViewPr>
  <p:slideViewPr>
    <p:cSldViewPr>
      <p:cViewPr>
        <p:scale>
          <a:sx n="91" d="100"/>
          <a:sy n="91" d="100"/>
        </p:scale>
        <p:origin x="1738" y="53"/>
      </p:cViewPr>
      <p:guideLst>
        <p:guide orient="horz" pos="3267"/>
        <p:guide pos="22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448" cy="496253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0643" y="0"/>
            <a:ext cx="2945448" cy="496253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1006C245-586B-43D5-8827-493C57F28BB8}" type="datetimeFigureOut">
              <a:rPr kumimoji="1" lang="ja-JP" altLang="en-US" smtClean="0"/>
              <a:pPr/>
              <a:t>2022/12/24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093913" y="744538"/>
            <a:ext cx="26098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2" tIns="45656" rIns="91312" bIns="45656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085" y="4715192"/>
            <a:ext cx="5437506" cy="4466274"/>
          </a:xfrm>
          <a:prstGeom prst="rect">
            <a:avLst/>
          </a:prstGeom>
        </p:spPr>
        <p:txBody>
          <a:bodyPr vert="horz" lIns="91312" tIns="45656" rIns="91312" bIns="45656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428800"/>
            <a:ext cx="2945448" cy="49625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0643" y="9428800"/>
            <a:ext cx="2945448" cy="49625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2B88A47C-25DA-4F1D-AA15-B281CD24F1A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8A47C-25DA-4F1D-AA15-B281CD24F1AF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45430" y="3221286"/>
            <a:ext cx="6181487" cy="2222731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90851" y="5876080"/>
            <a:ext cx="5090637" cy="26499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7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4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1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28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5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2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49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56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7BC0-E31B-4474-B1BD-90BC00CA403F}" type="datetimeFigureOut">
              <a:rPr kumimoji="1" lang="ja-JP" altLang="en-US" smtClean="0"/>
              <a:pPr/>
              <a:t>2022/12/24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FBD1-1703-4EB0-AEAC-0C302439ED6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151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7BC0-E31B-4474-B1BD-90BC00CA403F}" type="datetimeFigureOut">
              <a:rPr kumimoji="1" lang="ja-JP" altLang="en-US" smtClean="0"/>
              <a:pPr/>
              <a:t>2022/12/24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FBD1-1703-4EB0-AEAC-0C302439ED6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4224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5272448" y="415270"/>
            <a:ext cx="1636277" cy="8847721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63619" y="415270"/>
            <a:ext cx="4787622" cy="8847721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7BC0-E31B-4474-B1BD-90BC00CA403F}" type="datetimeFigureOut">
              <a:rPr kumimoji="1" lang="ja-JP" altLang="en-US" smtClean="0"/>
              <a:pPr/>
              <a:t>2022/12/24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FBD1-1703-4EB0-AEAC-0C302439ED6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7197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7BC0-E31B-4474-B1BD-90BC00CA403F}" type="datetimeFigureOut">
              <a:rPr kumimoji="1" lang="ja-JP" altLang="en-US" smtClean="0"/>
              <a:pPr/>
              <a:t>2022/12/24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FBD1-1703-4EB0-AEAC-0C302439ED6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477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4468" y="6663399"/>
            <a:ext cx="6181487" cy="2059507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74468" y="4395062"/>
            <a:ext cx="6181487" cy="226833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70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413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1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282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353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4240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494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565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7BC0-E31B-4474-B1BD-90BC00CA403F}" type="datetimeFigureOut">
              <a:rPr kumimoji="1" lang="ja-JP" altLang="en-US" smtClean="0"/>
              <a:pPr/>
              <a:t>2022/12/24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FBD1-1703-4EB0-AEAC-0C302439ED6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528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63617" y="2419568"/>
            <a:ext cx="3211950" cy="684342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696771" y="2419568"/>
            <a:ext cx="3211950" cy="684342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7BC0-E31B-4474-B1BD-90BC00CA403F}" type="datetimeFigureOut">
              <a:rPr kumimoji="1" lang="ja-JP" altLang="en-US" smtClean="0"/>
              <a:pPr/>
              <a:t>2022/12/24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FBD1-1703-4EB0-AEAC-0C302439ED6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1580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63621" y="2321150"/>
            <a:ext cx="3213212" cy="96734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7067" indent="0">
              <a:buNone/>
              <a:defRPr sz="2200" b="1"/>
            </a:lvl2pPr>
            <a:lvl3pPr marL="1014134" indent="0">
              <a:buNone/>
              <a:defRPr sz="2000" b="1"/>
            </a:lvl3pPr>
            <a:lvl4pPr marL="1521200" indent="0">
              <a:buNone/>
              <a:defRPr sz="1800" b="1"/>
            </a:lvl4pPr>
            <a:lvl5pPr marL="2028268" indent="0">
              <a:buNone/>
              <a:defRPr sz="1800" b="1"/>
            </a:lvl5pPr>
            <a:lvl6pPr marL="2535335" indent="0">
              <a:buNone/>
              <a:defRPr sz="1800" b="1"/>
            </a:lvl6pPr>
            <a:lvl7pPr marL="3042401" indent="0">
              <a:buNone/>
              <a:defRPr sz="1800" b="1"/>
            </a:lvl7pPr>
            <a:lvl8pPr marL="3549468" indent="0">
              <a:buNone/>
              <a:defRPr sz="1800" b="1"/>
            </a:lvl8pPr>
            <a:lvl9pPr marL="4056535" indent="0">
              <a:buNone/>
              <a:defRPr sz="18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63621" y="3288492"/>
            <a:ext cx="3213212" cy="597449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694249" y="2321150"/>
            <a:ext cx="3214475" cy="96734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7067" indent="0">
              <a:buNone/>
              <a:defRPr sz="2200" b="1"/>
            </a:lvl2pPr>
            <a:lvl3pPr marL="1014134" indent="0">
              <a:buNone/>
              <a:defRPr sz="2000" b="1"/>
            </a:lvl3pPr>
            <a:lvl4pPr marL="1521200" indent="0">
              <a:buNone/>
              <a:defRPr sz="1800" b="1"/>
            </a:lvl4pPr>
            <a:lvl5pPr marL="2028268" indent="0">
              <a:buNone/>
              <a:defRPr sz="1800" b="1"/>
            </a:lvl5pPr>
            <a:lvl6pPr marL="2535335" indent="0">
              <a:buNone/>
              <a:defRPr sz="1800" b="1"/>
            </a:lvl6pPr>
            <a:lvl7pPr marL="3042401" indent="0">
              <a:buNone/>
              <a:defRPr sz="1800" b="1"/>
            </a:lvl7pPr>
            <a:lvl8pPr marL="3549468" indent="0">
              <a:buNone/>
              <a:defRPr sz="1800" b="1"/>
            </a:lvl8pPr>
            <a:lvl9pPr marL="4056535" indent="0">
              <a:buNone/>
              <a:defRPr sz="18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694249" y="3288492"/>
            <a:ext cx="3214475" cy="597449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7BC0-E31B-4474-B1BD-90BC00CA403F}" type="datetimeFigureOut">
              <a:rPr kumimoji="1" lang="ja-JP" altLang="en-US" smtClean="0"/>
              <a:pPr/>
              <a:t>2022/12/24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FBD1-1703-4EB0-AEAC-0C302439ED6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9560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7BC0-E31B-4474-B1BD-90BC00CA403F}" type="datetimeFigureOut">
              <a:rPr kumimoji="1" lang="ja-JP" altLang="en-US" smtClean="0"/>
              <a:pPr/>
              <a:t>2022/12/24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FBD1-1703-4EB0-AEAC-0C302439ED6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1662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7BC0-E31B-4474-B1BD-90BC00CA403F}" type="datetimeFigureOut">
              <a:rPr kumimoji="1" lang="ja-JP" altLang="en-US" smtClean="0"/>
              <a:pPr/>
              <a:t>2022/12/24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FBD1-1703-4EB0-AEAC-0C302439ED6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6294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3619" y="412866"/>
            <a:ext cx="2392550" cy="175706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43286" y="412864"/>
            <a:ext cx="4065440" cy="885012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63619" y="2169926"/>
            <a:ext cx="2392550" cy="7093062"/>
          </a:xfrm>
        </p:spPr>
        <p:txBody>
          <a:bodyPr/>
          <a:lstStyle>
            <a:lvl1pPr marL="0" indent="0">
              <a:buNone/>
              <a:defRPr sz="1600"/>
            </a:lvl1pPr>
            <a:lvl2pPr marL="507067" indent="0">
              <a:buNone/>
              <a:defRPr sz="1300"/>
            </a:lvl2pPr>
            <a:lvl3pPr marL="1014134" indent="0">
              <a:buNone/>
              <a:defRPr sz="1000"/>
            </a:lvl3pPr>
            <a:lvl4pPr marL="1521200" indent="0">
              <a:buNone/>
              <a:defRPr sz="900"/>
            </a:lvl4pPr>
            <a:lvl5pPr marL="2028268" indent="0">
              <a:buNone/>
              <a:defRPr sz="900"/>
            </a:lvl5pPr>
            <a:lvl6pPr marL="2535335" indent="0">
              <a:buNone/>
              <a:defRPr sz="900"/>
            </a:lvl6pPr>
            <a:lvl7pPr marL="3042401" indent="0">
              <a:buNone/>
              <a:defRPr sz="900"/>
            </a:lvl7pPr>
            <a:lvl8pPr marL="3549468" indent="0">
              <a:buNone/>
              <a:defRPr sz="900"/>
            </a:lvl8pPr>
            <a:lvl9pPr marL="4056535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7BC0-E31B-4474-B1BD-90BC00CA403F}" type="datetimeFigureOut">
              <a:rPr kumimoji="1" lang="ja-JP" altLang="en-US" smtClean="0"/>
              <a:pPr/>
              <a:t>2022/12/24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FBD1-1703-4EB0-AEAC-0C302439ED6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7255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25430" y="7258692"/>
            <a:ext cx="4363403" cy="85692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425430" y="926539"/>
            <a:ext cx="4363403" cy="6221730"/>
          </a:xfrm>
        </p:spPr>
        <p:txBody>
          <a:bodyPr/>
          <a:lstStyle>
            <a:lvl1pPr marL="0" indent="0">
              <a:buNone/>
              <a:defRPr sz="3600"/>
            </a:lvl1pPr>
            <a:lvl2pPr marL="507067" indent="0">
              <a:buNone/>
              <a:defRPr sz="3100"/>
            </a:lvl2pPr>
            <a:lvl3pPr marL="1014134" indent="0">
              <a:buNone/>
              <a:defRPr sz="2700"/>
            </a:lvl3pPr>
            <a:lvl4pPr marL="1521200" indent="0">
              <a:buNone/>
              <a:defRPr sz="2200"/>
            </a:lvl4pPr>
            <a:lvl5pPr marL="2028268" indent="0">
              <a:buNone/>
              <a:defRPr sz="2200"/>
            </a:lvl5pPr>
            <a:lvl6pPr marL="2535335" indent="0">
              <a:buNone/>
              <a:defRPr sz="2200"/>
            </a:lvl6pPr>
            <a:lvl7pPr marL="3042401" indent="0">
              <a:buNone/>
              <a:defRPr sz="2200"/>
            </a:lvl7pPr>
            <a:lvl8pPr marL="3549468" indent="0">
              <a:buNone/>
              <a:defRPr sz="2200"/>
            </a:lvl8pPr>
            <a:lvl9pPr marL="4056535" indent="0">
              <a:buNone/>
              <a:defRPr sz="22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425430" y="8115618"/>
            <a:ext cx="4363403" cy="1216981"/>
          </a:xfrm>
        </p:spPr>
        <p:txBody>
          <a:bodyPr/>
          <a:lstStyle>
            <a:lvl1pPr marL="0" indent="0">
              <a:buNone/>
              <a:defRPr sz="1600"/>
            </a:lvl1pPr>
            <a:lvl2pPr marL="507067" indent="0">
              <a:buNone/>
              <a:defRPr sz="1300"/>
            </a:lvl2pPr>
            <a:lvl3pPr marL="1014134" indent="0">
              <a:buNone/>
              <a:defRPr sz="1000"/>
            </a:lvl3pPr>
            <a:lvl4pPr marL="1521200" indent="0">
              <a:buNone/>
              <a:defRPr sz="900"/>
            </a:lvl4pPr>
            <a:lvl5pPr marL="2028268" indent="0">
              <a:buNone/>
              <a:defRPr sz="900"/>
            </a:lvl5pPr>
            <a:lvl6pPr marL="2535335" indent="0">
              <a:buNone/>
              <a:defRPr sz="900"/>
            </a:lvl6pPr>
            <a:lvl7pPr marL="3042401" indent="0">
              <a:buNone/>
              <a:defRPr sz="900"/>
            </a:lvl7pPr>
            <a:lvl8pPr marL="3549468" indent="0">
              <a:buNone/>
              <a:defRPr sz="900"/>
            </a:lvl8pPr>
            <a:lvl9pPr marL="4056535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7BC0-E31B-4474-B1BD-90BC00CA403F}" type="datetimeFigureOut">
              <a:rPr kumimoji="1" lang="ja-JP" altLang="en-US" smtClean="0"/>
              <a:pPr/>
              <a:t>2022/12/24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FBD1-1703-4EB0-AEAC-0C302439ED6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1867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63620" y="415263"/>
            <a:ext cx="6545104" cy="1728261"/>
          </a:xfrm>
          <a:prstGeom prst="rect">
            <a:avLst/>
          </a:prstGeom>
        </p:spPr>
        <p:txBody>
          <a:bodyPr vert="horz" lIns="101414" tIns="50707" rIns="101414" bIns="50707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63620" y="2419568"/>
            <a:ext cx="6545104" cy="6843423"/>
          </a:xfrm>
          <a:prstGeom prst="rect">
            <a:avLst/>
          </a:prstGeom>
        </p:spPr>
        <p:txBody>
          <a:bodyPr vert="horz" lIns="101414" tIns="50707" rIns="101414" bIns="50707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63620" y="9611042"/>
            <a:ext cx="1696879" cy="552083"/>
          </a:xfrm>
          <a:prstGeom prst="rect">
            <a:avLst/>
          </a:prstGeom>
        </p:spPr>
        <p:txBody>
          <a:bodyPr vert="horz" lIns="101414" tIns="50707" rIns="101414" bIns="5070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97BC0-E31B-4474-B1BD-90BC00CA403F}" type="datetimeFigureOut">
              <a:rPr kumimoji="1" lang="ja-JP" altLang="en-US" smtClean="0"/>
              <a:pPr/>
              <a:t>2022/12/24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484721" y="9611042"/>
            <a:ext cx="2302907" cy="552083"/>
          </a:xfrm>
          <a:prstGeom prst="rect">
            <a:avLst/>
          </a:prstGeom>
        </p:spPr>
        <p:txBody>
          <a:bodyPr vert="horz" lIns="101414" tIns="50707" rIns="101414" bIns="5070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211844" y="9611042"/>
            <a:ext cx="1696879" cy="552083"/>
          </a:xfrm>
          <a:prstGeom prst="rect">
            <a:avLst/>
          </a:prstGeom>
        </p:spPr>
        <p:txBody>
          <a:bodyPr vert="horz" lIns="101414" tIns="50707" rIns="101414" bIns="5070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0FBD1-1703-4EB0-AEAC-0C302439ED6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1818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4134" rtl="0" eaLnBrk="1" latinLnBrk="0" hangingPunct="1">
        <a:spcBef>
          <a:spcPct val="0"/>
        </a:spcBef>
        <a:buNone/>
        <a:defRPr kumimoji="1"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0300" indent="-380300" algn="l" defTabSz="1014134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3984" indent="-316917" algn="l" defTabSz="1014134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7667" indent="-253533" algn="l" defTabSz="1014134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74734" indent="-253533" algn="l" defTabSz="1014134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1801" indent="-253533" algn="l" defTabSz="1014134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88868" indent="-253533" algn="l" defTabSz="1014134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5936" indent="-253533" algn="l" defTabSz="1014134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3002" indent="-253533" algn="l" defTabSz="1014134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10068" indent="-253533" algn="l" defTabSz="1014134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14134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067" algn="l" defTabSz="1014134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4134" algn="l" defTabSz="1014134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1200" algn="l" defTabSz="1014134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8268" algn="l" defTabSz="1014134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5335" algn="l" defTabSz="1014134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2401" algn="l" defTabSz="1014134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49468" algn="l" defTabSz="1014134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56535" algn="l" defTabSz="1014134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テキスト ボックス 73"/>
          <p:cNvSpPr txBox="1"/>
          <p:nvPr/>
        </p:nvSpPr>
        <p:spPr>
          <a:xfrm>
            <a:off x="492897" y="5637013"/>
            <a:ext cx="6429420" cy="451631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39927" tIns="50707" rIns="39927" bIns="50707" rtlCol="0">
            <a:noAutofit/>
          </a:bodyPr>
          <a:lstStyle/>
          <a:p>
            <a:endParaRPr lang="en-US" altLang="ja-JP" sz="800" dirty="0" smtClean="0">
              <a:solidFill>
                <a:schemeClr val="tx1"/>
              </a:solidFill>
            </a:endParaRPr>
          </a:p>
          <a:p>
            <a:endParaRPr lang="en-US" altLang="ja-JP" sz="1400" dirty="0" smtClean="0">
              <a:solidFill>
                <a:schemeClr val="tx1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92898" y="492820"/>
            <a:ext cx="6429420" cy="871846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1414" tIns="50707" rIns="101414" bIns="50707" rtlCol="0">
            <a:spAutoFit/>
          </a:bodyPr>
          <a:lstStyle/>
          <a:p>
            <a:r>
              <a:rPr lang="ja-JP" altLang="en-US" sz="1800" dirty="0" smtClean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</a:t>
            </a:r>
            <a:r>
              <a:rPr lang="ja-JP" altLang="en-US" sz="1800" dirty="0" smtClean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「南会津は園芸でいこう！」</a:t>
            </a:r>
            <a:endParaRPr lang="en-US" altLang="ja-JP" sz="1800" dirty="0" smtClean="0">
              <a:solidFill>
                <a:srgbClr val="FF0000"/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r>
              <a:rPr lang="ja-JP" altLang="en-US" sz="1800" dirty="0" smtClean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新規就農者受入に向けた園芸品目の研修体制構築について</a:t>
            </a:r>
            <a:r>
              <a:rPr kumimoji="1" lang="ja-JP" altLang="en-US" dirty="0" smtClean="0"/>
              <a:t>　　　　　　　　　　　　　　　　　　　　　　　　　　　　　　　　　　　　　</a:t>
            </a:r>
            <a:endParaRPr kumimoji="1" lang="en-US" altLang="ja-JP" dirty="0" smtClean="0"/>
          </a:p>
          <a:p>
            <a:r>
              <a:rPr lang="ja-JP" altLang="en-US" sz="1200" dirty="0" smtClean="0"/>
              <a:t>　　　　　　　　　　　　　　　　　　　　　　　　　　　　　　　　　　  　南会津農林事務所農業振興普及部　　</a:t>
            </a:r>
            <a:endParaRPr kumimoji="1" lang="ja-JP" altLang="en-US" sz="12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92897" y="1497604"/>
            <a:ext cx="6429420" cy="3970425"/>
          </a:xfrm>
          <a:prstGeom prst="rect">
            <a:avLst/>
          </a:prstGeom>
          <a:noFill/>
          <a:ln w="19050" cap="rnd">
            <a:solidFill>
              <a:schemeClr val="tx2">
                <a:lumMod val="60000"/>
                <a:lumOff val="40000"/>
              </a:schemeClr>
            </a:solidFill>
            <a:bevel/>
          </a:ln>
        </p:spPr>
        <p:txBody>
          <a:bodyPr wrap="square" lIns="39927" tIns="50707" rIns="39927" bIns="50707" rtlCol="0">
            <a:noAutofit/>
          </a:bodyPr>
          <a:lstStyle/>
          <a:p>
            <a:endParaRPr lang="en-US" altLang="ja-JP" sz="800" dirty="0" smtClean="0">
              <a:solidFill>
                <a:srgbClr val="FFC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en-US" altLang="ja-JP" sz="1200" dirty="0" smtClean="0">
              <a:solidFill>
                <a:srgbClr val="FFC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600"/>
              </a:lnSpc>
            </a:pPr>
            <a:endParaRPr lang="en-US" altLang="ja-JP" sz="1200" b="1" dirty="0" smtClean="0">
              <a:solidFill>
                <a:srgbClr val="FFC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en-US" altLang="ja-JP" sz="1200" dirty="0" smtClean="0">
              <a:solidFill>
                <a:srgbClr val="FFC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1200" dirty="0" smtClean="0">
                <a:solidFill>
                  <a:srgbClr val="FFC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endParaRPr lang="en-US" altLang="ja-JP" sz="1200" dirty="0" smtClean="0">
              <a:solidFill>
                <a:srgbClr val="FFC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9741" y="1504316"/>
            <a:ext cx="1708425" cy="34862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101414" tIns="50707" rIns="101414" bIns="50707" rtlCol="0">
            <a:spAutoFit/>
          </a:bodyPr>
          <a:lstStyle/>
          <a:p>
            <a:r>
              <a:rPr lang="ja-JP" altLang="en-US" sz="16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１　</a:t>
            </a:r>
            <a:r>
              <a:rPr lang="ja-JP" altLang="en-US" sz="1600" dirty="0" smtClean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背景・ねらい</a:t>
            </a:r>
            <a:endParaRPr lang="en-US" altLang="ja-JP" sz="1600" dirty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532036" y="5691313"/>
            <a:ext cx="1599071" cy="34862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01414" tIns="50707" rIns="101414" bIns="50707" rtlCol="0">
            <a:spAutoFit/>
          </a:bodyPr>
          <a:lstStyle/>
          <a:p>
            <a:r>
              <a:rPr lang="ja-JP" altLang="en-US" sz="1600" dirty="0" smtClean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２　活動内容　</a:t>
            </a:r>
            <a:r>
              <a:rPr lang="ja-JP" altLang="en-US" sz="16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</a:t>
            </a:r>
            <a:endParaRPr lang="en-US" altLang="ja-JP" sz="1600" dirty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sp>
        <p:nvSpPr>
          <p:cNvPr id="29" name="角丸四角形 28"/>
          <p:cNvSpPr/>
          <p:nvPr/>
        </p:nvSpPr>
        <p:spPr>
          <a:xfrm>
            <a:off x="529539" y="3426595"/>
            <a:ext cx="264317" cy="101852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400" dirty="0" smtClean="0">
                <a:solidFill>
                  <a:srgbClr val="FF0000"/>
                </a:solidFill>
              </a:rPr>
              <a:t>課題</a:t>
            </a:r>
            <a:endParaRPr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31" name="角丸四角形 30"/>
          <p:cNvSpPr/>
          <p:nvPr/>
        </p:nvSpPr>
        <p:spPr>
          <a:xfrm>
            <a:off x="539741" y="4583901"/>
            <a:ext cx="254115" cy="82515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4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目標</a:t>
            </a:r>
            <a:endParaRPr lang="ja-JP" altLang="en-US" sz="1400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24493" y="1907242"/>
            <a:ext cx="3399708" cy="1558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 smtClean="0"/>
              <a:t>・南会津</a:t>
            </a:r>
            <a:r>
              <a:rPr lang="ja-JP" altLang="en-US" sz="1200" dirty="0"/>
              <a:t>地方の園芸</a:t>
            </a:r>
            <a:r>
              <a:rPr lang="ja-JP" altLang="en-US" sz="1200" dirty="0" smtClean="0"/>
              <a:t>４品目（</a:t>
            </a:r>
            <a:r>
              <a:rPr lang="ja-JP" altLang="en-US" sz="1200" dirty="0"/>
              <a:t>トマト、アスパラガス、リンドウ、宿根カスミソウ）</a:t>
            </a:r>
            <a:r>
              <a:rPr lang="ja-JP" altLang="en-US" sz="1200" dirty="0" smtClean="0"/>
              <a:t>の総栽培面積、栽培戸数の</a:t>
            </a:r>
            <a:r>
              <a:rPr lang="ja-JP" altLang="en-US" sz="1200" b="1" dirty="0" smtClean="0">
                <a:solidFill>
                  <a:srgbClr val="FF0000"/>
                </a:solidFill>
              </a:rPr>
              <a:t>減少が続いている</a:t>
            </a:r>
            <a:r>
              <a:rPr lang="ja-JP" altLang="en-US" sz="1200" dirty="0" smtClean="0"/>
              <a:t>。</a:t>
            </a:r>
            <a:endParaRPr lang="en-US" altLang="ja-JP" sz="1200" dirty="0" smtClean="0"/>
          </a:p>
          <a:p>
            <a:r>
              <a:rPr lang="ja-JP" altLang="en-US" sz="1200" dirty="0" smtClean="0"/>
              <a:t>・南郷トマト生産組合は令和２年度に</a:t>
            </a:r>
            <a:r>
              <a:rPr lang="ja-JP" altLang="en-US" sz="1200" b="1" dirty="0" smtClean="0">
                <a:solidFill>
                  <a:srgbClr val="FF0000"/>
                </a:solidFill>
              </a:rPr>
              <a:t>「福島県就農促進に向けた研修機関」の認定</a:t>
            </a:r>
            <a:r>
              <a:rPr lang="ja-JP" altLang="en-US" sz="1200" dirty="0" smtClean="0"/>
              <a:t>を受け、関係機関・団体との連携のもと農業次世代人材投資事業（準備型）等を活用するなど研修生を受け入れていた。</a:t>
            </a:r>
            <a:endParaRPr lang="en-US" altLang="ja-JP" sz="1200" dirty="0" smtClean="0"/>
          </a:p>
        </p:txBody>
      </p:sp>
      <p:sp>
        <p:nvSpPr>
          <p:cNvPr id="7" name="正方形/長方形 6"/>
          <p:cNvSpPr/>
          <p:nvPr/>
        </p:nvSpPr>
        <p:spPr>
          <a:xfrm>
            <a:off x="840342" y="3429457"/>
            <a:ext cx="6035491" cy="1015663"/>
          </a:xfrm>
          <a:prstGeom prst="rect">
            <a:avLst/>
          </a:prstGeom>
          <a:solidFill>
            <a:srgbClr val="B7EBB7">
              <a:alpha val="50000"/>
            </a:srgbClr>
          </a:solidFill>
        </p:spPr>
        <p:txBody>
          <a:bodyPr wrap="square">
            <a:spAutoFit/>
          </a:bodyPr>
          <a:lstStyle/>
          <a:p>
            <a:r>
              <a:rPr lang="ja-JP" altLang="en-US" sz="1200" dirty="0" smtClean="0"/>
              <a:t>・南郷トマト生産組合では組織で研修生を受けているが</a:t>
            </a:r>
            <a:r>
              <a:rPr lang="ja-JP" altLang="en-US" sz="1200" dirty="0" smtClean="0"/>
              <a:t>、研修受入農家</a:t>
            </a:r>
            <a:r>
              <a:rPr lang="ja-JP" altLang="en-US" sz="1200" dirty="0" smtClean="0"/>
              <a:t>の負担増</a:t>
            </a:r>
            <a:r>
              <a:rPr lang="ja-JP" altLang="en-US" sz="1200" dirty="0" smtClean="0"/>
              <a:t>や研修生</a:t>
            </a:r>
            <a:endParaRPr lang="en-US" altLang="ja-JP" sz="1200" dirty="0" smtClean="0"/>
          </a:p>
          <a:p>
            <a:r>
              <a:rPr lang="ja-JP" altLang="en-US" sz="1200" dirty="0" smtClean="0"/>
              <a:t>と</a:t>
            </a:r>
            <a:r>
              <a:rPr lang="ja-JP" altLang="en-US" sz="1200" dirty="0" smtClean="0"/>
              <a:t>の関係悪化などの、問題が顕在化してきたため、より</a:t>
            </a:r>
            <a:r>
              <a:rPr lang="ja-JP" altLang="en-US" sz="1200" b="1" dirty="0" smtClean="0">
                <a:solidFill>
                  <a:srgbClr val="FF0000"/>
                </a:solidFill>
              </a:rPr>
              <a:t>スムーズに研修・就農できる</a:t>
            </a:r>
            <a:endParaRPr lang="en-US" altLang="ja-JP" sz="1200" b="1" dirty="0" smtClean="0">
              <a:solidFill>
                <a:srgbClr val="FF0000"/>
              </a:solidFill>
            </a:endParaRPr>
          </a:p>
          <a:p>
            <a:r>
              <a:rPr lang="ja-JP" altLang="en-US" sz="1200" b="1" dirty="0" smtClean="0">
                <a:solidFill>
                  <a:srgbClr val="FF0000"/>
                </a:solidFill>
              </a:rPr>
              <a:t>研修体制の再整備の必要性</a:t>
            </a:r>
            <a:r>
              <a:rPr lang="ja-JP" altLang="en-US" sz="1200" dirty="0" smtClean="0"/>
              <a:t>がでてきた。</a:t>
            </a:r>
            <a:endParaRPr lang="en-US" altLang="ja-JP" sz="1200" dirty="0" smtClean="0"/>
          </a:p>
          <a:p>
            <a:r>
              <a:rPr lang="ja-JP" altLang="en-US" sz="1200" dirty="0" smtClean="0"/>
              <a:t>・アスパラガスや花き（リンドウ、宿根カスミソウ）では</a:t>
            </a:r>
            <a:r>
              <a:rPr lang="ja-JP" altLang="en-US" sz="1200" b="1" dirty="0">
                <a:solidFill>
                  <a:srgbClr val="FF0000"/>
                </a:solidFill>
              </a:rPr>
              <a:t>地域内に認定された研修機関がなく</a:t>
            </a:r>
            <a:r>
              <a:rPr lang="ja-JP" altLang="en-US" sz="1200" dirty="0"/>
              <a:t>、</a:t>
            </a:r>
            <a:r>
              <a:rPr lang="ja-JP" altLang="en-US" sz="1200" b="1" dirty="0">
                <a:solidFill>
                  <a:srgbClr val="FF0000"/>
                </a:solidFill>
              </a:rPr>
              <a:t>長期研修を受け入れるため</a:t>
            </a:r>
            <a:r>
              <a:rPr lang="ja-JP" altLang="en-US" sz="1200" b="1" dirty="0" smtClean="0">
                <a:solidFill>
                  <a:srgbClr val="FF0000"/>
                </a:solidFill>
              </a:rPr>
              <a:t>の</a:t>
            </a:r>
            <a:r>
              <a:rPr lang="ja-JP" altLang="en-US" sz="1200" b="1" dirty="0" smtClean="0">
                <a:solidFill>
                  <a:srgbClr val="FF0000"/>
                </a:solidFill>
              </a:rPr>
              <a:t>体制整備の必要性</a:t>
            </a:r>
            <a:r>
              <a:rPr lang="ja-JP" altLang="en-US" sz="1200" dirty="0" smtClean="0"/>
              <a:t>がでてきた。</a:t>
            </a:r>
            <a:endParaRPr lang="en-US" altLang="ja-JP" sz="1200" dirty="0"/>
          </a:p>
        </p:txBody>
      </p:sp>
      <p:sp>
        <p:nvSpPr>
          <p:cNvPr id="16" name="正方形/長方形 15"/>
          <p:cNvSpPr/>
          <p:nvPr/>
        </p:nvSpPr>
        <p:spPr>
          <a:xfrm>
            <a:off x="840341" y="4578058"/>
            <a:ext cx="6035491" cy="830997"/>
          </a:xfrm>
          <a:prstGeom prst="rect">
            <a:avLst/>
          </a:prstGeom>
          <a:solidFill>
            <a:srgbClr val="B7EBB7">
              <a:alpha val="50000"/>
            </a:srgbClr>
          </a:solidFill>
        </p:spPr>
        <p:txBody>
          <a:bodyPr wrap="square">
            <a:spAutoFit/>
          </a:bodyPr>
          <a:lstStyle/>
          <a:p>
            <a:r>
              <a:rPr lang="ja-JP" altLang="en-US" sz="1200" dirty="0" smtClean="0"/>
              <a:t>・南郷トマト生産組合では</a:t>
            </a:r>
            <a:r>
              <a:rPr lang="ja-JP" altLang="en-US" sz="1200" b="1" dirty="0" smtClean="0">
                <a:solidFill>
                  <a:srgbClr val="FF0000"/>
                </a:solidFill>
              </a:rPr>
              <a:t>既存の研修体制を見直し</a:t>
            </a:r>
            <a:r>
              <a:rPr lang="ja-JP" altLang="en-US" sz="1200" dirty="0" smtClean="0"/>
              <a:t>、よりスムーズに研修・就農できるよう</a:t>
            </a:r>
            <a:endParaRPr lang="en-US" altLang="ja-JP" sz="1200" dirty="0" smtClean="0"/>
          </a:p>
          <a:p>
            <a:r>
              <a:rPr lang="ja-JP" altLang="en-US" sz="1200" dirty="0" smtClean="0"/>
              <a:t>研修体制の再整備を行う。</a:t>
            </a:r>
            <a:endParaRPr lang="en-US" altLang="ja-JP" sz="1200" dirty="0"/>
          </a:p>
          <a:p>
            <a:r>
              <a:rPr lang="ja-JP" altLang="en-US" sz="1200" dirty="0" smtClean="0"/>
              <a:t>・南郷トマトに続き、</a:t>
            </a:r>
            <a:r>
              <a:rPr lang="ja-JP" altLang="en-US" sz="1200" b="1" dirty="0" smtClean="0">
                <a:solidFill>
                  <a:srgbClr val="FF0000"/>
                </a:solidFill>
              </a:rPr>
              <a:t>アスパラガスや花き</a:t>
            </a:r>
            <a:r>
              <a:rPr lang="ja-JP" altLang="en-US" sz="1200" b="1" dirty="0">
                <a:solidFill>
                  <a:srgbClr val="FF0000"/>
                </a:solidFill>
              </a:rPr>
              <a:t>（リンドウ、宿根カスミソウ</a:t>
            </a:r>
            <a:r>
              <a:rPr lang="ja-JP" altLang="en-US" sz="1200" b="1" dirty="0" smtClean="0">
                <a:solidFill>
                  <a:srgbClr val="FF0000"/>
                </a:solidFill>
              </a:rPr>
              <a:t>）での研修機関認定</a:t>
            </a:r>
            <a:r>
              <a:rPr lang="ja-JP" altLang="en-US" sz="1200" dirty="0" smtClean="0"/>
              <a:t>を</a:t>
            </a:r>
            <a:endParaRPr lang="en-US" altLang="ja-JP" sz="1200" dirty="0" smtClean="0"/>
          </a:p>
          <a:p>
            <a:r>
              <a:rPr lang="ja-JP" altLang="en-US" sz="1200" dirty="0" smtClean="0"/>
              <a:t>目指し、研修体制の整備を行う。</a:t>
            </a:r>
            <a:endParaRPr lang="en-US" altLang="ja-JP" sz="1200" dirty="0"/>
          </a:p>
        </p:txBody>
      </p:sp>
      <p:sp>
        <p:nvSpPr>
          <p:cNvPr id="19" name="角丸四角形 18"/>
          <p:cNvSpPr/>
          <p:nvPr/>
        </p:nvSpPr>
        <p:spPr>
          <a:xfrm>
            <a:off x="539741" y="6128176"/>
            <a:ext cx="2448356" cy="31868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400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（１）既存の研修体制の見直し</a:t>
            </a:r>
            <a:endParaRPr lang="ja-JP" altLang="en-US" sz="1400" b="1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541796" y="6521150"/>
            <a:ext cx="639895" cy="83099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400" dirty="0" smtClean="0">
                <a:solidFill>
                  <a:srgbClr val="FF0000"/>
                </a:solidFill>
              </a:rPr>
              <a:t>現状把握</a:t>
            </a:r>
            <a:endParaRPr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1226697" y="6511392"/>
            <a:ext cx="5647656" cy="830997"/>
          </a:xfrm>
          <a:prstGeom prst="rect">
            <a:avLst/>
          </a:prstGeom>
          <a:solidFill>
            <a:srgbClr val="B7EBB7">
              <a:alpha val="50000"/>
            </a:srgbClr>
          </a:solidFill>
        </p:spPr>
        <p:txBody>
          <a:bodyPr wrap="square">
            <a:spAutoFit/>
          </a:bodyPr>
          <a:lstStyle/>
          <a:p>
            <a:r>
              <a:rPr lang="ja-JP" altLang="en-US" sz="1200" dirty="0" smtClean="0"/>
              <a:t>・南郷トマト生産組合の研修体制見直しの視点として</a:t>
            </a:r>
            <a:r>
              <a:rPr lang="ja-JP" altLang="en-US" sz="1200" b="1" dirty="0" smtClean="0">
                <a:solidFill>
                  <a:srgbClr val="FF0000"/>
                </a:solidFill>
              </a:rPr>
              <a:t>①研修体制の透明化</a:t>
            </a:r>
            <a:r>
              <a:rPr lang="ja-JP" altLang="en-US" sz="1200" dirty="0" smtClean="0"/>
              <a:t>、</a:t>
            </a:r>
            <a:endParaRPr lang="en-US" altLang="ja-JP" sz="1200" dirty="0" smtClean="0"/>
          </a:p>
          <a:p>
            <a:r>
              <a:rPr lang="ja-JP" altLang="en-US" sz="1200" b="1" dirty="0" smtClean="0">
                <a:solidFill>
                  <a:srgbClr val="FF0000"/>
                </a:solidFill>
              </a:rPr>
              <a:t>②組織的な受入体制強化</a:t>
            </a:r>
            <a:r>
              <a:rPr lang="ja-JP" altLang="en-US" sz="1200" dirty="0" smtClean="0"/>
              <a:t>について元研修生や研修受入農家へ</a:t>
            </a:r>
            <a:r>
              <a:rPr lang="ja-JP" altLang="en-US" sz="1200" b="1" dirty="0" smtClean="0">
                <a:solidFill>
                  <a:srgbClr val="FF0000"/>
                </a:solidFill>
              </a:rPr>
              <a:t>アンケートを実施</a:t>
            </a:r>
            <a:r>
              <a:rPr lang="ja-JP" altLang="en-US" sz="1200" dirty="0" smtClean="0"/>
              <a:t>した。</a:t>
            </a:r>
            <a:endParaRPr lang="en-US" altLang="ja-JP" sz="1200" dirty="0" smtClean="0"/>
          </a:p>
          <a:p>
            <a:r>
              <a:rPr lang="ja-JP" altLang="en-US" sz="1200" dirty="0"/>
              <a:t>・アンケートの結果を南郷トマト指導班（南郷トマト生産組合三役等、</a:t>
            </a:r>
            <a:r>
              <a:rPr lang="en-US" altLang="ja-JP" sz="1200" dirty="0"/>
              <a:t>JA</a:t>
            </a:r>
            <a:r>
              <a:rPr lang="ja-JP" altLang="en-US" sz="1200" dirty="0" err="1"/>
              <a:t>、</a:t>
            </a:r>
            <a:r>
              <a:rPr lang="ja-JP" altLang="en-US" sz="1200" dirty="0"/>
              <a:t>普及）内で</a:t>
            </a:r>
          </a:p>
          <a:p>
            <a:r>
              <a:rPr lang="ja-JP" altLang="en-US" sz="1200" dirty="0"/>
              <a:t>共有した</a:t>
            </a:r>
            <a:r>
              <a:rPr lang="ja-JP" altLang="en-US" sz="1200" dirty="0" smtClean="0"/>
              <a:t>。</a:t>
            </a:r>
            <a:endParaRPr lang="ja-JP" altLang="en-US" sz="1200" dirty="0"/>
          </a:p>
        </p:txBody>
      </p:sp>
      <p:sp>
        <p:nvSpPr>
          <p:cNvPr id="26" name="正方形/長方形 25"/>
          <p:cNvSpPr/>
          <p:nvPr/>
        </p:nvSpPr>
        <p:spPr>
          <a:xfrm>
            <a:off x="1675767" y="7447820"/>
            <a:ext cx="3176171" cy="461665"/>
          </a:xfrm>
          <a:prstGeom prst="rect">
            <a:avLst/>
          </a:prstGeom>
          <a:solidFill>
            <a:srgbClr val="B7EBB7">
              <a:alpha val="50000"/>
            </a:srgbClr>
          </a:solidFill>
        </p:spPr>
        <p:txBody>
          <a:bodyPr wrap="square">
            <a:spAutoFit/>
          </a:bodyPr>
          <a:lstStyle/>
          <a:p>
            <a:r>
              <a:rPr lang="ja-JP" altLang="en-US" sz="1200" dirty="0" smtClean="0"/>
              <a:t>・見直しに向けて</a:t>
            </a:r>
            <a:r>
              <a:rPr lang="ja-JP" altLang="en-US" sz="1200" b="1" dirty="0" smtClean="0">
                <a:solidFill>
                  <a:srgbClr val="FF0000"/>
                </a:solidFill>
              </a:rPr>
              <a:t>ワーキンググループ（</a:t>
            </a:r>
            <a:r>
              <a:rPr lang="en-US" altLang="ja-JP" sz="1200" b="1" dirty="0" smtClean="0">
                <a:solidFill>
                  <a:srgbClr val="FF0000"/>
                </a:solidFill>
              </a:rPr>
              <a:t>WG</a:t>
            </a:r>
            <a:r>
              <a:rPr lang="ja-JP" altLang="en-US" sz="1200" b="1" dirty="0" smtClean="0">
                <a:solidFill>
                  <a:srgbClr val="FF0000"/>
                </a:solidFill>
              </a:rPr>
              <a:t>）</a:t>
            </a:r>
            <a:endParaRPr lang="en-US" altLang="ja-JP" sz="1200" b="1" dirty="0" smtClean="0">
              <a:solidFill>
                <a:srgbClr val="FF0000"/>
              </a:solidFill>
            </a:endParaRPr>
          </a:p>
          <a:p>
            <a:r>
              <a:rPr lang="ja-JP" altLang="en-US" sz="1200" dirty="0" smtClean="0"/>
              <a:t>を作り、生産者主体の見直しを支援！</a:t>
            </a:r>
            <a:endParaRPr lang="en-US" altLang="ja-JP" sz="1200" dirty="0" smtClean="0"/>
          </a:p>
        </p:txBody>
      </p:sp>
      <p:sp>
        <p:nvSpPr>
          <p:cNvPr id="13" name="正方形/長方形 12"/>
          <p:cNvSpPr/>
          <p:nvPr/>
        </p:nvSpPr>
        <p:spPr>
          <a:xfrm>
            <a:off x="3338580" y="5953383"/>
            <a:ext cx="2376264" cy="4795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/>
              <a:t>見直しのコンセプトは</a:t>
            </a:r>
            <a:endParaRPr kumimoji="1" lang="en-US" altLang="ja-JP" sz="1600" dirty="0" smtClean="0"/>
          </a:p>
          <a:p>
            <a:pPr algn="ctr"/>
            <a:r>
              <a:rPr kumimoji="1" lang="ja-JP" altLang="en-US" sz="1600" dirty="0" smtClean="0">
                <a:solidFill>
                  <a:srgbClr val="FF0000"/>
                </a:solidFill>
              </a:rPr>
              <a:t>「スムーズな研修・就農」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30" name="角丸四角形 29"/>
          <p:cNvSpPr/>
          <p:nvPr/>
        </p:nvSpPr>
        <p:spPr>
          <a:xfrm>
            <a:off x="539741" y="7453954"/>
            <a:ext cx="1067810" cy="78700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400" dirty="0" smtClean="0">
                <a:solidFill>
                  <a:srgbClr val="FF0000"/>
                </a:solidFill>
              </a:rPr>
              <a:t>見直し</a:t>
            </a:r>
            <a:endParaRPr lang="en-US" altLang="ja-JP" sz="1400" dirty="0" smtClean="0">
              <a:solidFill>
                <a:srgbClr val="FF0000"/>
              </a:solidFill>
            </a:endParaRPr>
          </a:p>
          <a:p>
            <a:pPr algn="ctr"/>
            <a:r>
              <a:rPr lang="ja-JP" altLang="en-US" sz="1400" dirty="0" smtClean="0">
                <a:solidFill>
                  <a:srgbClr val="FF0000"/>
                </a:solidFill>
              </a:rPr>
              <a:t>体制整備</a:t>
            </a:r>
            <a:endParaRPr lang="ja-JP" altLang="en-US" sz="1400" dirty="0">
              <a:solidFill>
                <a:srgbClr val="FF0000"/>
              </a:solidFill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7565" y="7389053"/>
            <a:ext cx="1685578" cy="952324"/>
          </a:xfrm>
          <a:prstGeom prst="rect">
            <a:avLst/>
          </a:prstGeom>
        </p:spPr>
      </p:pic>
      <p:sp>
        <p:nvSpPr>
          <p:cNvPr id="27" name="正方形/長方形 26"/>
          <p:cNvSpPr/>
          <p:nvPr/>
        </p:nvSpPr>
        <p:spPr>
          <a:xfrm>
            <a:off x="1711637" y="7895170"/>
            <a:ext cx="3168694" cy="419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50" dirty="0"/>
              <a:t>構成員：研修受入農家及び元研修生の</a:t>
            </a:r>
            <a:r>
              <a:rPr lang="en-US" altLang="ja-JP" sz="1050" dirty="0"/>
              <a:t>4</a:t>
            </a:r>
            <a:r>
              <a:rPr lang="ja-JP" altLang="en-US" sz="1050" dirty="0"/>
              <a:t>名と</a:t>
            </a:r>
            <a:r>
              <a:rPr lang="en-US" altLang="ja-JP" sz="1050" dirty="0"/>
              <a:t>JA</a:t>
            </a:r>
            <a:r>
              <a:rPr lang="ja-JP" altLang="en-US" sz="1050" dirty="0"/>
              <a:t>担当、普及担当、就農コーディネーター</a:t>
            </a:r>
            <a:endParaRPr lang="en-US" altLang="ja-JP" sz="1050" dirty="0"/>
          </a:p>
        </p:txBody>
      </p:sp>
      <p:sp>
        <p:nvSpPr>
          <p:cNvPr id="34" name="角丸四角形 33"/>
          <p:cNvSpPr/>
          <p:nvPr/>
        </p:nvSpPr>
        <p:spPr>
          <a:xfrm>
            <a:off x="572721" y="8341377"/>
            <a:ext cx="267620" cy="1193805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400" dirty="0" smtClean="0">
                <a:solidFill>
                  <a:srgbClr val="FF0000"/>
                </a:solidFill>
              </a:rPr>
              <a:t>方策</a:t>
            </a:r>
            <a:endParaRPr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944893" y="8361837"/>
            <a:ext cx="2043204" cy="33588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①研修体制の透明化</a:t>
            </a:r>
            <a:endParaRPr kumimoji="1" lang="ja-JP" altLang="en-US" sz="1600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4050525" y="8374733"/>
            <a:ext cx="2448272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②組織的な受入体制強化</a:t>
            </a:r>
            <a:endParaRPr kumimoji="1" lang="ja-JP" altLang="en-US" sz="1600" dirty="0"/>
          </a:p>
        </p:txBody>
      </p:sp>
      <p:sp>
        <p:nvSpPr>
          <p:cNvPr id="38" name="正方形/長方形 37"/>
          <p:cNvSpPr/>
          <p:nvPr/>
        </p:nvSpPr>
        <p:spPr>
          <a:xfrm>
            <a:off x="949301" y="8739059"/>
            <a:ext cx="2932028" cy="830997"/>
          </a:xfrm>
          <a:prstGeom prst="rect">
            <a:avLst/>
          </a:prstGeom>
          <a:solidFill>
            <a:srgbClr val="B7EBB7">
              <a:alpha val="50000"/>
            </a:srgbClr>
          </a:solidFill>
        </p:spPr>
        <p:txBody>
          <a:bodyPr wrap="square">
            <a:spAutoFit/>
          </a:bodyPr>
          <a:lstStyle/>
          <a:p>
            <a:r>
              <a:rPr lang="ja-JP" altLang="en-US" sz="1200" dirty="0" smtClean="0"/>
              <a:t>○研修生、研修</a:t>
            </a:r>
            <a:r>
              <a:rPr lang="ja-JP" altLang="en-US" sz="1200" dirty="0" smtClean="0"/>
              <a:t>受入農家の</a:t>
            </a:r>
            <a:r>
              <a:rPr lang="ja-JP" altLang="en-US" sz="1200" dirty="0" smtClean="0"/>
              <a:t>心得</a:t>
            </a:r>
            <a:endParaRPr lang="en-US" altLang="ja-JP" sz="1200" dirty="0" smtClean="0"/>
          </a:p>
          <a:p>
            <a:r>
              <a:rPr lang="ja-JP" altLang="en-US" sz="1200" dirty="0" smtClean="0"/>
              <a:t>○研修時の心得をチェックリスト化</a:t>
            </a:r>
            <a:endParaRPr lang="en-US" altLang="ja-JP" sz="1200" dirty="0" smtClean="0"/>
          </a:p>
          <a:p>
            <a:r>
              <a:rPr lang="ja-JP" altLang="en-US" sz="1200" dirty="0" smtClean="0"/>
              <a:t>○研修時の就農に向けてのスケジュール</a:t>
            </a:r>
            <a:endParaRPr lang="en-US" altLang="ja-JP" sz="1200" dirty="0" smtClean="0"/>
          </a:p>
          <a:p>
            <a:r>
              <a:rPr lang="ja-JP" altLang="en-US" sz="1200" dirty="0" smtClean="0"/>
              <a:t>　 の明確化</a:t>
            </a:r>
            <a:endParaRPr lang="en-US" altLang="ja-JP" sz="1200" dirty="0" smtClean="0"/>
          </a:p>
        </p:txBody>
      </p:sp>
      <p:sp>
        <p:nvSpPr>
          <p:cNvPr id="39" name="角丸四角形 38"/>
          <p:cNvSpPr/>
          <p:nvPr/>
        </p:nvSpPr>
        <p:spPr>
          <a:xfrm>
            <a:off x="567646" y="9604932"/>
            <a:ext cx="648072" cy="47638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400" dirty="0" smtClean="0">
                <a:solidFill>
                  <a:srgbClr val="FF0000"/>
                </a:solidFill>
              </a:rPr>
              <a:t>情報共有</a:t>
            </a:r>
            <a:endParaRPr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3998876" y="8773269"/>
            <a:ext cx="2805893" cy="646331"/>
          </a:xfrm>
          <a:prstGeom prst="rect">
            <a:avLst/>
          </a:prstGeom>
          <a:solidFill>
            <a:srgbClr val="B7EBB7">
              <a:alpha val="50000"/>
            </a:srgbClr>
          </a:solidFill>
        </p:spPr>
        <p:txBody>
          <a:bodyPr wrap="square">
            <a:spAutoFit/>
          </a:bodyPr>
          <a:lstStyle/>
          <a:p>
            <a:r>
              <a:rPr lang="ja-JP" altLang="en-US" sz="1200" dirty="0" smtClean="0"/>
              <a:t>○組合</a:t>
            </a:r>
            <a:r>
              <a:rPr lang="en-US" altLang="ja-JP" sz="1200" dirty="0" smtClean="0"/>
              <a:t>HP</a:t>
            </a:r>
            <a:r>
              <a:rPr lang="ja-JP" altLang="en-US" sz="1200" dirty="0" err="1" smtClean="0"/>
              <a:t>の新規就農</a:t>
            </a:r>
            <a:r>
              <a:rPr lang="ja-JP" altLang="en-US" sz="1200" dirty="0" smtClean="0"/>
              <a:t>者支援の明確化</a:t>
            </a:r>
            <a:endParaRPr lang="en-US" altLang="ja-JP" sz="1200" dirty="0" smtClean="0"/>
          </a:p>
          <a:p>
            <a:r>
              <a:rPr lang="ja-JP" altLang="en-US" sz="1200" dirty="0" smtClean="0"/>
              <a:t>○基盤整備と連動した優良農地の確保</a:t>
            </a:r>
            <a:endParaRPr lang="en-US" altLang="ja-JP" sz="1200" dirty="0" smtClean="0"/>
          </a:p>
          <a:p>
            <a:r>
              <a:rPr lang="ja-JP" altLang="en-US" sz="1200" dirty="0" smtClean="0"/>
              <a:t>　　　　　　　　　　　　　　　　　　　　　　など</a:t>
            </a:r>
            <a:endParaRPr lang="en-US" altLang="ja-JP" sz="1200" dirty="0" smtClean="0"/>
          </a:p>
        </p:txBody>
      </p:sp>
      <p:sp>
        <p:nvSpPr>
          <p:cNvPr id="41" name="正方形/長方形 40"/>
          <p:cNvSpPr/>
          <p:nvPr/>
        </p:nvSpPr>
        <p:spPr>
          <a:xfrm>
            <a:off x="1293040" y="9630859"/>
            <a:ext cx="3281806" cy="461665"/>
          </a:xfrm>
          <a:prstGeom prst="rect">
            <a:avLst/>
          </a:prstGeom>
          <a:solidFill>
            <a:srgbClr val="B7EBB7">
              <a:alpha val="50000"/>
            </a:srgbClr>
          </a:solidFill>
        </p:spPr>
        <p:txBody>
          <a:bodyPr wrap="square">
            <a:spAutoFit/>
          </a:bodyPr>
          <a:lstStyle/>
          <a:p>
            <a:r>
              <a:rPr lang="en-US" altLang="ja-JP" sz="1200" dirty="0" smtClean="0"/>
              <a:t>WG</a:t>
            </a:r>
            <a:r>
              <a:rPr lang="ja-JP" altLang="en-US" sz="1200" dirty="0" smtClean="0"/>
              <a:t>のとりまとめを、町、</a:t>
            </a:r>
            <a:r>
              <a:rPr lang="en-US" altLang="ja-JP" sz="1200" dirty="0" smtClean="0"/>
              <a:t>JA</a:t>
            </a:r>
            <a:r>
              <a:rPr lang="ja-JP" altLang="en-US" sz="1200" dirty="0" err="1" smtClean="0"/>
              <a:t>、</a:t>
            </a:r>
            <a:r>
              <a:rPr lang="ja-JP" altLang="en-US" sz="1200" dirty="0" smtClean="0"/>
              <a:t>普及、生産組合で</a:t>
            </a:r>
            <a:endParaRPr lang="en-US" altLang="ja-JP" sz="1200" dirty="0" smtClean="0"/>
          </a:p>
          <a:p>
            <a:r>
              <a:rPr lang="ja-JP" altLang="en-US" sz="1200" dirty="0" smtClean="0"/>
              <a:t>情報共有</a:t>
            </a:r>
            <a:endParaRPr lang="en-US" altLang="ja-JP" sz="1200" dirty="0" smtClean="0"/>
          </a:p>
        </p:txBody>
      </p:sp>
      <p:sp>
        <p:nvSpPr>
          <p:cNvPr id="32" name="円形吹き出し 31"/>
          <p:cNvSpPr/>
          <p:nvPr/>
        </p:nvSpPr>
        <p:spPr>
          <a:xfrm>
            <a:off x="3092649" y="8325174"/>
            <a:ext cx="847356" cy="531615"/>
          </a:xfrm>
          <a:prstGeom prst="wedgeEllipseCallout">
            <a:avLst>
              <a:gd name="adj1" fmla="val -9933"/>
              <a:gd name="adj2" fmla="val 65975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 smtClean="0">
                <a:solidFill>
                  <a:schemeClr val="tx1"/>
                </a:solidFill>
              </a:rPr>
              <a:t>WG</a:t>
            </a:r>
            <a:r>
              <a:rPr kumimoji="1" lang="ja-JP" altLang="en-US" sz="1100" dirty="0" smtClean="0">
                <a:solidFill>
                  <a:schemeClr val="tx1"/>
                </a:solidFill>
              </a:rPr>
              <a:t>で取りまとめ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円形吹き出し 42"/>
          <p:cNvSpPr/>
          <p:nvPr/>
        </p:nvSpPr>
        <p:spPr>
          <a:xfrm>
            <a:off x="5349488" y="9461534"/>
            <a:ext cx="1201035" cy="531615"/>
          </a:xfrm>
          <a:prstGeom prst="wedgeEllipseCallout">
            <a:avLst>
              <a:gd name="adj1" fmla="val -38274"/>
              <a:gd name="adj2" fmla="val -67806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>
                <a:solidFill>
                  <a:schemeClr val="tx1"/>
                </a:solidFill>
              </a:rPr>
              <a:t>関係機関と連携して</a:t>
            </a:r>
            <a:endParaRPr kumimoji="1" lang="en-US" altLang="ja-JP" sz="11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100" dirty="0" smtClean="0">
                <a:solidFill>
                  <a:schemeClr val="tx1"/>
                </a:solidFill>
              </a:rPr>
              <a:t>実施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4001749" y="3086156"/>
            <a:ext cx="287510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50" dirty="0" smtClean="0"/>
              <a:t>図　南会津地方の園芸</a:t>
            </a:r>
            <a:r>
              <a:rPr lang="en-US" altLang="ja-JP" sz="1050" dirty="0" smtClean="0"/>
              <a:t>4</a:t>
            </a:r>
            <a:r>
              <a:rPr lang="ja-JP" altLang="en-US" sz="1050" dirty="0" smtClean="0"/>
              <a:t>品目の総面積及び戸数</a:t>
            </a:r>
            <a:endParaRPr lang="en-US" altLang="ja-JP" sz="1050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6786" y="1504316"/>
            <a:ext cx="3132375" cy="187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77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テキスト ボックス 30"/>
          <p:cNvSpPr txBox="1"/>
          <p:nvPr/>
        </p:nvSpPr>
        <p:spPr>
          <a:xfrm>
            <a:off x="376622" y="8834535"/>
            <a:ext cx="6429420" cy="1146850"/>
          </a:xfrm>
          <a:prstGeom prst="rect">
            <a:avLst/>
          </a:prstGeom>
          <a:noFill/>
          <a:ln w="19050" cap="rnd">
            <a:solidFill>
              <a:schemeClr val="tx2">
                <a:lumMod val="60000"/>
                <a:lumOff val="40000"/>
              </a:schemeClr>
            </a:solidFill>
            <a:bevel/>
          </a:ln>
        </p:spPr>
        <p:txBody>
          <a:bodyPr wrap="square" lIns="39927" tIns="50707" rIns="39927" bIns="50707" rtlCol="0">
            <a:noAutofit/>
          </a:bodyPr>
          <a:lstStyle/>
          <a:p>
            <a:pPr>
              <a:lnSpc>
                <a:spcPts val="600"/>
              </a:lnSpc>
            </a:pPr>
            <a:endParaRPr lang="en-US" altLang="ja-JP" sz="1200" dirty="0" smtClean="0">
              <a:latin typeface="+mj-ea"/>
              <a:ea typeface="+mj-ea"/>
            </a:endParaRPr>
          </a:p>
          <a:p>
            <a:pPr>
              <a:lnSpc>
                <a:spcPts val="600"/>
              </a:lnSpc>
            </a:pPr>
            <a:endParaRPr lang="en-US" altLang="ja-JP" sz="1200" dirty="0">
              <a:latin typeface="+mj-ea"/>
              <a:ea typeface="+mj-ea"/>
            </a:endParaRPr>
          </a:p>
          <a:p>
            <a:pPr>
              <a:lnSpc>
                <a:spcPts val="600"/>
              </a:lnSpc>
            </a:pPr>
            <a:endParaRPr lang="en-US" altLang="ja-JP" sz="1200" dirty="0" smtClean="0">
              <a:latin typeface="+mj-ea"/>
              <a:ea typeface="+mj-ea"/>
            </a:endParaRPr>
          </a:p>
          <a:p>
            <a:endParaRPr lang="en-US" altLang="ja-JP" sz="1200" dirty="0">
              <a:latin typeface="+mj-ea"/>
              <a:ea typeface="+mj-ea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76622" y="3817761"/>
            <a:ext cx="6434728" cy="4937096"/>
          </a:xfrm>
          <a:prstGeom prst="rect">
            <a:avLst/>
          </a:prstGeom>
          <a:noFill/>
          <a:ln w="19050" cap="rnd">
            <a:solidFill>
              <a:schemeClr val="tx2">
                <a:lumMod val="60000"/>
                <a:lumOff val="40000"/>
              </a:schemeClr>
            </a:solidFill>
            <a:bevel/>
          </a:ln>
        </p:spPr>
        <p:txBody>
          <a:bodyPr wrap="square" lIns="39927" tIns="50707" rIns="39927" bIns="50707" rtlCol="0">
            <a:noAutofit/>
          </a:bodyPr>
          <a:lstStyle/>
          <a:p>
            <a:endParaRPr lang="en-US" altLang="ja-JP" sz="800" dirty="0"/>
          </a:p>
          <a:p>
            <a:endParaRPr lang="en-US" altLang="ja-JP" sz="1400" dirty="0" smtClean="0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451399" y="3866749"/>
            <a:ext cx="1745332" cy="34862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01414" tIns="50707" rIns="101414" bIns="50707" rtlCol="0">
            <a:spAutoFit/>
          </a:bodyPr>
          <a:lstStyle/>
          <a:p>
            <a:r>
              <a:rPr lang="ja-JP" altLang="en-US" sz="1600" dirty="0" smtClean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３　活動の成果</a:t>
            </a:r>
            <a:endParaRPr lang="en-US" altLang="ja-JP" sz="1600" dirty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45744" y="8881630"/>
            <a:ext cx="2467067" cy="34862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01414" tIns="50707" rIns="101414" bIns="50707" rtlCol="0">
            <a:spAutoFit/>
          </a:bodyPr>
          <a:lstStyle/>
          <a:p>
            <a:r>
              <a:rPr lang="ja-JP" altLang="en-US" sz="1600" dirty="0" smtClean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４　今後の活動・方向性</a:t>
            </a:r>
            <a:endParaRPr lang="en-US" altLang="ja-JP" sz="1600" dirty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80351" y="476296"/>
            <a:ext cx="6429420" cy="3268892"/>
          </a:xfrm>
          <a:prstGeom prst="rect">
            <a:avLst/>
          </a:prstGeom>
          <a:noFill/>
          <a:ln w="19050" cap="rnd">
            <a:solidFill>
              <a:schemeClr val="tx2">
                <a:lumMod val="60000"/>
                <a:lumOff val="40000"/>
              </a:schemeClr>
            </a:solidFill>
            <a:bevel/>
          </a:ln>
        </p:spPr>
        <p:txBody>
          <a:bodyPr wrap="square" lIns="39927" tIns="50707" rIns="39927" bIns="50707" rtlCol="0">
            <a:noAutofit/>
          </a:bodyPr>
          <a:lstStyle/>
          <a:p>
            <a:endParaRPr lang="en-US" altLang="ja-JP" sz="800" dirty="0"/>
          </a:p>
          <a:p>
            <a:endParaRPr lang="en-US" altLang="ja-JP" sz="1400" dirty="0" smtClean="0"/>
          </a:p>
        </p:txBody>
      </p:sp>
      <p:sp>
        <p:nvSpPr>
          <p:cNvPr id="7" name="角丸四角形 6"/>
          <p:cNvSpPr/>
          <p:nvPr/>
        </p:nvSpPr>
        <p:spPr>
          <a:xfrm>
            <a:off x="467817" y="504256"/>
            <a:ext cx="3528392" cy="26891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400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（２）アスパラガスや花きで</a:t>
            </a:r>
            <a:r>
              <a:rPr lang="ja-JP" altLang="en-US" sz="1400" b="1" dirty="0" err="1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の</a:t>
            </a:r>
            <a:r>
              <a:rPr lang="ja-JP" altLang="en-US" sz="1400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研修機関認定</a:t>
            </a:r>
            <a:endParaRPr lang="ja-JP" altLang="en-US" sz="1400" b="1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441344" y="811475"/>
            <a:ext cx="655079" cy="76499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400" dirty="0" smtClean="0">
                <a:solidFill>
                  <a:srgbClr val="FF0000"/>
                </a:solidFill>
              </a:rPr>
              <a:t>現状</a:t>
            </a:r>
            <a:endParaRPr lang="en-US" altLang="ja-JP" sz="1400" dirty="0" smtClean="0">
              <a:solidFill>
                <a:srgbClr val="FF0000"/>
              </a:solidFill>
            </a:endParaRPr>
          </a:p>
          <a:p>
            <a:pPr algn="ctr"/>
            <a:r>
              <a:rPr lang="ja-JP" altLang="en-US" sz="1400" dirty="0" smtClean="0">
                <a:solidFill>
                  <a:srgbClr val="FF0000"/>
                </a:solidFill>
              </a:rPr>
              <a:t>把握</a:t>
            </a:r>
            <a:endParaRPr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152547" y="822744"/>
            <a:ext cx="3353897" cy="276999"/>
          </a:xfrm>
          <a:prstGeom prst="rect">
            <a:avLst/>
          </a:prstGeom>
          <a:solidFill>
            <a:srgbClr val="B7EBB7">
              <a:alpha val="50000"/>
            </a:srgbClr>
          </a:solidFill>
        </p:spPr>
        <p:txBody>
          <a:bodyPr wrap="square">
            <a:spAutoFit/>
          </a:bodyPr>
          <a:lstStyle/>
          <a:p>
            <a:r>
              <a:rPr lang="ja-JP" altLang="en-US" sz="1200" dirty="0" smtClean="0"/>
              <a:t>・各部会への</a:t>
            </a:r>
            <a:r>
              <a:rPr lang="ja-JP" altLang="en-US" sz="1200" b="1" dirty="0" smtClean="0">
                <a:solidFill>
                  <a:srgbClr val="FF0000"/>
                </a:solidFill>
              </a:rPr>
              <a:t>アンケートによる産地分析</a:t>
            </a:r>
            <a:r>
              <a:rPr lang="ja-JP" altLang="en-US" sz="1200" dirty="0" smtClean="0"/>
              <a:t>の実施</a:t>
            </a:r>
            <a:endParaRPr lang="en-US" altLang="ja-JP" sz="1200" dirty="0" smtClean="0"/>
          </a:p>
        </p:txBody>
      </p:sp>
      <p:sp>
        <p:nvSpPr>
          <p:cNvPr id="14" name="角丸四角形 13"/>
          <p:cNvSpPr/>
          <p:nvPr/>
        </p:nvSpPr>
        <p:spPr>
          <a:xfrm>
            <a:off x="467818" y="1610686"/>
            <a:ext cx="603771" cy="64219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400" dirty="0" smtClean="0">
                <a:solidFill>
                  <a:srgbClr val="FF0000"/>
                </a:solidFill>
              </a:rPr>
              <a:t>方針</a:t>
            </a:r>
            <a:endParaRPr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143485" y="1627580"/>
            <a:ext cx="4787878" cy="646331"/>
          </a:xfrm>
          <a:prstGeom prst="rect">
            <a:avLst/>
          </a:prstGeom>
          <a:solidFill>
            <a:srgbClr val="B7EBB7">
              <a:alpha val="50000"/>
            </a:srgbClr>
          </a:solidFill>
        </p:spPr>
        <p:txBody>
          <a:bodyPr wrap="square">
            <a:spAutoFit/>
          </a:bodyPr>
          <a:lstStyle/>
          <a:p>
            <a:r>
              <a:rPr lang="ja-JP" altLang="en-US" sz="1200" dirty="0" smtClean="0"/>
              <a:t>・アスパラガスは</a:t>
            </a:r>
            <a:r>
              <a:rPr lang="ja-JP" altLang="en-US" sz="1200" b="1" dirty="0" smtClean="0">
                <a:solidFill>
                  <a:srgbClr val="FF0000"/>
                </a:solidFill>
              </a:rPr>
              <a:t>会津田島アスパラ部会</a:t>
            </a:r>
            <a:r>
              <a:rPr lang="ja-JP" altLang="en-US" sz="1200" dirty="0" smtClean="0"/>
              <a:t>で研修機関の認定を申請する</a:t>
            </a:r>
            <a:endParaRPr lang="en-US" altLang="ja-JP" sz="1200" dirty="0" smtClean="0"/>
          </a:p>
          <a:p>
            <a:r>
              <a:rPr lang="ja-JP" altLang="en-US" sz="1200" dirty="0" smtClean="0"/>
              <a:t>・</a:t>
            </a:r>
            <a:r>
              <a:rPr lang="ja-JP" altLang="en-US" sz="1200" b="1" dirty="0" smtClean="0">
                <a:solidFill>
                  <a:srgbClr val="FF0000"/>
                </a:solidFill>
              </a:rPr>
              <a:t>三部会が連携した「南会津地方花</a:t>
            </a:r>
            <a:r>
              <a:rPr lang="ja-JP" altLang="en-US" sz="1200" b="1" dirty="0" err="1" smtClean="0">
                <a:solidFill>
                  <a:srgbClr val="FF0000"/>
                </a:solidFill>
              </a:rPr>
              <a:t>き</a:t>
            </a:r>
            <a:r>
              <a:rPr lang="ja-JP" altLang="en-US" sz="1200" b="1" dirty="0" smtClean="0">
                <a:solidFill>
                  <a:srgbClr val="FF0000"/>
                </a:solidFill>
              </a:rPr>
              <a:t>振興協議会」を設立し、</a:t>
            </a:r>
            <a:r>
              <a:rPr lang="ja-JP" altLang="en-US" sz="1200" dirty="0" smtClean="0"/>
              <a:t>主力品目</a:t>
            </a:r>
            <a:endParaRPr lang="en-US" altLang="ja-JP" sz="1200" dirty="0" smtClean="0"/>
          </a:p>
          <a:p>
            <a:r>
              <a:rPr lang="ja-JP" altLang="en-US" sz="1200" dirty="0" smtClean="0"/>
              <a:t>であるリンドウ、宿根カスミソウで研修機関の認定を申請する</a:t>
            </a:r>
            <a:endParaRPr lang="en-US" altLang="ja-JP" sz="1200" dirty="0" smtClean="0"/>
          </a:p>
        </p:txBody>
      </p:sp>
      <p:sp>
        <p:nvSpPr>
          <p:cNvPr id="16" name="正方形/長方形 15"/>
          <p:cNvSpPr/>
          <p:nvPr/>
        </p:nvSpPr>
        <p:spPr>
          <a:xfrm>
            <a:off x="1088005" y="1083483"/>
            <a:ext cx="371670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50" dirty="0" smtClean="0"/>
              <a:t>南会津</a:t>
            </a:r>
            <a:r>
              <a:rPr lang="ja-JP" altLang="en-US" sz="1050" dirty="0" smtClean="0"/>
              <a:t>管内には</a:t>
            </a:r>
            <a:r>
              <a:rPr lang="en-US" altLang="ja-JP" sz="1050" dirty="0" smtClean="0"/>
              <a:t>JA</a:t>
            </a:r>
            <a:r>
              <a:rPr lang="ja-JP" altLang="en-US" sz="1050" dirty="0" smtClean="0"/>
              <a:t>の花</a:t>
            </a:r>
            <a:r>
              <a:rPr lang="ja-JP" altLang="en-US" sz="1050" dirty="0" err="1" smtClean="0"/>
              <a:t>き</a:t>
            </a:r>
            <a:r>
              <a:rPr lang="ja-JP" altLang="en-US" sz="1050" dirty="0" smtClean="0"/>
              <a:t>部会が三部会</a:t>
            </a:r>
            <a:endParaRPr lang="en-US" altLang="ja-JP" sz="1050" dirty="0" smtClean="0"/>
          </a:p>
          <a:p>
            <a:r>
              <a:rPr lang="ja-JP" altLang="en-US" sz="1050" dirty="0" smtClean="0"/>
              <a:t>　①田島花卉部会②下郷花卉部会③南会津花</a:t>
            </a:r>
            <a:r>
              <a:rPr lang="ja-JP" altLang="en-US" sz="1050" dirty="0" err="1" smtClean="0"/>
              <a:t>き</a:t>
            </a:r>
            <a:r>
              <a:rPr lang="ja-JP" altLang="en-US" sz="1050" dirty="0" smtClean="0"/>
              <a:t>園芸</a:t>
            </a:r>
            <a:r>
              <a:rPr lang="ja-JP" altLang="en-US" sz="1050" dirty="0" smtClean="0"/>
              <a:t>組合</a:t>
            </a:r>
            <a:endParaRPr lang="en-US" altLang="ja-JP" sz="1050" dirty="0" smtClean="0"/>
          </a:p>
          <a:p>
            <a:r>
              <a:rPr lang="ja-JP" altLang="en-US" sz="1050" dirty="0" smtClean="0"/>
              <a:t>アスパラガスは</a:t>
            </a:r>
            <a:r>
              <a:rPr lang="en-US" altLang="ja-JP" sz="1050" dirty="0" smtClean="0"/>
              <a:t>JA</a:t>
            </a:r>
            <a:r>
              <a:rPr lang="ja-JP" altLang="en-US" sz="1050" dirty="0" smtClean="0"/>
              <a:t>の部会である会津田島アスパラ部会</a:t>
            </a:r>
            <a:endParaRPr lang="en-US" altLang="ja-JP" sz="1050" dirty="0"/>
          </a:p>
        </p:txBody>
      </p:sp>
      <p:sp>
        <p:nvSpPr>
          <p:cNvPr id="17" name="角丸四角形 16"/>
          <p:cNvSpPr/>
          <p:nvPr/>
        </p:nvSpPr>
        <p:spPr>
          <a:xfrm>
            <a:off x="477004" y="2304219"/>
            <a:ext cx="619419" cy="134612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400" dirty="0" smtClean="0">
                <a:solidFill>
                  <a:srgbClr val="FF0000"/>
                </a:solidFill>
              </a:rPr>
              <a:t>意識の</a:t>
            </a:r>
            <a:endParaRPr lang="en-US" altLang="ja-JP" sz="1400" dirty="0" smtClean="0">
              <a:solidFill>
                <a:srgbClr val="FF0000"/>
              </a:solidFill>
            </a:endParaRPr>
          </a:p>
          <a:p>
            <a:pPr algn="ctr"/>
            <a:r>
              <a:rPr lang="ja-JP" altLang="en-US" sz="1400" dirty="0" smtClean="0">
                <a:solidFill>
                  <a:srgbClr val="FF0000"/>
                </a:solidFill>
              </a:rPr>
              <a:t>醸成</a:t>
            </a:r>
            <a:endParaRPr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143485" y="2326788"/>
            <a:ext cx="628617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関係機関</a:t>
            </a:r>
            <a:endParaRPr kumimoji="1" lang="ja-JP" altLang="en-US" sz="1600" dirty="0"/>
          </a:p>
        </p:txBody>
      </p:sp>
      <p:sp>
        <p:nvSpPr>
          <p:cNvPr id="20" name="正方形/長方形 19"/>
          <p:cNvSpPr/>
          <p:nvPr/>
        </p:nvSpPr>
        <p:spPr>
          <a:xfrm>
            <a:off x="1819164" y="2326789"/>
            <a:ext cx="3449398" cy="461665"/>
          </a:xfrm>
          <a:prstGeom prst="rect">
            <a:avLst/>
          </a:prstGeom>
          <a:solidFill>
            <a:srgbClr val="B7EBB7">
              <a:alpha val="50000"/>
            </a:srgbClr>
          </a:solidFill>
        </p:spPr>
        <p:txBody>
          <a:bodyPr wrap="square">
            <a:spAutoFit/>
          </a:bodyPr>
          <a:lstStyle/>
          <a:p>
            <a:r>
              <a:rPr lang="ja-JP" altLang="en-US" sz="1200" dirty="0" smtClean="0"/>
              <a:t>・将来を</a:t>
            </a:r>
            <a:r>
              <a:rPr lang="ja-JP" altLang="en-US" sz="1200" dirty="0" smtClean="0"/>
              <a:t>見据え花</a:t>
            </a:r>
            <a:r>
              <a:rPr lang="ja-JP" altLang="en-US" sz="1200" dirty="0" err="1" smtClean="0"/>
              <a:t>き</a:t>
            </a:r>
            <a:r>
              <a:rPr lang="ja-JP" altLang="en-US" sz="1200" dirty="0" smtClean="0"/>
              <a:t>三</a:t>
            </a:r>
            <a:r>
              <a:rPr lang="ja-JP" altLang="en-US" sz="1200" dirty="0" smtClean="0"/>
              <a:t>部会が連携した</a:t>
            </a:r>
            <a:r>
              <a:rPr lang="ja-JP" altLang="en-US" sz="1200" b="1" dirty="0" smtClean="0">
                <a:solidFill>
                  <a:srgbClr val="FF0000"/>
                </a:solidFill>
              </a:rPr>
              <a:t>「南会津地方花き振興協議会」の設立について意思統一</a:t>
            </a:r>
            <a:endParaRPr lang="en-US" altLang="ja-JP" sz="1200" b="1" dirty="0" smtClean="0">
              <a:solidFill>
                <a:srgbClr val="FF0000"/>
              </a:solidFill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1773910" y="2780917"/>
            <a:ext cx="356310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50" dirty="0" smtClean="0"/>
              <a:t>花</a:t>
            </a:r>
            <a:r>
              <a:rPr lang="ja-JP" altLang="en-US" sz="1050" dirty="0" err="1" smtClean="0"/>
              <a:t>き</a:t>
            </a:r>
            <a:r>
              <a:rPr lang="ja-JP" altLang="en-US" sz="1050" dirty="0" smtClean="0"/>
              <a:t>担当者会議（</a:t>
            </a:r>
            <a:r>
              <a:rPr lang="en-US" altLang="ja-JP" sz="1050" dirty="0" smtClean="0"/>
              <a:t>JA</a:t>
            </a:r>
            <a:r>
              <a:rPr lang="ja-JP" altLang="en-US" sz="1050" dirty="0" err="1" smtClean="0"/>
              <a:t>、</a:t>
            </a:r>
            <a:r>
              <a:rPr lang="ja-JP" altLang="en-US" sz="1050" dirty="0" smtClean="0"/>
              <a:t>普及）、農政連絡会議（町、</a:t>
            </a:r>
            <a:r>
              <a:rPr lang="en-US" altLang="ja-JP" sz="1050" dirty="0" smtClean="0"/>
              <a:t>JA</a:t>
            </a:r>
            <a:r>
              <a:rPr lang="ja-JP" altLang="en-US" sz="1050" dirty="0" err="1" smtClean="0"/>
              <a:t>、</a:t>
            </a:r>
            <a:r>
              <a:rPr lang="ja-JP" altLang="en-US" sz="1050" dirty="0" smtClean="0"/>
              <a:t>普及）</a:t>
            </a:r>
            <a:endParaRPr lang="en-US" altLang="ja-JP" sz="105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152547" y="3049044"/>
            <a:ext cx="892532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花き</a:t>
            </a:r>
            <a:endParaRPr kumimoji="1" lang="en-US" altLang="ja-JP" sz="1600" dirty="0" smtClean="0"/>
          </a:p>
          <a:p>
            <a:r>
              <a:rPr kumimoji="1" lang="ja-JP" altLang="en-US" sz="1600" dirty="0" smtClean="0"/>
              <a:t>三部会</a:t>
            </a:r>
            <a:endParaRPr kumimoji="1" lang="ja-JP" altLang="en-US" sz="1600" dirty="0"/>
          </a:p>
        </p:txBody>
      </p:sp>
      <p:sp>
        <p:nvSpPr>
          <p:cNvPr id="23" name="正方形/長方形 22"/>
          <p:cNvSpPr/>
          <p:nvPr/>
        </p:nvSpPr>
        <p:spPr>
          <a:xfrm>
            <a:off x="2077236" y="3013974"/>
            <a:ext cx="2967860" cy="646331"/>
          </a:xfrm>
          <a:prstGeom prst="rect">
            <a:avLst/>
          </a:prstGeom>
          <a:solidFill>
            <a:srgbClr val="B7EBB7">
              <a:alpha val="50000"/>
            </a:srgbClr>
          </a:solidFill>
        </p:spPr>
        <p:txBody>
          <a:bodyPr wrap="square">
            <a:spAutoFit/>
          </a:bodyPr>
          <a:lstStyle/>
          <a:p>
            <a:r>
              <a:rPr lang="ja-JP" altLang="en-US" sz="1200" dirty="0" smtClean="0"/>
              <a:t>・南会津の</a:t>
            </a:r>
            <a:r>
              <a:rPr lang="ja-JP" altLang="en-US" sz="1200" b="1" dirty="0" smtClean="0">
                <a:solidFill>
                  <a:srgbClr val="FF0000"/>
                </a:solidFill>
              </a:rPr>
              <a:t>花</a:t>
            </a:r>
            <a:r>
              <a:rPr lang="ja-JP" altLang="en-US" sz="1200" b="1" dirty="0" err="1" smtClean="0">
                <a:solidFill>
                  <a:srgbClr val="FF0000"/>
                </a:solidFill>
              </a:rPr>
              <a:t>きの</a:t>
            </a:r>
            <a:r>
              <a:rPr lang="ja-JP" altLang="en-US" sz="1200" b="1" dirty="0" smtClean="0">
                <a:solidFill>
                  <a:srgbClr val="FF0000"/>
                </a:solidFill>
              </a:rPr>
              <a:t>将来</a:t>
            </a:r>
            <a:r>
              <a:rPr lang="ja-JP" altLang="en-US" sz="1200" dirty="0" smtClean="0"/>
              <a:t>について三部会代表、</a:t>
            </a:r>
            <a:r>
              <a:rPr lang="en-US" altLang="ja-JP" sz="1200" dirty="0" smtClean="0"/>
              <a:t>JA</a:t>
            </a:r>
            <a:r>
              <a:rPr lang="ja-JP" altLang="en-US" sz="1200" dirty="0" err="1" smtClean="0"/>
              <a:t>、</a:t>
            </a:r>
            <a:r>
              <a:rPr lang="ja-JP" altLang="en-US" sz="1200" dirty="0" smtClean="0"/>
              <a:t>普及で語る</a:t>
            </a:r>
            <a:r>
              <a:rPr lang="ja-JP" altLang="en-US" sz="1200" b="1" dirty="0" smtClean="0">
                <a:solidFill>
                  <a:srgbClr val="FF0000"/>
                </a:solidFill>
              </a:rPr>
              <a:t>南会津地方の花きを語る会</a:t>
            </a:r>
            <a:r>
              <a:rPr lang="ja-JP" altLang="en-US" sz="1200" dirty="0" smtClean="0"/>
              <a:t>を開催</a:t>
            </a:r>
            <a:endParaRPr lang="en-US" altLang="ja-JP" sz="1200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4955898" y="3502730"/>
            <a:ext cx="195598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100" dirty="0"/>
              <a:t>「南会津地方の花</a:t>
            </a:r>
            <a:r>
              <a:rPr lang="ja-JP" altLang="en-US" sz="1100" dirty="0" err="1"/>
              <a:t>きを</a:t>
            </a:r>
            <a:r>
              <a:rPr lang="ja-JP" altLang="en-US" sz="1100" dirty="0"/>
              <a:t>語る会」</a:t>
            </a:r>
          </a:p>
        </p:txBody>
      </p:sp>
      <p:sp>
        <p:nvSpPr>
          <p:cNvPr id="25" name="角丸四角形 24"/>
          <p:cNvSpPr/>
          <p:nvPr/>
        </p:nvSpPr>
        <p:spPr>
          <a:xfrm>
            <a:off x="464455" y="4278875"/>
            <a:ext cx="2448356" cy="31868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400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（１）既存の研修体制の見直し</a:t>
            </a:r>
            <a:endParaRPr lang="ja-JP" altLang="en-US" sz="1400" b="1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6" name="角丸四角形 25"/>
          <p:cNvSpPr/>
          <p:nvPr/>
        </p:nvSpPr>
        <p:spPr>
          <a:xfrm>
            <a:off x="471268" y="6979137"/>
            <a:ext cx="3528392" cy="31868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400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（２）アスパラガスや花きで</a:t>
            </a:r>
            <a:r>
              <a:rPr lang="ja-JP" altLang="en-US" sz="1400" b="1" dirty="0" err="1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の</a:t>
            </a:r>
            <a:r>
              <a:rPr lang="ja-JP" altLang="en-US" sz="1400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研修機関認定</a:t>
            </a:r>
            <a:endParaRPr lang="ja-JP" altLang="en-US" sz="1400" b="1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1976623" y="7388307"/>
            <a:ext cx="2019586" cy="461665"/>
          </a:xfrm>
          <a:prstGeom prst="rect">
            <a:avLst/>
          </a:prstGeom>
          <a:solidFill>
            <a:srgbClr val="B7EBB7">
              <a:alpha val="50000"/>
            </a:srgbClr>
          </a:solidFill>
        </p:spPr>
        <p:txBody>
          <a:bodyPr wrap="square">
            <a:spAutoFit/>
          </a:bodyPr>
          <a:lstStyle/>
          <a:p>
            <a:r>
              <a:rPr lang="ja-JP" altLang="en-US" sz="1200" dirty="0" smtClean="0"/>
              <a:t>○</a:t>
            </a:r>
            <a:r>
              <a:rPr lang="ja-JP" altLang="en-US" sz="1200" b="1" dirty="0" smtClean="0">
                <a:solidFill>
                  <a:srgbClr val="FF0000"/>
                </a:solidFill>
              </a:rPr>
              <a:t>会津田島アスパラ部会</a:t>
            </a:r>
            <a:r>
              <a:rPr lang="ja-JP" altLang="en-US" sz="1200" dirty="0" smtClean="0"/>
              <a:t>で研修機関認定（令和</a:t>
            </a:r>
            <a:r>
              <a:rPr lang="en-US" altLang="ja-JP" sz="1200" dirty="0" smtClean="0"/>
              <a:t>4</a:t>
            </a:r>
            <a:r>
              <a:rPr lang="ja-JP" altLang="en-US" sz="1200" dirty="0" smtClean="0"/>
              <a:t>年度）</a:t>
            </a:r>
            <a:endParaRPr lang="en-US" altLang="ja-JP" sz="1200" dirty="0" smtClean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64455" y="4668321"/>
            <a:ext cx="1578026" cy="2769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200" b="1" dirty="0" smtClean="0"/>
              <a:t>①研修体制の透明化</a:t>
            </a:r>
            <a:endParaRPr kumimoji="1" lang="ja-JP" altLang="en-US" sz="1200" b="1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53329" y="7382020"/>
            <a:ext cx="1320581" cy="2816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200" b="1" dirty="0" smtClean="0"/>
              <a:t>①アスパラガス</a:t>
            </a:r>
            <a:endParaRPr kumimoji="1" lang="ja-JP" altLang="en-US" sz="1200" b="1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465946" y="5701438"/>
            <a:ext cx="1883527" cy="279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200" b="1" dirty="0" smtClean="0"/>
              <a:t>②組織的な受入体制強化</a:t>
            </a:r>
            <a:endParaRPr kumimoji="1" lang="ja-JP" altLang="en-US" sz="1200" b="1" dirty="0"/>
          </a:p>
        </p:txBody>
      </p:sp>
      <p:sp>
        <p:nvSpPr>
          <p:cNvPr id="34" name="正方形/長方形 33"/>
          <p:cNvSpPr/>
          <p:nvPr/>
        </p:nvSpPr>
        <p:spPr>
          <a:xfrm>
            <a:off x="464455" y="4990395"/>
            <a:ext cx="4323841" cy="646331"/>
          </a:xfrm>
          <a:prstGeom prst="rect">
            <a:avLst/>
          </a:prstGeom>
          <a:solidFill>
            <a:srgbClr val="B7EBB7">
              <a:alpha val="50000"/>
            </a:srgbClr>
          </a:solidFill>
        </p:spPr>
        <p:txBody>
          <a:bodyPr wrap="square">
            <a:spAutoFit/>
          </a:bodyPr>
          <a:lstStyle/>
          <a:p>
            <a:r>
              <a:rPr lang="ja-JP" altLang="en-US" sz="1200" dirty="0"/>
              <a:t> </a:t>
            </a:r>
            <a:r>
              <a:rPr lang="ja-JP" altLang="en-US" sz="1200" dirty="0" smtClean="0"/>
              <a:t>①新規就農者向けのチェックリスト</a:t>
            </a:r>
            <a:endParaRPr lang="en-US" altLang="ja-JP" sz="1200" dirty="0" smtClean="0"/>
          </a:p>
          <a:p>
            <a:r>
              <a:rPr lang="ja-JP" altLang="en-US" sz="1200" dirty="0"/>
              <a:t> </a:t>
            </a:r>
            <a:r>
              <a:rPr lang="ja-JP" altLang="en-US" sz="1200" dirty="0" smtClean="0"/>
              <a:t> ②</a:t>
            </a:r>
            <a:r>
              <a:rPr lang="ja-JP" altLang="en-US" sz="1200" dirty="0" smtClean="0"/>
              <a:t>研修受入農家の</a:t>
            </a:r>
            <a:r>
              <a:rPr lang="ja-JP" altLang="en-US" sz="1200" dirty="0" smtClean="0"/>
              <a:t>心構え</a:t>
            </a:r>
            <a:endParaRPr lang="en-US" altLang="ja-JP" sz="1200" dirty="0"/>
          </a:p>
          <a:p>
            <a:r>
              <a:rPr lang="en-US" altLang="ja-JP" sz="1200" dirty="0" smtClean="0"/>
              <a:t>  </a:t>
            </a:r>
            <a:r>
              <a:rPr lang="ja-JP" altLang="en-US" sz="1200" dirty="0" smtClean="0"/>
              <a:t>③研修生向けのカウンセリング及び</a:t>
            </a:r>
            <a:r>
              <a:rPr lang="ja-JP" altLang="en-US" sz="1200" dirty="0" err="1" smtClean="0"/>
              <a:t>ほ</a:t>
            </a:r>
            <a:r>
              <a:rPr lang="ja-JP" altLang="en-US" sz="1200" dirty="0" smtClean="0"/>
              <a:t>場作付けのスケジュール</a:t>
            </a:r>
            <a:endParaRPr lang="en-US" altLang="ja-JP" sz="1200" dirty="0" smtClean="0"/>
          </a:p>
        </p:txBody>
      </p:sp>
      <p:sp>
        <p:nvSpPr>
          <p:cNvPr id="5" name="角丸四角形吹き出し 4"/>
          <p:cNvSpPr/>
          <p:nvPr/>
        </p:nvSpPr>
        <p:spPr>
          <a:xfrm>
            <a:off x="2981776" y="4350611"/>
            <a:ext cx="3456384" cy="535636"/>
          </a:xfrm>
          <a:prstGeom prst="wedgeRoundRectCallout">
            <a:avLst>
              <a:gd name="adj1" fmla="val -26799"/>
              <a:gd name="adj2" fmla="val 82381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 smtClean="0">
                <a:solidFill>
                  <a:srgbClr val="FF0000"/>
                </a:solidFill>
              </a:rPr>
              <a:t>生産者が主体</a:t>
            </a:r>
            <a:r>
              <a:rPr kumimoji="1" lang="ja-JP" altLang="en-US" sz="1200" dirty="0" smtClean="0">
                <a:solidFill>
                  <a:schemeClr val="tx1"/>
                </a:solidFill>
              </a:rPr>
              <a:t>となって「スムーズな研修・就農」が</a:t>
            </a:r>
            <a:endParaRPr kumimoji="1" lang="en-US" altLang="ja-JP" sz="12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200" dirty="0" smtClean="0">
                <a:solidFill>
                  <a:schemeClr val="tx1"/>
                </a:solidFill>
              </a:rPr>
              <a:t>できるようにチェックリスト等を取りまとめ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471268" y="6112246"/>
            <a:ext cx="2805893" cy="646331"/>
          </a:xfrm>
          <a:prstGeom prst="rect">
            <a:avLst/>
          </a:prstGeom>
          <a:solidFill>
            <a:srgbClr val="B7EBB7">
              <a:alpha val="50000"/>
            </a:srgbClr>
          </a:solidFill>
        </p:spPr>
        <p:txBody>
          <a:bodyPr wrap="square">
            <a:spAutoFit/>
          </a:bodyPr>
          <a:lstStyle/>
          <a:p>
            <a:r>
              <a:rPr lang="ja-JP" altLang="en-US" sz="1200" dirty="0" smtClean="0"/>
              <a:t>○組合</a:t>
            </a:r>
            <a:r>
              <a:rPr lang="en-US" altLang="ja-JP" sz="1200" dirty="0" smtClean="0"/>
              <a:t>HP</a:t>
            </a:r>
            <a:r>
              <a:rPr lang="ja-JP" altLang="en-US" sz="1200" dirty="0" err="1" smtClean="0"/>
              <a:t>の新規就農</a:t>
            </a:r>
            <a:r>
              <a:rPr lang="ja-JP" altLang="en-US" sz="1200" dirty="0" smtClean="0"/>
              <a:t>者支援の明確化</a:t>
            </a:r>
            <a:endParaRPr lang="en-US" altLang="ja-JP" sz="1200" dirty="0" smtClean="0"/>
          </a:p>
          <a:p>
            <a:endParaRPr lang="en-US" altLang="ja-JP" sz="1200" dirty="0" smtClean="0"/>
          </a:p>
          <a:p>
            <a:r>
              <a:rPr lang="ja-JP" altLang="en-US" sz="1200" dirty="0" smtClean="0"/>
              <a:t>○基盤整備と連動した優良農地の確保　　　　　　　　　　　　　　　　　　　　</a:t>
            </a:r>
            <a:endParaRPr lang="en-US" altLang="ja-JP" sz="1200" dirty="0" smtClean="0"/>
          </a:p>
        </p:txBody>
      </p:sp>
      <p:sp>
        <p:nvSpPr>
          <p:cNvPr id="13" name="右矢印 12"/>
          <p:cNvSpPr/>
          <p:nvPr/>
        </p:nvSpPr>
        <p:spPr>
          <a:xfrm>
            <a:off x="4738836" y="5125404"/>
            <a:ext cx="154575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445744" y="7899998"/>
            <a:ext cx="2335518" cy="2769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200" b="1" dirty="0" smtClean="0"/>
              <a:t>②花き（リンドウ、宿根カスミソウ）</a:t>
            </a:r>
            <a:endParaRPr kumimoji="1" lang="ja-JP" altLang="en-US" sz="1200" b="1" dirty="0"/>
          </a:p>
        </p:txBody>
      </p:sp>
      <p:sp>
        <p:nvSpPr>
          <p:cNvPr id="39" name="右矢印 38"/>
          <p:cNvSpPr/>
          <p:nvPr/>
        </p:nvSpPr>
        <p:spPr>
          <a:xfrm>
            <a:off x="4039147" y="7475128"/>
            <a:ext cx="154575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右矢印 41"/>
          <p:cNvSpPr/>
          <p:nvPr/>
        </p:nvSpPr>
        <p:spPr>
          <a:xfrm>
            <a:off x="3131021" y="6050573"/>
            <a:ext cx="292280" cy="2290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/>
          <p:cNvSpPr/>
          <p:nvPr/>
        </p:nvSpPr>
        <p:spPr>
          <a:xfrm>
            <a:off x="4919960" y="5041781"/>
            <a:ext cx="1781329" cy="461665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1200" dirty="0" smtClean="0"/>
              <a:t>令和</a:t>
            </a:r>
            <a:r>
              <a:rPr lang="en-US" altLang="ja-JP" sz="1200" dirty="0" smtClean="0"/>
              <a:t>5</a:t>
            </a:r>
            <a:r>
              <a:rPr lang="ja-JP" altLang="en-US" sz="1200" dirty="0" smtClean="0"/>
              <a:t>年度研修希望者</a:t>
            </a:r>
            <a:endParaRPr lang="en-US" altLang="ja-JP" sz="1200" dirty="0" smtClean="0"/>
          </a:p>
          <a:p>
            <a:r>
              <a:rPr lang="en-US" altLang="ja-JP" sz="1200" dirty="0" smtClean="0"/>
              <a:t>2</a:t>
            </a:r>
            <a:r>
              <a:rPr lang="ja-JP" altLang="en-US" sz="1200" dirty="0" smtClean="0"/>
              <a:t>組に対し面談時に使用</a:t>
            </a:r>
            <a:endParaRPr lang="en-US" altLang="ja-JP" sz="1200" dirty="0"/>
          </a:p>
        </p:txBody>
      </p:sp>
      <p:sp>
        <p:nvSpPr>
          <p:cNvPr id="45" name="正方形/長方形 44"/>
          <p:cNvSpPr/>
          <p:nvPr/>
        </p:nvSpPr>
        <p:spPr>
          <a:xfrm>
            <a:off x="3492974" y="5923462"/>
            <a:ext cx="2375443" cy="276999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1200" dirty="0" smtClean="0"/>
              <a:t>事務局</a:t>
            </a:r>
            <a:r>
              <a:rPr lang="en-US" altLang="ja-JP" sz="1200" dirty="0" smtClean="0"/>
              <a:t>JA</a:t>
            </a:r>
            <a:r>
              <a:rPr lang="ja-JP" altLang="en-US" sz="1200" dirty="0" smtClean="0"/>
              <a:t>が令和</a:t>
            </a:r>
            <a:r>
              <a:rPr lang="en-US" altLang="ja-JP" sz="1200" dirty="0" smtClean="0"/>
              <a:t>4</a:t>
            </a:r>
            <a:r>
              <a:rPr lang="ja-JP" altLang="en-US" sz="1200" dirty="0" smtClean="0"/>
              <a:t>年に</a:t>
            </a:r>
            <a:r>
              <a:rPr lang="en-US" altLang="ja-JP" sz="1200" dirty="0" smtClean="0"/>
              <a:t>HP</a:t>
            </a:r>
            <a:r>
              <a:rPr lang="ja-JP" altLang="en-US" sz="1200" dirty="0" smtClean="0"/>
              <a:t>を再整備</a:t>
            </a:r>
            <a:endParaRPr lang="en-US" altLang="ja-JP" sz="1200" dirty="0"/>
          </a:p>
        </p:txBody>
      </p:sp>
      <p:sp>
        <p:nvSpPr>
          <p:cNvPr id="46" name="右矢印 45"/>
          <p:cNvSpPr/>
          <p:nvPr/>
        </p:nvSpPr>
        <p:spPr>
          <a:xfrm>
            <a:off x="3131021" y="6494534"/>
            <a:ext cx="292280" cy="2290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/>
          <p:cNvSpPr/>
          <p:nvPr/>
        </p:nvSpPr>
        <p:spPr>
          <a:xfrm>
            <a:off x="3492153" y="6294503"/>
            <a:ext cx="3209136" cy="646331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1200" dirty="0" smtClean="0"/>
              <a:t>町、農村整備部、地域担い手との連携を進め、基盤整備実施地区でトマトハウスの団地化</a:t>
            </a:r>
            <a:endParaRPr lang="en-US" altLang="ja-JP" sz="1200" dirty="0" smtClean="0"/>
          </a:p>
          <a:p>
            <a:r>
              <a:rPr lang="ja-JP" altLang="en-US" sz="1200" dirty="0" smtClean="0"/>
              <a:t>及び優良農地の確保の話し合いを支援中</a:t>
            </a:r>
            <a:endParaRPr lang="en-US" altLang="ja-JP" sz="1200" dirty="0"/>
          </a:p>
        </p:txBody>
      </p:sp>
      <p:sp>
        <p:nvSpPr>
          <p:cNvPr id="48" name="正方形/長方形 47"/>
          <p:cNvSpPr/>
          <p:nvPr/>
        </p:nvSpPr>
        <p:spPr>
          <a:xfrm>
            <a:off x="4236660" y="7367778"/>
            <a:ext cx="1631757" cy="463419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1200" dirty="0" smtClean="0"/>
              <a:t>研修生</a:t>
            </a:r>
            <a:r>
              <a:rPr lang="en-US" altLang="ja-JP" sz="1200" dirty="0" smtClean="0"/>
              <a:t>1</a:t>
            </a:r>
            <a:r>
              <a:rPr lang="ja-JP" altLang="en-US" sz="1200" dirty="0" smtClean="0"/>
              <a:t>名が研修中</a:t>
            </a:r>
            <a:endParaRPr lang="en-US" altLang="ja-JP" sz="1200" dirty="0" smtClean="0"/>
          </a:p>
          <a:p>
            <a:r>
              <a:rPr lang="ja-JP" altLang="en-US" sz="1200" dirty="0" smtClean="0"/>
              <a:t>（令和</a:t>
            </a:r>
            <a:r>
              <a:rPr lang="en-US" altLang="ja-JP" sz="1200" dirty="0" smtClean="0"/>
              <a:t>4</a:t>
            </a:r>
            <a:r>
              <a:rPr lang="ja-JP" altLang="en-US" sz="1200" dirty="0" smtClean="0"/>
              <a:t>年～令和</a:t>
            </a:r>
            <a:r>
              <a:rPr lang="en-US" altLang="ja-JP" sz="1200" dirty="0" smtClean="0"/>
              <a:t>5</a:t>
            </a:r>
            <a:r>
              <a:rPr lang="ja-JP" altLang="en-US" sz="1200" dirty="0" smtClean="0"/>
              <a:t>年）</a:t>
            </a:r>
            <a:endParaRPr lang="en-US" altLang="ja-JP" sz="1200" dirty="0"/>
          </a:p>
        </p:txBody>
      </p:sp>
      <p:sp>
        <p:nvSpPr>
          <p:cNvPr id="49" name="正方形/長方形 48"/>
          <p:cNvSpPr/>
          <p:nvPr/>
        </p:nvSpPr>
        <p:spPr>
          <a:xfrm>
            <a:off x="2869982" y="7902078"/>
            <a:ext cx="2344508" cy="461665"/>
          </a:xfrm>
          <a:prstGeom prst="rect">
            <a:avLst/>
          </a:prstGeom>
          <a:solidFill>
            <a:srgbClr val="B7EBB7">
              <a:alpha val="50000"/>
            </a:srgbClr>
          </a:solidFill>
        </p:spPr>
        <p:txBody>
          <a:bodyPr wrap="square">
            <a:spAutoFit/>
          </a:bodyPr>
          <a:lstStyle/>
          <a:p>
            <a:r>
              <a:rPr lang="ja-JP" altLang="en-US" sz="1200" dirty="0" smtClean="0"/>
              <a:t>○</a:t>
            </a:r>
            <a:r>
              <a:rPr lang="ja-JP" altLang="en-US" sz="1200" b="1" dirty="0" smtClean="0">
                <a:solidFill>
                  <a:srgbClr val="FF0000"/>
                </a:solidFill>
              </a:rPr>
              <a:t>南会津地方花</a:t>
            </a:r>
            <a:r>
              <a:rPr lang="ja-JP" altLang="en-US" sz="1200" b="1" dirty="0" err="1" smtClean="0">
                <a:solidFill>
                  <a:srgbClr val="FF0000"/>
                </a:solidFill>
              </a:rPr>
              <a:t>き</a:t>
            </a:r>
            <a:r>
              <a:rPr lang="ja-JP" altLang="en-US" sz="1200" b="1" dirty="0" smtClean="0">
                <a:solidFill>
                  <a:srgbClr val="FF0000"/>
                </a:solidFill>
              </a:rPr>
              <a:t>振興協議会</a:t>
            </a:r>
            <a:r>
              <a:rPr lang="ja-JP" altLang="en-US" sz="1200" dirty="0" smtClean="0"/>
              <a:t>で研修機関認定（令和</a:t>
            </a:r>
            <a:r>
              <a:rPr lang="en-US" altLang="ja-JP" sz="1200" dirty="0" smtClean="0"/>
              <a:t>4</a:t>
            </a:r>
            <a:r>
              <a:rPr lang="ja-JP" altLang="en-US" sz="1200" dirty="0" smtClean="0"/>
              <a:t>年度）</a:t>
            </a:r>
            <a:endParaRPr lang="en-US" altLang="ja-JP" sz="1200" dirty="0" smtClean="0"/>
          </a:p>
        </p:txBody>
      </p:sp>
      <p:sp>
        <p:nvSpPr>
          <p:cNvPr id="50" name="角丸四角形吹き出し 49"/>
          <p:cNvSpPr/>
          <p:nvPr/>
        </p:nvSpPr>
        <p:spPr>
          <a:xfrm>
            <a:off x="5268562" y="7883584"/>
            <a:ext cx="1411429" cy="480159"/>
          </a:xfrm>
          <a:prstGeom prst="wedgeRoundRectCallout">
            <a:avLst>
              <a:gd name="adj1" fmla="val -64232"/>
              <a:gd name="adj2" fmla="val 10596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solidFill>
                  <a:schemeClr val="tx1"/>
                </a:solidFill>
              </a:rPr>
              <a:t>将来を見据えて</a:t>
            </a:r>
            <a:endParaRPr kumimoji="1" lang="en-US" altLang="ja-JP" sz="12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200" dirty="0" smtClean="0">
                <a:solidFill>
                  <a:schemeClr val="tx1"/>
                </a:solidFill>
              </a:rPr>
              <a:t>三部会が連携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" name="曲折矢印 1"/>
          <p:cNvSpPr/>
          <p:nvPr/>
        </p:nvSpPr>
        <p:spPr>
          <a:xfrm rot="10800000" flipH="1">
            <a:off x="700552" y="8402143"/>
            <a:ext cx="579426" cy="2278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1334004" y="8413359"/>
            <a:ext cx="3766259" cy="276999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1200" dirty="0" smtClean="0"/>
              <a:t>南会津地方の主要園芸</a:t>
            </a:r>
            <a:r>
              <a:rPr lang="en-US" altLang="ja-JP" sz="1200" dirty="0" smtClean="0"/>
              <a:t>4</a:t>
            </a:r>
            <a:r>
              <a:rPr lang="ja-JP" altLang="en-US" sz="1200" dirty="0" smtClean="0"/>
              <a:t>品目で全域の研修機関が整備</a:t>
            </a:r>
            <a:endParaRPr lang="en-US" altLang="ja-JP" sz="1200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17585" y="9242721"/>
            <a:ext cx="62962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（１）</a:t>
            </a:r>
            <a:r>
              <a:rPr lang="en-US" altLang="ja-JP" sz="1400" dirty="0"/>
              <a:t>U</a:t>
            </a:r>
            <a:r>
              <a:rPr lang="ja-JP" altLang="en-US" sz="1400" dirty="0"/>
              <a:t>ターン、</a:t>
            </a:r>
            <a:r>
              <a:rPr lang="en-US" altLang="ja-JP" sz="1400" dirty="0"/>
              <a:t>I</a:t>
            </a:r>
            <a:r>
              <a:rPr lang="ja-JP" altLang="en-US" sz="1400" dirty="0"/>
              <a:t>ターン研修希望者の確保や定年帰農者の誘導に向けた取組</a:t>
            </a:r>
            <a:endParaRPr lang="en-US" altLang="ja-JP" sz="1400" dirty="0"/>
          </a:p>
          <a:p>
            <a:r>
              <a:rPr lang="ja-JP" altLang="en-US" sz="1400" dirty="0"/>
              <a:t>　　　　管外への積極的な情報発信、管内での新規栽培者の</a:t>
            </a:r>
            <a:r>
              <a:rPr lang="ja-JP" altLang="en-US" sz="1400" dirty="0" smtClean="0"/>
              <a:t>掘り起こし</a:t>
            </a:r>
            <a:r>
              <a:rPr kumimoji="1" lang="ja-JP" altLang="en-US" sz="1400" dirty="0" smtClean="0"/>
              <a:t>　　　　</a:t>
            </a:r>
            <a:endParaRPr kumimoji="1" lang="en-US" altLang="ja-JP" sz="1400" dirty="0" smtClean="0"/>
          </a:p>
          <a:p>
            <a:r>
              <a:rPr kumimoji="1" lang="ja-JP" altLang="en-US" sz="1400" dirty="0" smtClean="0"/>
              <a:t>（２）</a:t>
            </a:r>
            <a:r>
              <a:rPr lang="ja-JP" altLang="en-US" sz="1400" dirty="0"/>
              <a:t>スムーズな研修・就農に向けて研修体制の継続した見直し</a:t>
            </a:r>
          </a:p>
          <a:p>
            <a:endParaRPr kumimoji="1" lang="ja-JP" altLang="en-US" sz="14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490" y="2359830"/>
            <a:ext cx="1553021" cy="1168315"/>
          </a:xfrm>
          <a:prstGeom prst="rect">
            <a:avLst/>
          </a:prstGeom>
        </p:spPr>
      </p:pic>
      <p:sp>
        <p:nvSpPr>
          <p:cNvPr id="10" name="円形吹き出し 9"/>
          <p:cNvSpPr/>
          <p:nvPr/>
        </p:nvSpPr>
        <p:spPr>
          <a:xfrm>
            <a:off x="5267322" y="2043195"/>
            <a:ext cx="1418590" cy="379104"/>
          </a:xfrm>
          <a:prstGeom prst="wedgeEllipseCallout">
            <a:avLst>
              <a:gd name="adj1" fmla="val -53020"/>
              <a:gd name="adj2" fmla="val 53803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>
                <a:solidFill>
                  <a:schemeClr val="tx1"/>
                </a:solidFill>
              </a:rPr>
              <a:t>花</a:t>
            </a:r>
            <a:r>
              <a:rPr kumimoji="1" lang="ja-JP" altLang="en-US" sz="1100" dirty="0" err="1" smtClean="0">
                <a:solidFill>
                  <a:schemeClr val="tx1"/>
                </a:solidFill>
              </a:rPr>
              <a:t>きの</a:t>
            </a:r>
            <a:r>
              <a:rPr kumimoji="1" lang="ja-JP" altLang="en-US" sz="1100" dirty="0" smtClean="0">
                <a:solidFill>
                  <a:schemeClr val="tx1"/>
                </a:solidFill>
              </a:rPr>
              <a:t>活動例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7772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2923</TotalTime>
  <Words>864</Words>
  <Application>Microsoft Office PowerPoint</Application>
  <PresentationFormat>ユーザー設定</PresentationFormat>
  <Paragraphs>107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ＤＨＰ特太ゴシック体</vt:lpstr>
      <vt:lpstr>ＭＳ Ｐゴシック</vt:lpstr>
      <vt:lpstr>ＭＳ ゴシック</vt:lpstr>
      <vt:lpstr>Arial</vt:lpstr>
      <vt:lpstr>Calibri</vt:lpstr>
      <vt:lpstr>Office ​​テーマ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西舘 孝治</dc:creator>
  <cp:lastModifiedBy>鈴木 安和</cp:lastModifiedBy>
  <cp:revision>300</cp:revision>
  <cp:lastPrinted>2022-12-14T07:38:59Z</cp:lastPrinted>
  <dcterms:created xsi:type="dcterms:W3CDTF">2016-10-18T07:33:26Z</dcterms:created>
  <dcterms:modified xsi:type="dcterms:W3CDTF">2022-12-24T03:42:08Z</dcterms:modified>
</cp:coreProperties>
</file>