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6858000" cy="9906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成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FFE389"/>
    <a:srgbClr val="FFD347"/>
    <a:srgbClr val="33CC33"/>
    <a:srgbClr val="66CCFF"/>
    <a:srgbClr val="FF6600"/>
    <a:srgbClr val="008000"/>
    <a:srgbClr val="CCFFCC"/>
    <a:srgbClr val="99FF99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59" autoAdjust="0"/>
    <p:restoredTop sz="95856" autoAdjust="0"/>
  </p:normalViewPr>
  <p:slideViewPr>
    <p:cSldViewPr snapToGrid="0">
      <p:cViewPr>
        <p:scale>
          <a:sx n="107" d="100"/>
          <a:sy n="107" d="100"/>
        </p:scale>
        <p:origin x="4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918FC8-35B7-49CB-84C2-CC2FA2E23C9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E4C01D56-7987-4150-9518-7725D9E7B247}" type="pres">
      <dgm:prSet presAssocID="{AE918FC8-35B7-49CB-84C2-CC2FA2E23C9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BDB5AE5B-7F2A-44CC-B2C7-D26EB2713418}" type="presOf" srcId="{AE918FC8-35B7-49CB-84C2-CC2FA2E23C9E}" destId="{E4C01D56-7987-4150-9518-7725D9E7B247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B7CC36-F735-4BDB-96B7-DCB8F89D9602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E476230A-E844-48B7-8B4E-5196FF5876AF}">
      <dgm:prSet custT="1"/>
      <dgm:spPr>
        <a:solidFill>
          <a:srgbClr val="00B050"/>
        </a:solidFill>
      </dgm:spPr>
      <dgm:t>
        <a:bodyPr/>
        <a:lstStyle/>
        <a:p>
          <a:pPr algn="ctr"/>
          <a:r>
            <a:rPr kumimoji="1" lang="en-US" altLang="ja-JP" sz="900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【</a:t>
          </a:r>
          <a:r>
            <a:rPr kumimoji="1" lang="ja-JP" altLang="en-US" sz="900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普及</a:t>
          </a:r>
          <a:r>
            <a:rPr kumimoji="1" lang="en-US" altLang="ja-JP" sz="900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】</a:t>
          </a:r>
        </a:p>
        <a:p>
          <a:pPr algn="ctr"/>
          <a:r>
            <a:rPr kumimoji="1" lang="ja-JP" altLang="en-US" sz="900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生産体系の確立</a:t>
          </a:r>
          <a:r>
            <a:rPr kumimoji="1" lang="ja-JP" altLang="en-US" sz="900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、モデル</a:t>
          </a:r>
          <a:r>
            <a:rPr kumimoji="1" lang="ja-JP" altLang="en-US" sz="900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の推進</a:t>
          </a:r>
          <a:endParaRPr kumimoji="1" lang="ja-JP" altLang="en-US" sz="900" dirty="0">
            <a:latin typeface="ＭＳ ゴシック" panose="020B0609070205080204" pitchFamily="49" charset="-128"/>
            <a:ea typeface="ＭＳ ゴシック" panose="020B0609070205080204" pitchFamily="49" charset="-128"/>
          </a:endParaRPr>
        </a:p>
      </dgm:t>
    </dgm:pt>
    <dgm:pt modelId="{375D41CB-922A-41D8-9985-9AA19767FA95}" type="parTrans" cxnId="{CBF00C2A-A1C8-424A-A1A4-C4D5D3064256}">
      <dgm:prSet/>
      <dgm:spPr/>
      <dgm:t>
        <a:bodyPr/>
        <a:lstStyle/>
        <a:p>
          <a:endParaRPr kumimoji="1" lang="ja-JP" altLang="en-US" sz="800"/>
        </a:p>
      </dgm:t>
    </dgm:pt>
    <dgm:pt modelId="{F600A77B-A78E-4678-8A72-A570AD6E7104}" type="sibTrans" cxnId="{CBF00C2A-A1C8-424A-A1A4-C4D5D3064256}">
      <dgm:prSet custT="1"/>
      <dgm:spPr>
        <a:solidFill>
          <a:srgbClr val="00B050"/>
        </a:solidFill>
      </dgm:spPr>
      <dgm:t>
        <a:bodyPr/>
        <a:lstStyle/>
        <a:p>
          <a:endParaRPr kumimoji="1" lang="ja-JP" altLang="en-US" sz="800" dirty="0"/>
        </a:p>
      </dgm:t>
    </dgm:pt>
    <dgm:pt modelId="{BCE65EBD-C602-47A5-AB84-91790590EA58}">
      <dgm:prSet custT="1"/>
      <dgm:spPr>
        <a:solidFill>
          <a:srgbClr val="00B050"/>
        </a:solidFill>
      </dgm:spPr>
      <dgm:t>
        <a:bodyPr/>
        <a:lstStyle/>
        <a:p>
          <a:r>
            <a:rPr kumimoji="1" lang="en-US" altLang="ja-JP" sz="900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【JA】</a:t>
          </a:r>
        </a:p>
        <a:p>
          <a:r>
            <a:rPr kumimoji="1" lang="ja-JP" altLang="en-US" sz="900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販路</a:t>
          </a:r>
          <a:r>
            <a:rPr kumimoji="1" lang="ja-JP" altLang="en-US" sz="900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支援</a:t>
          </a:r>
          <a:endParaRPr kumimoji="1" lang="ja-JP" altLang="en-US" sz="900" dirty="0">
            <a:latin typeface="ＭＳ ゴシック" panose="020B0609070205080204" pitchFamily="49" charset="-128"/>
            <a:ea typeface="ＭＳ ゴシック" panose="020B0609070205080204" pitchFamily="49" charset="-128"/>
          </a:endParaRPr>
        </a:p>
      </dgm:t>
    </dgm:pt>
    <dgm:pt modelId="{BA90C9BA-DBD3-47A3-926E-AB9B326D6AE9}" type="parTrans" cxnId="{A9379F65-AAA6-40D2-B512-2A53A5D96B1F}">
      <dgm:prSet/>
      <dgm:spPr/>
      <dgm:t>
        <a:bodyPr/>
        <a:lstStyle/>
        <a:p>
          <a:endParaRPr kumimoji="1" lang="ja-JP" altLang="en-US" sz="800"/>
        </a:p>
      </dgm:t>
    </dgm:pt>
    <dgm:pt modelId="{D60B6002-4AC8-40A9-820C-3CC9123931A6}" type="sibTrans" cxnId="{A9379F65-AAA6-40D2-B512-2A53A5D96B1F}">
      <dgm:prSet custT="1"/>
      <dgm:spPr>
        <a:solidFill>
          <a:srgbClr val="00B050"/>
        </a:solidFill>
      </dgm:spPr>
      <dgm:t>
        <a:bodyPr/>
        <a:lstStyle/>
        <a:p>
          <a:endParaRPr kumimoji="1" lang="ja-JP" altLang="en-US" sz="800"/>
        </a:p>
      </dgm:t>
    </dgm:pt>
    <dgm:pt modelId="{36E89AAB-5ED5-4D46-BCA8-C83D365218D6}">
      <dgm:prSet custT="1"/>
      <dgm:spPr>
        <a:solidFill>
          <a:srgbClr val="00B050"/>
        </a:solidFill>
      </dgm:spPr>
      <dgm:t>
        <a:bodyPr/>
        <a:lstStyle/>
        <a:p>
          <a:r>
            <a:rPr kumimoji="1" lang="en-US" altLang="ja-JP" sz="900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【</a:t>
          </a:r>
          <a:r>
            <a:rPr kumimoji="1" lang="ja-JP" altLang="en-US" sz="900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市</a:t>
          </a:r>
          <a:r>
            <a:rPr kumimoji="1" lang="en-US" altLang="ja-JP" sz="900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】</a:t>
          </a:r>
        </a:p>
        <a:p>
          <a:r>
            <a:rPr kumimoji="1" lang="ja-JP" altLang="en-US" sz="900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機械</a:t>
          </a:r>
          <a:r>
            <a:rPr kumimoji="1" lang="ja-JP" altLang="en-US" sz="900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・施設</a:t>
          </a:r>
          <a:r>
            <a:rPr kumimoji="1" lang="ja-JP" altLang="en-US" sz="900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整備支援</a:t>
          </a:r>
          <a:endParaRPr kumimoji="1" lang="en-US" altLang="ja-JP" sz="900" dirty="0" smtClean="0">
            <a:latin typeface="ＭＳ ゴシック" panose="020B0609070205080204" pitchFamily="49" charset="-128"/>
            <a:ea typeface="ＭＳ ゴシック" panose="020B0609070205080204" pitchFamily="49" charset="-128"/>
          </a:endParaRPr>
        </a:p>
      </dgm:t>
    </dgm:pt>
    <dgm:pt modelId="{691242D5-5E68-45B8-A899-8BC15D8042EB}" type="parTrans" cxnId="{32D7DE28-3BE1-4A06-B4ED-3019A08F98E9}">
      <dgm:prSet/>
      <dgm:spPr/>
      <dgm:t>
        <a:bodyPr/>
        <a:lstStyle/>
        <a:p>
          <a:endParaRPr kumimoji="1" lang="ja-JP" altLang="en-US" sz="800"/>
        </a:p>
      </dgm:t>
    </dgm:pt>
    <dgm:pt modelId="{740A4AFC-1F3B-4F65-8E58-99A55E871E76}" type="sibTrans" cxnId="{32D7DE28-3BE1-4A06-B4ED-3019A08F98E9}">
      <dgm:prSet custT="1"/>
      <dgm:spPr>
        <a:solidFill>
          <a:srgbClr val="00B050"/>
        </a:solidFill>
      </dgm:spPr>
      <dgm:t>
        <a:bodyPr/>
        <a:lstStyle/>
        <a:p>
          <a:endParaRPr kumimoji="1" lang="ja-JP" altLang="en-US" sz="800"/>
        </a:p>
      </dgm:t>
    </dgm:pt>
    <dgm:pt modelId="{9FA4E264-2551-4C05-B378-954BDEBB47D4}" type="pres">
      <dgm:prSet presAssocID="{4FB7CC36-F735-4BDB-96B7-DCB8F89D960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kumimoji="1" lang="ja-JP" altLang="en-US"/>
        </a:p>
      </dgm:t>
    </dgm:pt>
    <dgm:pt modelId="{92B41625-E71C-4099-8F85-F6C6599404ED}" type="pres">
      <dgm:prSet presAssocID="{E476230A-E844-48B7-8B4E-5196FF5876AF}" presName="node" presStyleLbl="node1" presStyleIdx="0" presStyleCnt="3" custScaleX="243002" custScaleY="174608" custRadScaleRad="72494" custRadScaleInc="-1074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4675CA85-79A9-42CE-A03F-3C369FF7A206}" type="pres">
      <dgm:prSet presAssocID="{F600A77B-A78E-4678-8A72-A570AD6E7104}" presName="sibTrans" presStyleLbl="sibTrans2D1" presStyleIdx="0" presStyleCnt="3" custAng="1625266" custScaleX="694446" custScaleY="183361" custLinFactX="-200000" custLinFactY="57652" custLinFactNeighborX="-235018" custLinFactNeighborY="100000"/>
      <dgm:spPr/>
      <dgm:t>
        <a:bodyPr/>
        <a:lstStyle/>
        <a:p>
          <a:endParaRPr kumimoji="1" lang="ja-JP" altLang="en-US"/>
        </a:p>
      </dgm:t>
    </dgm:pt>
    <dgm:pt modelId="{DB2A3F8D-950C-4CAF-8C0E-9EE65D8439D0}" type="pres">
      <dgm:prSet presAssocID="{F600A77B-A78E-4678-8A72-A570AD6E7104}" presName="connectorText" presStyleLbl="sibTrans2D1" presStyleIdx="0" presStyleCnt="3"/>
      <dgm:spPr/>
      <dgm:t>
        <a:bodyPr/>
        <a:lstStyle/>
        <a:p>
          <a:endParaRPr kumimoji="1" lang="ja-JP" altLang="en-US"/>
        </a:p>
      </dgm:t>
    </dgm:pt>
    <dgm:pt modelId="{0ECE95C8-F4AE-4907-B165-7017B10D3174}" type="pres">
      <dgm:prSet presAssocID="{36E89AAB-5ED5-4D46-BCA8-C83D365218D6}" presName="node" presStyleLbl="node1" presStyleIdx="1" presStyleCnt="3" custScaleX="159191" custScaleY="198910" custRadScaleRad="197666" custRadScaleInc="-34506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AB39CE74-E79E-4759-A41C-E6EFD21D6ABA}" type="pres">
      <dgm:prSet presAssocID="{740A4AFC-1F3B-4F65-8E58-99A55E871E76}" presName="sibTrans" presStyleLbl="sibTrans2D1" presStyleIdx="1" presStyleCnt="3" custAng="21575703" custScaleX="870564" custScaleY="188928" custLinFactY="19428" custLinFactNeighborX="-10493" custLinFactNeighborY="100000"/>
      <dgm:spPr/>
      <dgm:t>
        <a:bodyPr/>
        <a:lstStyle/>
        <a:p>
          <a:endParaRPr kumimoji="1" lang="ja-JP" altLang="en-US"/>
        </a:p>
      </dgm:t>
    </dgm:pt>
    <dgm:pt modelId="{402589DB-E660-4463-A692-9B0A0ED3C310}" type="pres">
      <dgm:prSet presAssocID="{740A4AFC-1F3B-4F65-8E58-99A55E871E76}" presName="connectorText" presStyleLbl="sibTrans2D1" presStyleIdx="1" presStyleCnt="3"/>
      <dgm:spPr/>
      <dgm:t>
        <a:bodyPr/>
        <a:lstStyle/>
        <a:p>
          <a:endParaRPr kumimoji="1" lang="ja-JP" altLang="en-US"/>
        </a:p>
      </dgm:t>
    </dgm:pt>
    <dgm:pt modelId="{B2862C59-10B2-4370-A6B9-7B8DDE393A85}" type="pres">
      <dgm:prSet presAssocID="{BCE65EBD-C602-47A5-AB84-91790590EA58}" presName="node" presStyleLbl="node1" presStyleIdx="2" presStyleCnt="3" custScaleX="160192" custScaleY="191483" custRadScaleRad="207948" custRadScaleInc="35587">
        <dgm:presLayoutVars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EB2D0C5-3A48-44B1-A57F-F44AB02A8014}" type="pres">
      <dgm:prSet presAssocID="{D60B6002-4AC8-40A9-820C-3CC9123931A6}" presName="sibTrans" presStyleLbl="sibTrans2D1" presStyleIdx="2" presStyleCnt="3" custAng="20032922" custScaleX="675201" custScaleY="178114" custLinFactX="200000" custLinFactY="54343" custLinFactNeighborX="282393" custLinFactNeighborY="100000"/>
      <dgm:spPr/>
      <dgm:t>
        <a:bodyPr/>
        <a:lstStyle/>
        <a:p>
          <a:endParaRPr kumimoji="1" lang="ja-JP" altLang="en-US"/>
        </a:p>
      </dgm:t>
    </dgm:pt>
    <dgm:pt modelId="{89195C86-21B0-44AF-85FF-80B8A8FBE887}" type="pres">
      <dgm:prSet presAssocID="{D60B6002-4AC8-40A9-820C-3CC9123931A6}" presName="connectorText" presStyleLbl="sibTrans2D1" presStyleIdx="2" presStyleCnt="3"/>
      <dgm:spPr/>
      <dgm:t>
        <a:bodyPr/>
        <a:lstStyle/>
        <a:p>
          <a:endParaRPr kumimoji="1" lang="ja-JP" altLang="en-US"/>
        </a:p>
      </dgm:t>
    </dgm:pt>
  </dgm:ptLst>
  <dgm:cxnLst>
    <dgm:cxn modelId="{ABD21231-5059-4A06-861E-2B41CFDA820F}" type="presOf" srcId="{740A4AFC-1F3B-4F65-8E58-99A55E871E76}" destId="{AB39CE74-E79E-4759-A41C-E6EFD21D6ABA}" srcOrd="0" destOrd="0" presId="urn:microsoft.com/office/officeart/2005/8/layout/cycle7"/>
    <dgm:cxn modelId="{872E14A8-C56D-41C8-8A2F-77C05A49106D}" type="presOf" srcId="{BCE65EBD-C602-47A5-AB84-91790590EA58}" destId="{B2862C59-10B2-4370-A6B9-7B8DDE393A85}" srcOrd="0" destOrd="0" presId="urn:microsoft.com/office/officeart/2005/8/layout/cycle7"/>
    <dgm:cxn modelId="{9BEFE86F-59EB-4F39-9347-246E707490CB}" type="presOf" srcId="{4FB7CC36-F735-4BDB-96B7-DCB8F89D9602}" destId="{9FA4E264-2551-4C05-B378-954BDEBB47D4}" srcOrd="0" destOrd="0" presId="urn:microsoft.com/office/officeart/2005/8/layout/cycle7"/>
    <dgm:cxn modelId="{04094C48-7728-4733-8D7C-6E16EA020DB3}" type="presOf" srcId="{36E89AAB-5ED5-4D46-BCA8-C83D365218D6}" destId="{0ECE95C8-F4AE-4907-B165-7017B10D3174}" srcOrd="0" destOrd="0" presId="urn:microsoft.com/office/officeart/2005/8/layout/cycle7"/>
    <dgm:cxn modelId="{32D7DE28-3BE1-4A06-B4ED-3019A08F98E9}" srcId="{4FB7CC36-F735-4BDB-96B7-DCB8F89D9602}" destId="{36E89AAB-5ED5-4D46-BCA8-C83D365218D6}" srcOrd="1" destOrd="0" parTransId="{691242D5-5E68-45B8-A899-8BC15D8042EB}" sibTransId="{740A4AFC-1F3B-4F65-8E58-99A55E871E76}"/>
    <dgm:cxn modelId="{62798746-0734-420D-AF45-B85DC1435F88}" type="presOf" srcId="{D60B6002-4AC8-40A9-820C-3CC9123931A6}" destId="{89195C86-21B0-44AF-85FF-80B8A8FBE887}" srcOrd="1" destOrd="0" presId="urn:microsoft.com/office/officeart/2005/8/layout/cycle7"/>
    <dgm:cxn modelId="{0C6C0E09-E07D-45A1-B0AC-670951BAEA70}" type="presOf" srcId="{D60B6002-4AC8-40A9-820C-3CC9123931A6}" destId="{7EB2D0C5-3A48-44B1-A57F-F44AB02A8014}" srcOrd="0" destOrd="0" presId="urn:microsoft.com/office/officeart/2005/8/layout/cycle7"/>
    <dgm:cxn modelId="{D1E16789-EED1-4D4C-8050-B8DC0693C98F}" type="presOf" srcId="{F600A77B-A78E-4678-8A72-A570AD6E7104}" destId="{DB2A3F8D-950C-4CAF-8C0E-9EE65D8439D0}" srcOrd="1" destOrd="0" presId="urn:microsoft.com/office/officeart/2005/8/layout/cycle7"/>
    <dgm:cxn modelId="{A9379F65-AAA6-40D2-B512-2A53A5D96B1F}" srcId="{4FB7CC36-F735-4BDB-96B7-DCB8F89D9602}" destId="{BCE65EBD-C602-47A5-AB84-91790590EA58}" srcOrd="2" destOrd="0" parTransId="{BA90C9BA-DBD3-47A3-926E-AB9B326D6AE9}" sibTransId="{D60B6002-4AC8-40A9-820C-3CC9123931A6}"/>
    <dgm:cxn modelId="{51785570-2B67-4911-BE6B-0C5029E1AED5}" type="presOf" srcId="{740A4AFC-1F3B-4F65-8E58-99A55E871E76}" destId="{402589DB-E660-4463-A692-9B0A0ED3C310}" srcOrd="1" destOrd="0" presId="urn:microsoft.com/office/officeart/2005/8/layout/cycle7"/>
    <dgm:cxn modelId="{0B83E50D-5DA1-49A2-9C34-29FD7AD9BD4B}" type="presOf" srcId="{E476230A-E844-48B7-8B4E-5196FF5876AF}" destId="{92B41625-E71C-4099-8F85-F6C6599404ED}" srcOrd="0" destOrd="0" presId="urn:microsoft.com/office/officeart/2005/8/layout/cycle7"/>
    <dgm:cxn modelId="{ABFEA1F2-9C60-45BB-B9A2-71F156FA5728}" type="presOf" srcId="{F600A77B-A78E-4678-8A72-A570AD6E7104}" destId="{4675CA85-79A9-42CE-A03F-3C369FF7A206}" srcOrd="0" destOrd="0" presId="urn:microsoft.com/office/officeart/2005/8/layout/cycle7"/>
    <dgm:cxn modelId="{CBF00C2A-A1C8-424A-A1A4-C4D5D3064256}" srcId="{4FB7CC36-F735-4BDB-96B7-DCB8F89D9602}" destId="{E476230A-E844-48B7-8B4E-5196FF5876AF}" srcOrd="0" destOrd="0" parTransId="{375D41CB-922A-41D8-9985-9AA19767FA95}" sibTransId="{F600A77B-A78E-4678-8A72-A570AD6E7104}"/>
    <dgm:cxn modelId="{9F5EBF6E-1425-4E20-927E-9B0A82C2E77F}" type="presParOf" srcId="{9FA4E264-2551-4C05-B378-954BDEBB47D4}" destId="{92B41625-E71C-4099-8F85-F6C6599404ED}" srcOrd="0" destOrd="0" presId="urn:microsoft.com/office/officeart/2005/8/layout/cycle7"/>
    <dgm:cxn modelId="{80E837B8-DE2C-4E71-9D2C-A684FC430EDB}" type="presParOf" srcId="{9FA4E264-2551-4C05-B378-954BDEBB47D4}" destId="{4675CA85-79A9-42CE-A03F-3C369FF7A206}" srcOrd="1" destOrd="0" presId="urn:microsoft.com/office/officeart/2005/8/layout/cycle7"/>
    <dgm:cxn modelId="{5E12C288-E508-4ACD-AA1B-E60CE3ACB2F3}" type="presParOf" srcId="{4675CA85-79A9-42CE-A03F-3C369FF7A206}" destId="{DB2A3F8D-950C-4CAF-8C0E-9EE65D8439D0}" srcOrd="0" destOrd="0" presId="urn:microsoft.com/office/officeart/2005/8/layout/cycle7"/>
    <dgm:cxn modelId="{F8BDC1C9-FD8E-4BA6-AD86-CF0C8B6B9770}" type="presParOf" srcId="{9FA4E264-2551-4C05-B378-954BDEBB47D4}" destId="{0ECE95C8-F4AE-4907-B165-7017B10D3174}" srcOrd="2" destOrd="0" presId="urn:microsoft.com/office/officeart/2005/8/layout/cycle7"/>
    <dgm:cxn modelId="{CF9C75ED-F1D0-44B8-8BB8-7157F320DD28}" type="presParOf" srcId="{9FA4E264-2551-4C05-B378-954BDEBB47D4}" destId="{AB39CE74-E79E-4759-A41C-E6EFD21D6ABA}" srcOrd="3" destOrd="0" presId="urn:microsoft.com/office/officeart/2005/8/layout/cycle7"/>
    <dgm:cxn modelId="{C1D1C458-B6FF-427B-86F9-C1A596FCA698}" type="presParOf" srcId="{AB39CE74-E79E-4759-A41C-E6EFD21D6ABA}" destId="{402589DB-E660-4463-A692-9B0A0ED3C310}" srcOrd="0" destOrd="0" presId="urn:microsoft.com/office/officeart/2005/8/layout/cycle7"/>
    <dgm:cxn modelId="{0D6B1CAA-01E9-4E47-8C36-08F64641C27A}" type="presParOf" srcId="{9FA4E264-2551-4C05-B378-954BDEBB47D4}" destId="{B2862C59-10B2-4370-A6B9-7B8DDE393A85}" srcOrd="4" destOrd="0" presId="urn:microsoft.com/office/officeart/2005/8/layout/cycle7"/>
    <dgm:cxn modelId="{24994E95-06D5-4C6D-96C8-705793ED0F7A}" type="presParOf" srcId="{9FA4E264-2551-4C05-B378-954BDEBB47D4}" destId="{7EB2D0C5-3A48-44B1-A57F-F44AB02A8014}" srcOrd="5" destOrd="0" presId="urn:microsoft.com/office/officeart/2005/8/layout/cycle7"/>
    <dgm:cxn modelId="{7E4A5A18-AB4B-4F95-8EB5-78C9EA57D17F}" type="presParOf" srcId="{7EB2D0C5-3A48-44B1-A57F-F44AB02A8014}" destId="{89195C86-21B0-44AF-85FF-80B8A8FBE887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C859E5-4860-44CA-B1D0-D893BA519AC5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</dgm:pt>
    <dgm:pt modelId="{ABB14351-3903-4BF3-81CB-C715610D8340}">
      <dgm:prSet phldrT="[テキスト]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kumimoji="1" lang="en-US" altLang="ja-JP" dirty="0" smtClean="0"/>
        </a:p>
        <a:p>
          <a:endParaRPr kumimoji="1" lang="ja-JP" altLang="en-US" dirty="0"/>
        </a:p>
      </dgm:t>
    </dgm:pt>
    <dgm:pt modelId="{7A564401-48B0-4E8F-9A49-DD1299B7A55F}" type="parTrans" cxnId="{A9FB63B6-45A8-4A02-BB46-E50FAE74DC88}">
      <dgm:prSet/>
      <dgm:spPr/>
      <dgm:t>
        <a:bodyPr/>
        <a:lstStyle/>
        <a:p>
          <a:endParaRPr kumimoji="1" lang="ja-JP" altLang="en-US"/>
        </a:p>
      </dgm:t>
    </dgm:pt>
    <dgm:pt modelId="{BB7CAC71-7C9C-4228-BE95-5870095B1839}" type="sibTrans" cxnId="{A9FB63B6-45A8-4A02-BB46-E50FAE74DC88}">
      <dgm:prSet/>
      <dgm:spPr/>
      <dgm:t>
        <a:bodyPr/>
        <a:lstStyle/>
        <a:p>
          <a:endParaRPr kumimoji="1" lang="ja-JP" altLang="en-US"/>
        </a:p>
      </dgm:t>
    </dgm:pt>
    <dgm:pt modelId="{36836D00-DB3D-41FB-9820-286034D70340}">
      <dgm:prSet phldrT="[テキスト]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kumimoji="1" lang="en-US" altLang="ja-JP" dirty="0" smtClean="0"/>
        </a:p>
        <a:p>
          <a:endParaRPr kumimoji="1" lang="ja-JP" altLang="en-US" dirty="0"/>
        </a:p>
      </dgm:t>
    </dgm:pt>
    <dgm:pt modelId="{4805B896-33FE-4DA8-9EFF-DC8034F33FB7}" type="parTrans" cxnId="{8953A550-A7BC-45CC-8BF8-ED6613A910E2}">
      <dgm:prSet/>
      <dgm:spPr/>
      <dgm:t>
        <a:bodyPr/>
        <a:lstStyle/>
        <a:p>
          <a:endParaRPr kumimoji="1" lang="ja-JP" altLang="en-US"/>
        </a:p>
      </dgm:t>
    </dgm:pt>
    <dgm:pt modelId="{C441EB71-E4C4-45B9-B62F-D8EF45A57D67}" type="sibTrans" cxnId="{8953A550-A7BC-45CC-8BF8-ED6613A910E2}">
      <dgm:prSet/>
      <dgm:spPr/>
      <dgm:t>
        <a:bodyPr/>
        <a:lstStyle/>
        <a:p>
          <a:endParaRPr kumimoji="1" lang="ja-JP" altLang="en-US"/>
        </a:p>
      </dgm:t>
    </dgm:pt>
    <dgm:pt modelId="{C59B1763-5897-434A-9591-CAA8F1CC7696}">
      <dgm:prSet phldrT="[テキスト]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kumimoji="1" lang="en-US" altLang="ja-JP" dirty="0" smtClean="0"/>
        </a:p>
        <a:p>
          <a:endParaRPr kumimoji="1" lang="ja-JP" altLang="en-US" dirty="0"/>
        </a:p>
      </dgm:t>
    </dgm:pt>
    <dgm:pt modelId="{774CE216-665C-465E-9B59-9F08E18A523B}" type="parTrans" cxnId="{84F3EADE-31D3-4DE7-BCBC-84BC5B14019F}">
      <dgm:prSet/>
      <dgm:spPr/>
      <dgm:t>
        <a:bodyPr/>
        <a:lstStyle/>
        <a:p>
          <a:endParaRPr kumimoji="1" lang="ja-JP" altLang="en-US"/>
        </a:p>
      </dgm:t>
    </dgm:pt>
    <dgm:pt modelId="{F3F2EFA0-019A-4D70-9856-4F53E75A84B4}" type="sibTrans" cxnId="{84F3EADE-31D3-4DE7-BCBC-84BC5B14019F}">
      <dgm:prSet/>
      <dgm:spPr/>
      <dgm:t>
        <a:bodyPr/>
        <a:lstStyle/>
        <a:p>
          <a:endParaRPr kumimoji="1" lang="ja-JP" altLang="en-US"/>
        </a:p>
      </dgm:t>
    </dgm:pt>
    <dgm:pt modelId="{1018ECE2-0FB2-4516-B529-66E51F7F821C}" type="pres">
      <dgm:prSet presAssocID="{2DC859E5-4860-44CA-B1D0-D893BA519AC5}" presName="compositeShape" presStyleCnt="0">
        <dgm:presLayoutVars>
          <dgm:chMax val="7"/>
          <dgm:dir/>
          <dgm:resizeHandles val="exact"/>
        </dgm:presLayoutVars>
      </dgm:prSet>
      <dgm:spPr/>
    </dgm:pt>
    <dgm:pt modelId="{4F5D1016-C6D2-4355-A666-0DFC9C1C7809}" type="pres">
      <dgm:prSet presAssocID="{ABB14351-3903-4BF3-81CB-C715610D8340}" presName="circ1" presStyleLbl="vennNode1" presStyleIdx="0" presStyleCnt="3" custScaleX="163637" custScaleY="130542" custLinFactNeighborX="-661" custLinFactNeighborY="8374"/>
      <dgm:spPr/>
      <dgm:t>
        <a:bodyPr/>
        <a:lstStyle/>
        <a:p>
          <a:endParaRPr kumimoji="1" lang="ja-JP" altLang="en-US"/>
        </a:p>
      </dgm:t>
    </dgm:pt>
    <dgm:pt modelId="{3E29B00D-3EBD-434A-ACA0-636771F3EE45}" type="pres">
      <dgm:prSet presAssocID="{ABB14351-3903-4BF3-81CB-C715610D834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734F8181-EF17-44E6-940F-4D7CB836ECD6}" type="pres">
      <dgm:prSet presAssocID="{36836D00-DB3D-41FB-9820-286034D70340}" presName="circ2" presStyleLbl="vennNode1" presStyleIdx="1" presStyleCnt="3" custScaleX="129725" custScaleY="110209" custLinFactX="-52202" custLinFactNeighborX="-100000" custLinFactNeighborY="-14239"/>
      <dgm:spPr/>
      <dgm:t>
        <a:bodyPr/>
        <a:lstStyle/>
        <a:p>
          <a:endParaRPr kumimoji="1" lang="ja-JP" altLang="en-US"/>
        </a:p>
      </dgm:t>
    </dgm:pt>
    <dgm:pt modelId="{4C173A88-8A94-4753-B64B-15E905EDC7C4}" type="pres">
      <dgm:prSet presAssocID="{36836D00-DB3D-41FB-9820-286034D7034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  <dgm:pt modelId="{BC4D208F-6D0D-4B49-9C0B-3C5166D8B690}" type="pres">
      <dgm:prSet presAssocID="{C59B1763-5897-434A-9591-CAA8F1CC7696}" presName="circ3" presStyleLbl="vennNode1" presStyleIdx="2" presStyleCnt="3" custScaleX="132368" custScaleY="114225" custLinFactX="49914" custLinFactNeighborX="100000" custLinFactNeighborY="-15243"/>
      <dgm:spPr/>
      <dgm:t>
        <a:bodyPr/>
        <a:lstStyle/>
        <a:p>
          <a:endParaRPr kumimoji="1" lang="ja-JP" altLang="en-US"/>
        </a:p>
      </dgm:t>
    </dgm:pt>
    <dgm:pt modelId="{FBE5B226-2F40-4840-838D-E71E9D618503}" type="pres">
      <dgm:prSet presAssocID="{C59B1763-5897-434A-9591-CAA8F1CC7696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kumimoji="1" lang="ja-JP" altLang="en-US"/>
        </a:p>
      </dgm:t>
    </dgm:pt>
  </dgm:ptLst>
  <dgm:cxnLst>
    <dgm:cxn modelId="{3CCC130A-6CBD-4677-AE42-7AD1349ADED0}" type="presOf" srcId="{36836D00-DB3D-41FB-9820-286034D70340}" destId="{4C173A88-8A94-4753-B64B-15E905EDC7C4}" srcOrd="1" destOrd="0" presId="urn:microsoft.com/office/officeart/2005/8/layout/venn1"/>
    <dgm:cxn modelId="{DD23802C-34A1-420A-9CC0-8A7F4C6C78C4}" type="presOf" srcId="{C59B1763-5897-434A-9591-CAA8F1CC7696}" destId="{FBE5B226-2F40-4840-838D-E71E9D618503}" srcOrd="1" destOrd="0" presId="urn:microsoft.com/office/officeart/2005/8/layout/venn1"/>
    <dgm:cxn modelId="{EA24D610-EBED-4DEA-8208-2FA7ADA73E8C}" type="presOf" srcId="{2DC859E5-4860-44CA-B1D0-D893BA519AC5}" destId="{1018ECE2-0FB2-4516-B529-66E51F7F821C}" srcOrd="0" destOrd="0" presId="urn:microsoft.com/office/officeart/2005/8/layout/venn1"/>
    <dgm:cxn modelId="{84F3EADE-31D3-4DE7-BCBC-84BC5B14019F}" srcId="{2DC859E5-4860-44CA-B1D0-D893BA519AC5}" destId="{C59B1763-5897-434A-9591-CAA8F1CC7696}" srcOrd="2" destOrd="0" parTransId="{774CE216-665C-465E-9B59-9F08E18A523B}" sibTransId="{F3F2EFA0-019A-4D70-9856-4F53E75A84B4}"/>
    <dgm:cxn modelId="{9F8D17FD-9788-479A-8F7F-17702F3E38A5}" type="presOf" srcId="{ABB14351-3903-4BF3-81CB-C715610D8340}" destId="{4F5D1016-C6D2-4355-A666-0DFC9C1C7809}" srcOrd="0" destOrd="0" presId="urn:microsoft.com/office/officeart/2005/8/layout/venn1"/>
    <dgm:cxn modelId="{8953A550-A7BC-45CC-8BF8-ED6613A910E2}" srcId="{2DC859E5-4860-44CA-B1D0-D893BA519AC5}" destId="{36836D00-DB3D-41FB-9820-286034D70340}" srcOrd="1" destOrd="0" parTransId="{4805B896-33FE-4DA8-9EFF-DC8034F33FB7}" sibTransId="{C441EB71-E4C4-45B9-B62F-D8EF45A57D67}"/>
    <dgm:cxn modelId="{A9FB63B6-45A8-4A02-BB46-E50FAE74DC88}" srcId="{2DC859E5-4860-44CA-B1D0-D893BA519AC5}" destId="{ABB14351-3903-4BF3-81CB-C715610D8340}" srcOrd="0" destOrd="0" parTransId="{7A564401-48B0-4E8F-9A49-DD1299B7A55F}" sibTransId="{BB7CAC71-7C9C-4228-BE95-5870095B1839}"/>
    <dgm:cxn modelId="{0B3B6905-951B-4CB5-B18D-41AF2E00AD56}" type="presOf" srcId="{ABB14351-3903-4BF3-81CB-C715610D8340}" destId="{3E29B00D-3EBD-434A-ACA0-636771F3EE45}" srcOrd="1" destOrd="0" presId="urn:microsoft.com/office/officeart/2005/8/layout/venn1"/>
    <dgm:cxn modelId="{030CFBFD-24BE-4D50-B9F7-9C565AE77DBD}" type="presOf" srcId="{C59B1763-5897-434A-9591-CAA8F1CC7696}" destId="{BC4D208F-6D0D-4B49-9C0B-3C5166D8B690}" srcOrd="0" destOrd="0" presId="urn:microsoft.com/office/officeart/2005/8/layout/venn1"/>
    <dgm:cxn modelId="{182BCA24-066C-47B3-8949-FBC32B5867D9}" type="presOf" srcId="{36836D00-DB3D-41FB-9820-286034D70340}" destId="{734F8181-EF17-44E6-940F-4D7CB836ECD6}" srcOrd="0" destOrd="0" presId="urn:microsoft.com/office/officeart/2005/8/layout/venn1"/>
    <dgm:cxn modelId="{E4791F8B-93A6-4375-8CBF-B04BBF0A9361}" type="presParOf" srcId="{1018ECE2-0FB2-4516-B529-66E51F7F821C}" destId="{4F5D1016-C6D2-4355-A666-0DFC9C1C7809}" srcOrd="0" destOrd="0" presId="urn:microsoft.com/office/officeart/2005/8/layout/venn1"/>
    <dgm:cxn modelId="{41EC52E1-FFD4-4B52-83B5-2F45A7FFC6F4}" type="presParOf" srcId="{1018ECE2-0FB2-4516-B529-66E51F7F821C}" destId="{3E29B00D-3EBD-434A-ACA0-636771F3EE45}" srcOrd="1" destOrd="0" presId="urn:microsoft.com/office/officeart/2005/8/layout/venn1"/>
    <dgm:cxn modelId="{9C9C16E0-C6B5-4956-A57F-CA033B5B938B}" type="presParOf" srcId="{1018ECE2-0FB2-4516-B529-66E51F7F821C}" destId="{734F8181-EF17-44E6-940F-4D7CB836ECD6}" srcOrd="2" destOrd="0" presId="urn:microsoft.com/office/officeart/2005/8/layout/venn1"/>
    <dgm:cxn modelId="{A32A29D7-6133-4840-8B73-C8D095E4BCB1}" type="presParOf" srcId="{1018ECE2-0FB2-4516-B529-66E51F7F821C}" destId="{4C173A88-8A94-4753-B64B-15E905EDC7C4}" srcOrd="3" destOrd="0" presId="urn:microsoft.com/office/officeart/2005/8/layout/venn1"/>
    <dgm:cxn modelId="{1C0AB76E-C464-420F-8510-A3AEE80F25DD}" type="presParOf" srcId="{1018ECE2-0FB2-4516-B529-66E51F7F821C}" destId="{BC4D208F-6D0D-4B49-9C0B-3C5166D8B690}" srcOrd="4" destOrd="0" presId="urn:microsoft.com/office/officeart/2005/8/layout/venn1"/>
    <dgm:cxn modelId="{C0A04537-5A8A-417E-96F8-0490121548FC}" type="presParOf" srcId="{1018ECE2-0FB2-4516-B529-66E51F7F821C}" destId="{FBE5B226-2F40-4840-838D-E71E9D618503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41625-E71C-4099-8F85-F6C6599404ED}">
      <dsp:nvSpPr>
        <dsp:cNvPr id="0" name=""/>
        <dsp:cNvSpPr/>
      </dsp:nvSpPr>
      <dsp:spPr>
        <a:xfrm>
          <a:off x="563701" y="34297"/>
          <a:ext cx="1828953" cy="657093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900" kern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【</a:t>
          </a:r>
          <a:r>
            <a:rPr kumimoji="1" lang="ja-JP" altLang="en-US" sz="900" kern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普及</a:t>
          </a:r>
          <a:r>
            <a:rPr kumimoji="1" lang="en-US" altLang="ja-JP" sz="900" kern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】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kern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生産体系の確立</a:t>
          </a:r>
          <a:r>
            <a:rPr kumimoji="1" lang="ja-JP" altLang="en-US" sz="900" kern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、モデル</a:t>
          </a:r>
          <a:r>
            <a:rPr kumimoji="1" lang="ja-JP" altLang="en-US" sz="900" kern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の推進</a:t>
          </a:r>
          <a:endParaRPr kumimoji="1" lang="ja-JP" altLang="en-US" sz="900" kern="1200" dirty="0">
            <a:latin typeface="ＭＳ ゴシック" panose="020B0609070205080204" pitchFamily="49" charset="-128"/>
            <a:ea typeface="ＭＳ ゴシック" panose="020B0609070205080204" pitchFamily="49" charset="-128"/>
          </a:endParaRPr>
        </a:p>
      </dsp:txBody>
      <dsp:txXfrm>
        <a:off x="582947" y="53543"/>
        <a:ext cx="1790461" cy="618601"/>
      </dsp:txXfrm>
    </dsp:sp>
    <dsp:sp modelId="{4675CA85-79A9-42CE-A03F-3C369FF7A206}">
      <dsp:nvSpPr>
        <dsp:cNvPr id="0" name=""/>
        <dsp:cNvSpPr/>
      </dsp:nvSpPr>
      <dsp:spPr>
        <a:xfrm rot="4035303">
          <a:off x="1449203" y="801238"/>
          <a:ext cx="395411" cy="241511"/>
        </a:xfrm>
        <a:prstGeom prst="left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800" kern="1200" dirty="0"/>
        </a:p>
      </dsp:txBody>
      <dsp:txXfrm>
        <a:off x="1521656" y="849540"/>
        <a:ext cx="250505" cy="144907"/>
      </dsp:txXfrm>
    </dsp:sp>
    <dsp:sp modelId="{0ECE95C8-F4AE-4907-B165-7017B10D3174}">
      <dsp:nvSpPr>
        <dsp:cNvPr id="0" name=""/>
        <dsp:cNvSpPr/>
      </dsp:nvSpPr>
      <dsp:spPr>
        <a:xfrm>
          <a:off x="1766130" y="737299"/>
          <a:ext cx="1198150" cy="74854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900" kern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【</a:t>
          </a:r>
          <a:r>
            <a:rPr kumimoji="1" lang="ja-JP" altLang="en-US" sz="900" kern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市</a:t>
          </a:r>
          <a:r>
            <a:rPr kumimoji="1" lang="en-US" altLang="ja-JP" sz="900" kern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】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kern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機械</a:t>
          </a:r>
          <a:r>
            <a:rPr kumimoji="1" lang="ja-JP" altLang="en-US" sz="900" kern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・施設</a:t>
          </a:r>
          <a:r>
            <a:rPr kumimoji="1" lang="ja-JP" altLang="en-US" sz="900" kern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整備支援</a:t>
          </a:r>
          <a:endParaRPr kumimoji="1" lang="en-US" altLang="ja-JP" sz="900" kern="1200" dirty="0" smtClean="0">
            <a:latin typeface="ＭＳ ゴシック" panose="020B0609070205080204" pitchFamily="49" charset="-128"/>
            <a:ea typeface="ＭＳ ゴシック" panose="020B0609070205080204" pitchFamily="49" charset="-128"/>
          </a:endParaRPr>
        </a:p>
      </dsp:txBody>
      <dsp:txXfrm>
        <a:off x="1788054" y="759223"/>
        <a:ext cx="1154302" cy="704699"/>
      </dsp:txXfrm>
    </dsp:sp>
    <dsp:sp modelId="{AB39CE74-E79E-4759-A41C-E6EFD21D6ABA}">
      <dsp:nvSpPr>
        <dsp:cNvPr id="0" name=""/>
        <dsp:cNvSpPr/>
      </dsp:nvSpPr>
      <dsp:spPr>
        <a:xfrm rot="10784993">
          <a:off x="1232086" y="1142077"/>
          <a:ext cx="495691" cy="248843"/>
        </a:xfrm>
        <a:prstGeom prst="left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800" kern="1200"/>
        </a:p>
      </dsp:txBody>
      <dsp:txXfrm rot="10800000">
        <a:off x="1306739" y="1191846"/>
        <a:ext cx="346385" cy="149305"/>
      </dsp:txXfrm>
    </dsp:sp>
    <dsp:sp modelId="{B2862C59-10B2-4370-A6B9-7B8DDE393A85}">
      <dsp:nvSpPr>
        <dsp:cNvPr id="0" name=""/>
        <dsp:cNvSpPr/>
      </dsp:nvSpPr>
      <dsp:spPr>
        <a:xfrm>
          <a:off x="0" y="746511"/>
          <a:ext cx="1205684" cy="72059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ja-JP" sz="900" kern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【JA】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ja-JP" altLang="en-US" sz="900" kern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販路</a:t>
          </a:r>
          <a:r>
            <a:rPr kumimoji="1" lang="ja-JP" altLang="en-US" sz="900" kern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rPr>
            <a:t>支援</a:t>
          </a:r>
          <a:endParaRPr kumimoji="1" lang="ja-JP" altLang="en-US" sz="900" kern="1200" dirty="0">
            <a:latin typeface="ＭＳ ゴシック" panose="020B0609070205080204" pitchFamily="49" charset="-128"/>
            <a:ea typeface="ＭＳ ゴシック" panose="020B0609070205080204" pitchFamily="49" charset="-128"/>
          </a:endParaRPr>
        </a:p>
      </dsp:txBody>
      <dsp:txXfrm>
        <a:off x="21106" y="767617"/>
        <a:ext cx="1163472" cy="678385"/>
      </dsp:txXfrm>
    </dsp:sp>
    <dsp:sp modelId="{7EB2D0C5-3A48-44B1-A57F-F44AB02A8014}">
      <dsp:nvSpPr>
        <dsp:cNvPr id="0" name=""/>
        <dsp:cNvSpPr/>
      </dsp:nvSpPr>
      <dsp:spPr>
        <a:xfrm rot="17611207">
          <a:off x="1141633" y="804941"/>
          <a:ext cx="384453" cy="234600"/>
        </a:xfrm>
        <a:prstGeom prst="left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800" kern="1200"/>
        </a:p>
      </dsp:txBody>
      <dsp:txXfrm>
        <a:off x="1212013" y="851861"/>
        <a:ext cx="243693" cy="140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5D1016-C6D2-4355-A666-0DFC9C1C7809}">
      <dsp:nvSpPr>
        <dsp:cNvPr id="0" name=""/>
        <dsp:cNvSpPr/>
      </dsp:nvSpPr>
      <dsp:spPr>
        <a:xfrm>
          <a:off x="1001265" y="-6580"/>
          <a:ext cx="1466117" cy="1169600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300" kern="1200" dirty="0"/>
        </a:p>
      </dsp:txBody>
      <dsp:txXfrm>
        <a:off x="1196747" y="198100"/>
        <a:ext cx="1075152" cy="526320"/>
      </dsp:txXfrm>
    </dsp:sp>
    <dsp:sp modelId="{734F8181-EF17-44E6-940F-4D7CB836ECD6}">
      <dsp:nvSpPr>
        <dsp:cNvPr id="0" name=""/>
        <dsp:cNvSpPr/>
      </dsp:nvSpPr>
      <dsp:spPr>
        <a:xfrm>
          <a:off x="118732" y="441877"/>
          <a:ext cx="1162280" cy="987425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300" kern="1200" dirty="0"/>
        </a:p>
      </dsp:txBody>
      <dsp:txXfrm>
        <a:off x="474196" y="696962"/>
        <a:ext cx="697368" cy="543084"/>
      </dsp:txXfrm>
    </dsp:sp>
    <dsp:sp modelId="{BC4D208F-6D0D-4B49-9C0B-3C5166D8B690}">
      <dsp:nvSpPr>
        <dsp:cNvPr id="0" name=""/>
        <dsp:cNvSpPr/>
      </dsp:nvSpPr>
      <dsp:spPr>
        <a:xfrm>
          <a:off x="2167140" y="414891"/>
          <a:ext cx="1185960" cy="1023407"/>
        </a:xfrm>
        <a:prstGeom prst="ellipse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en-US" altLang="ja-JP" sz="1300" kern="1200" dirty="0" smtClean="0"/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kumimoji="1" lang="ja-JP" altLang="en-US" sz="1300" kern="1200" dirty="0"/>
        </a:p>
      </dsp:txBody>
      <dsp:txXfrm>
        <a:off x="2278818" y="679271"/>
        <a:ext cx="711576" cy="562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B72B7-81EA-4AF1-BC71-C93C92DB41C2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43138" y="1243013"/>
            <a:ext cx="232092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0C10E6-825E-46D0-B99C-62731B3D6A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5344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0C10E6-825E-46D0-B99C-62731B3D6AD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196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E697-FD54-45BB-A0BE-DE9F2F7EE268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BBBF-BB57-42E0-BD4F-7A911AA5D9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97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E697-FD54-45BB-A0BE-DE9F2F7EE268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BBBF-BB57-42E0-BD4F-7A911AA5D9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877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E697-FD54-45BB-A0BE-DE9F2F7EE268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BBBF-BB57-42E0-BD4F-7A911AA5D9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004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E697-FD54-45BB-A0BE-DE9F2F7EE268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BBBF-BB57-42E0-BD4F-7A911AA5D9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4555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E697-FD54-45BB-A0BE-DE9F2F7EE268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BBBF-BB57-42E0-BD4F-7A911AA5D9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616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E697-FD54-45BB-A0BE-DE9F2F7EE268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BBBF-BB57-42E0-BD4F-7A911AA5D9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9240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E697-FD54-45BB-A0BE-DE9F2F7EE268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BBBF-BB57-42E0-BD4F-7A911AA5D9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037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E697-FD54-45BB-A0BE-DE9F2F7EE268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BBBF-BB57-42E0-BD4F-7A911AA5D9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5387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E697-FD54-45BB-A0BE-DE9F2F7EE268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BBBF-BB57-42E0-BD4F-7A911AA5D9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23896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E697-FD54-45BB-A0BE-DE9F2F7EE268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BBBF-BB57-42E0-BD4F-7A911AA5D9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4178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4E697-FD54-45BB-A0BE-DE9F2F7EE268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2BBBF-BB57-42E0-BD4F-7A911AA5D9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896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4E697-FD54-45BB-A0BE-DE9F2F7EE268}" type="datetimeFigureOut">
              <a:rPr kumimoji="1" lang="ja-JP" altLang="en-US" smtClean="0"/>
              <a:t>2023/1/20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2BBBF-BB57-42E0-BD4F-7A911AA5D95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175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diagramQuickStyle" Target="../diagrams/quickStyle2.xml"/><Relationship Id="rId18" Type="http://schemas.openxmlformats.org/officeDocument/2006/relationships/diagramData" Target="../diagrams/data3.xml"/><Relationship Id="rId3" Type="http://schemas.openxmlformats.org/officeDocument/2006/relationships/image" Target="../media/image7.emf"/><Relationship Id="rId21" Type="http://schemas.openxmlformats.org/officeDocument/2006/relationships/diagramColors" Target="../diagrams/colors3.xml"/><Relationship Id="rId7" Type="http://schemas.openxmlformats.org/officeDocument/2006/relationships/diagramColors" Target="../diagrams/colors1.xml"/><Relationship Id="rId12" Type="http://schemas.openxmlformats.org/officeDocument/2006/relationships/diagramLayout" Target="../diagrams/layout2.xml"/><Relationship Id="rId17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emf"/><Relationship Id="rId20" Type="http://schemas.openxmlformats.org/officeDocument/2006/relationships/diagramQuickStyle" Target="../diagrams/quickStyle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diagramData" Target="../diagrams/data2.xml"/><Relationship Id="rId5" Type="http://schemas.openxmlformats.org/officeDocument/2006/relationships/diagramLayout" Target="../diagrams/layout1.xml"/><Relationship Id="rId15" Type="http://schemas.microsoft.com/office/2007/relationships/diagramDrawing" Target="../diagrams/drawing2.xml"/><Relationship Id="rId10" Type="http://schemas.openxmlformats.org/officeDocument/2006/relationships/image" Target="../media/image9.png"/><Relationship Id="rId19" Type="http://schemas.openxmlformats.org/officeDocument/2006/relationships/diagramLayout" Target="../diagrams/layout3.xml"/><Relationship Id="rId4" Type="http://schemas.openxmlformats.org/officeDocument/2006/relationships/diagramData" Target="../diagrams/data1.xml"/><Relationship Id="rId9" Type="http://schemas.openxmlformats.org/officeDocument/2006/relationships/image" Target="../media/image8.png"/><Relationship Id="rId14" Type="http://schemas.openxmlformats.org/officeDocument/2006/relationships/diagramColors" Target="../diagrams/colors2.xml"/><Relationship Id="rId22" Type="http://schemas.microsoft.com/office/2007/relationships/diagramDrawing" Target="../diagrams/drawin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正方形/長方形 19"/>
          <p:cNvSpPr/>
          <p:nvPr/>
        </p:nvSpPr>
        <p:spPr>
          <a:xfrm>
            <a:off x="491729" y="7499910"/>
            <a:ext cx="3109724" cy="216343"/>
          </a:xfrm>
          <a:prstGeom prst="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88474" y="3947905"/>
            <a:ext cx="4416012" cy="5899495"/>
          </a:xfrm>
          <a:prstGeom prst="rect">
            <a:avLst/>
          </a:prstGeom>
        </p:spPr>
        <p:txBody>
          <a:bodyPr wrap="square" rIns="72000" bIns="36000">
            <a:spAutoFit/>
          </a:bodyPr>
          <a:lstStyle/>
          <a:p>
            <a:r>
              <a:rPr kumimoji="1"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◎重点的に行っている活動</a:t>
            </a:r>
            <a:endParaRPr kumimoji="1" lang="en-US" altLang="ja-JP" sz="14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（１）集落営農の推進</a:t>
            </a:r>
            <a:endParaRPr kumimoji="1" lang="en-US" altLang="ja-JP" sz="14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集落営農を推進するため、</a:t>
            </a:r>
            <a:r>
              <a:rPr kumimoji="1" lang="ja-JP" altLang="en-US" sz="12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ほ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場整備を契機とした農用地利用改善団体の設立を支援し、地区の話し合いによる集落営農ビジョンを“人・農地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プラン”と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して合意形成を進め、整備された農地の利用調整による有効活用を進めた。</a:t>
            </a:r>
            <a:endParaRPr kumimoji="1" lang="en-US" altLang="ja-JP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120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kumimoji="1" lang="ja-JP" altLang="en-US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２）土地利用型園芸品目の導入推進</a:t>
            </a:r>
            <a:r>
              <a:rPr kumimoji="1" lang="ja-JP" altLang="en-US" sz="12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kumimoji="1" lang="en-US" altLang="ja-JP" sz="120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○推進体制の構築</a:t>
            </a:r>
            <a:endParaRPr kumimoji="1" lang="en-US" altLang="ja-JP" sz="12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従来通りの個別農業者向けの推進ではなく、法人経営体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への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導入方針を定め、令和３年に立ち上げた</a:t>
            </a:r>
            <a:r>
              <a:rPr kumimoji="1" lang="en-US" altLang="ja-JP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｢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相馬地域土地利用型園芸品目導入モデル育成会議</a:t>
            </a:r>
            <a:r>
              <a:rPr kumimoji="1" lang="en-US" altLang="ja-JP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｣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にて、市町村・</a:t>
            </a:r>
            <a:r>
              <a:rPr kumimoji="1" lang="en-US" altLang="ja-JP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JA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そうま地区本部と連携した活動を実施している。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○水稲＋土地利用型園芸品目の複合体系の確立</a:t>
            </a:r>
            <a:endParaRPr kumimoji="1" lang="en-US" altLang="ja-JP" sz="12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従来栽培されてきたネギ、ブロッコリーに加え、震災後に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導入推進されたタマネギに着目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し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、地域の基幹品目である水稲との複合体系確立を進めた。</a:t>
            </a:r>
            <a:endParaRPr kumimoji="1" lang="en-US" altLang="ja-JP" sz="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→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1" lang="ja-JP" altLang="en-US" sz="1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第一弾</a:t>
            </a:r>
            <a:r>
              <a:rPr kumimoji="1" lang="en-US" altLang="ja-JP" sz="1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</a:p>
          <a:p>
            <a:r>
              <a:rPr kumimoji="1" lang="ja-JP" altLang="en-US" sz="1400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14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水稲＋大豆＋タマネギの複合体系確立</a:t>
            </a:r>
            <a:endParaRPr kumimoji="1" lang="en-US" altLang="ja-JP" sz="140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120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kumimoji="1" lang="ja-JP" altLang="en-US" sz="14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３）法人等経営体における人材を確保・育成</a:t>
            </a:r>
            <a:endParaRPr kumimoji="1" lang="en-US" altLang="ja-JP" sz="14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○相</a:t>
            </a:r>
            <a:r>
              <a:rPr kumimoji="1"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双地域新規就農・企業参入推進検討会議における</a:t>
            </a:r>
            <a:r>
              <a:rPr kumimoji="1" lang="ja-JP" altLang="en-US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取組</a:t>
            </a:r>
            <a:endParaRPr kumimoji="1" lang="en-US" altLang="ja-JP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・法人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経営体への複合品目の導入推進に併せて、経営の高度化、規模拡大に向けた新規雇用の確保・育成を進めるために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農業法人等研修会、</a:t>
            </a:r>
            <a:r>
              <a:rPr kumimoji="1" lang="zh-TW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農業経営</a:t>
            </a:r>
            <a:r>
              <a:rPr kumimoji="1" lang="zh-TW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講座</a:t>
            </a:r>
            <a:r>
              <a:rPr kumimoji="1" lang="ja-JP" altLang="en-US" sz="12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を開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催し、法人内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の就労体制の整備、雇用者の労務管理を含めた経営管理能力向上を図った。</a:t>
            </a:r>
            <a:endParaRPr kumimoji="1" lang="en-US" altLang="ja-JP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・農業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体験バスツアーの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開催、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教育機関との連携、新規就農者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交流会開催等の取組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を通して当地域の農業への理解を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深めてもらいを、県内外からの新規就農促進を進めた。</a:t>
            </a:r>
            <a:endParaRPr kumimoji="1" lang="en-US" altLang="ja-JP" sz="120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3" name="グループ化 12"/>
          <p:cNvGrpSpPr/>
          <p:nvPr/>
        </p:nvGrpSpPr>
        <p:grpSpPr>
          <a:xfrm>
            <a:off x="57150" y="3586235"/>
            <a:ext cx="6737349" cy="6304523"/>
            <a:chOff x="86506" y="4656666"/>
            <a:chExt cx="6572054" cy="5174629"/>
          </a:xfrm>
          <a:noFill/>
        </p:grpSpPr>
        <p:sp>
          <p:nvSpPr>
            <p:cNvPr id="6" name="正方形/長方形 5"/>
            <p:cNvSpPr/>
            <p:nvPr/>
          </p:nvSpPr>
          <p:spPr>
            <a:xfrm>
              <a:off x="101375" y="4656668"/>
              <a:ext cx="1379638" cy="230276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4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２　活動内容</a:t>
              </a:r>
              <a:endParaRPr kumimoji="1"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86506" y="4656666"/>
              <a:ext cx="6572054" cy="5174629"/>
            </a:xfrm>
            <a:prstGeom prst="rect">
              <a:avLst/>
            </a:prstGeom>
            <a:grp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" name="タイトル 1"/>
          <p:cNvSpPr txBox="1">
            <a:spLocks/>
          </p:cNvSpPr>
          <p:nvPr/>
        </p:nvSpPr>
        <p:spPr>
          <a:xfrm>
            <a:off x="68309" y="2"/>
            <a:ext cx="6726190" cy="7960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 lnSpcReduction="10000"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集落営農の推進と担い手となる大規模経営体の育成</a:t>
            </a:r>
            <a:r>
              <a:rPr lang="en-US" altLang="ja-JP" sz="20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lang="en-US" altLang="ja-JP" sz="20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20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～土地利用型野菜による複合経営の推進～</a:t>
            </a:r>
            <a:endParaRPr lang="en-US" altLang="ja-JP" sz="2000" b="1" dirty="0" smtClean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algn="r"/>
            <a:r>
              <a:rPr lang="ja-JP" altLang="en-US" sz="1400" b="1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相双農林事務所農業振興普及部</a:t>
            </a:r>
            <a:endParaRPr lang="ja-JP" altLang="en-US" sz="1400" b="1" dirty="0">
              <a:solidFill>
                <a:schemeClr val="bg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1" name="グループ化 10"/>
          <p:cNvGrpSpPr/>
          <p:nvPr/>
        </p:nvGrpSpPr>
        <p:grpSpPr>
          <a:xfrm>
            <a:off x="74120" y="814203"/>
            <a:ext cx="6726191" cy="2666199"/>
            <a:chOff x="226481" y="1070539"/>
            <a:chExt cx="6326719" cy="2826023"/>
          </a:xfrm>
        </p:grpSpPr>
        <p:sp>
          <p:nvSpPr>
            <p:cNvPr id="10" name="正方形/長方形 9"/>
            <p:cNvSpPr/>
            <p:nvPr/>
          </p:nvSpPr>
          <p:spPr>
            <a:xfrm>
              <a:off x="226481" y="1078525"/>
              <a:ext cx="6326719" cy="281803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226481" y="1070539"/>
              <a:ext cx="1643884" cy="27331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4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１　背景・ねらい</a:t>
              </a:r>
              <a:endParaRPr kumimoji="1"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sp>
        <p:nvSpPr>
          <p:cNvPr id="38" name="テキスト ボックス 37"/>
          <p:cNvSpPr txBox="1"/>
          <p:nvPr/>
        </p:nvSpPr>
        <p:spPr>
          <a:xfrm>
            <a:off x="145530" y="2751218"/>
            <a:ext cx="4215670" cy="765200"/>
          </a:xfrm>
          <a:prstGeom prst="rect">
            <a:avLst/>
          </a:prstGeom>
          <a:noFill/>
        </p:spPr>
        <p:txBody>
          <a:bodyPr wrap="square" tIns="72000" rIns="0" rtlCol="0">
            <a:spAutoFit/>
          </a:bodyPr>
          <a:lstStyle/>
          <a:p>
            <a:r>
              <a:rPr kumimoji="1" lang="ja-JP" altLang="en-US" sz="1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相馬地域の農業を維持・発展させていくには、</a:t>
            </a:r>
            <a:endParaRPr kumimoji="1" lang="en-US" altLang="ja-JP" sz="14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長期・安定的に地域の中核を担う農業経営体の創出</a:t>
            </a:r>
            <a:endParaRPr kumimoji="1" lang="en-US" altLang="ja-JP" sz="14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が必要</a:t>
            </a:r>
            <a:r>
              <a:rPr kumimoji="1" lang="ja-JP" altLang="en-US" sz="14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</a:t>
            </a:r>
            <a:r>
              <a:rPr kumimoji="1" lang="ja-JP" altLang="en-US" sz="1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ある。</a:t>
            </a:r>
            <a:endParaRPr kumimoji="1" lang="en-US" altLang="ja-JP" sz="1400" b="1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7151" y="1157285"/>
            <a:ext cx="4171949" cy="1384995"/>
          </a:xfrm>
          <a:prstGeom prst="rect">
            <a:avLst/>
          </a:prstGeom>
          <a:noFill/>
        </p:spPr>
        <p:txBody>
          <a:bodyPr wrap="square" rIns="36000" rtlCol="0">
            <a:spAutoFit/>
          </a:bodyPr>
          <a:lstStyle/>
          <a:p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○相馬地域は震災による経営体の減少率が大きく、</a:t>
            </a:r>
            <a:r>
              <a:rPr kumimoji="1" lang="en-US" altLang="ja-JP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2020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年の経営体総数は</a:t>
            </a:r>
            <a:r>
              <a:rPr kumimoji="1" lang="en-US" altLang="ja-JP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1,726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経営体で、</a:t>
            </a:r>
            <a:r>
              <a:rPr kumimoji="1" lang="en-US" altLang="ja-JP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年で約</a:t>
            </a:r>
            <a:r>
              <a:rPr kumimoji="1" lang="en-US" altLang="ja-JP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70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％減少している。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○減少幅は避難解除が遅いほど大きいが、避難していない市町村でも約半数となっている。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○経営規模</a:t>
            </a:r>
            <a:r>
              <a:rPr kumimoji="1" lang="en-US" altLang="ja-JP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20ha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以上の大規模経営体への農地集積が進んでおり、相馬地域全体の大規模経営体への集積率は</a:t>
            </a:r>
            <a:r>
              <a:rPr kumimoji="1" lang="en-US" altLang="ja-JP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38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％である。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88845" y="6542354"/>
            <a:ext cx="20415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/>
              <a:t>図４　タマネギモデル農家での現地実証</a:t>
            </a:r>
            <a:endParaRPr kumimoji="1" lang="en-US" altLang="ja-JP" sz="800" dirty="0" smtClean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/>
          <a:stretch/>
        </p:blipFill>
        <p:spPr>
          <a:xfrm>
            <a:off x="4478755" y="6802489"/>
            <a:ext cx="2124269" cy="1269629"/>
          </a:xfrm>
          <a:prstGeom prst="rect">
            <a:avLst/>
          </a:prstGeom>
        </p:spPr>
      </p:pic>
      <p:sp>
        <p:nvSpPr>
          <p:cNvPr id="19" name="テキスト ボックス 18"/>
          <p:cNvSpPr txBox="1"/>
          <p:nvPr/>
        </p:nvSpPr>
        <p:spPr>
          <a:xfrm>
            <a:off x="4809576" y="8068752"/>
            <a:ext cx="146262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/>
              <a:t>図５　農業法人向け研修会</a:t>
            </a:r>
            <a:endParaRPr kumimoji="1" lang="en-US" altLang="ja-JP" sz="800" dirty="0" smtClean="0"/>
          </a:p>
        </p:txBody>
      </p:sp>
      <p:sp>
        <p:nvSpPr>
          <p:cNvPr id="17" name="下矢印 16"/>
          <p:cNvSpPr/>
          <p:nvPr/>
        </p:nvSpPr>
        <p:spPr>
          <a:xfrm>
            <a:off x="1871698" y="2373888"/>
            <a:ext cx="542854" cy="333948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09" b="10364"/>
          <a:stretch/>
        </p:blipFill>
        <p:spPr>
          <a:xfrm>
            <a:off x="4478755" y="8321782"/>
            <a:ext cx="2124269" cy="1315316"/>
          </a:xfrm>
          <a:prstGeom prst="rect">
            <a:avLst/>
          </a:prstGeom>
        </p:spPr>
      </p:pic>
      <p:sp>
        <p:nvSpPr>
          <p:cNvPr id="21" name="テキスト ボックス 20"/>
          <p:cNvSpPr txBox="1"/>
          <p:nvPr/>
        </p:nvSpPr>
        <p:spPr>
          <a:xfrm>
            <a:off x="4383502" y="9637098"/>
            <a:ext cx="2379246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kumimoji="1" lang="ja-JP" altLang="en-US" sz="800" dirty="0" smtClean="0"/>
              <a:t>図６　農業法人等視察相談会（農短大との連携）</a:t>
            </a:r>
            <a:endParaRPr kumimoji="1" lang="en-US" altLang="ja-JP" sz="800" dirty="0" smtClean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00"/>
          <a:stretch/>
        </p:blipFill>
        <p:spPr>
          <a:xfrm>
            <a:off x="4478755" y="3701400"/>
            <a:ext cx="2127524" cy="1179176"/>
          </a:xfrm>
          <a:prstGeom prst="rect">
            <a:avLst/>
          </a:prstGeom>
        </p:spPr>
      </p:pic>
      <p:sp>
        <p:nvSpPr>
          <p:cNvPr id="30" name="テキスト ボックス 29"/>
          <p:cNvSpPr txBox="1"/>
          <p:nvPr/>
        </p:nvSpPr>
        <p:spPr>
          <a:xfrm>
            <a:off x="4324364" y="4864028"/>
            <a:ext cx="253363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/>
              <a:t>図３　相馬地方担い手育成・集落営農推進連絡会議</a:t>
            </a:r>
            <a:endParaRPr kumimoji="1" lang="en-US" altLang="ja-JP" sz="800" dirty="0" smtClean="0"/>
          </a:p>
        </p:txBody>
      </p:sp>
      <p:pic>
        <p:nvPicPr>
          <p:cNvPr id="61" name="図 6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297" y="5213764"/>
            <a:ext cx="2157381" cy="1336517"/>
          </a:xfrm>
          <a:prstGeom prst="rect">
            <a:avLst/>
          </a:prstGeom>
        </p:spPr>
      </p:pic>
      <p:pic>
        <p:nvPicPr>
          <p:cNvPr id="47" name="図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7056" y="2123437"/>
            <a:ext cx="1984908" cy="1194645"/>
          </a:xfrm>
          <a:prstGeom prst="rect">
            <a:avLst/>
          </a:prstGeom>
        </p:spPr>
      </p:pic>
      <p:cxnSp>
        <p:nvCxnSpPr>
          <p:cNvPr id="54" name="直線矢印コネクタ 53"/>
          <p:cNvCxnSpPr/>
          <p:nvPr/>
        </p:nvCxnSpPr>
        <p:spPr>
          <a:xfrm flipV="1">
            <a:off x="5878906" y="2380048"/>
            <a:ext cx="74726" cy="399561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4460350" y="1908099"/>
            <a:ext cx="2379245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kumimoji="1" lang="ja-JP" altLang="en-US" sz="800" dirty="0" smtClean="0">
                <a:latin typeface="+mn-ea"/>
              </a:rPr>
              <a:t>図１　各市町村の農家数の状況（</a:t>
            </a:r>
            <a:r>
              <a:rPr kumimoji="1" lang="en-US" altLang="ja-JP" sz="800" dirty="0" smtClean="0">
                <a:latin typeface="+mn-ea"/>
              </a:rPr>
              <a:t>10</a:t>
            </a:r>
            <a:r>
              <a:rPr kumimoji="1" lang="ja-JP" altLang="en-US" sz="800" dirty="0" smtClean="0">
                <a:latin typeface="+mn-ea"/>
              </a:rPr>
              <a:t>年間の推移）</a:t>
            </a:r>
            <a:endParaRPr kumimoji="1" lang="en-US" altLang="ja-JP" sz="800" dirty="0" smtClean="0">
              <a:latin typeface="+mn-ea"/>
            </a:endParaRPr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1719" y="899576"/>
            <a:ext cx="2016636" cy="1008318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>
          <a:xfrm>
            <a:off x="5272276" y="996431"/>
            <a:ext cx="515968" cy="147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減少</a:t>
            </a:r>
            <a:r>
              <a:rPr lang="ja-JP" altLang="en-US" sz="6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率</a:t>
            </a:r>
            <a:r>
              <a:rPr lang="en-US" altLang="ja-JP" sz="6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75.5</a:t>
            </a:r>
            <a:r>
              <a:rPr lang="ja-JP" altLang="en-US" sz="6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％</a:t>
            </a:r>
            <a:endParaRPr lang="en-US" altLang="ja-JP" sz="6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4872244" y="1280628"/>
            <a:ext cx="515968" cy="147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減少</a:t>
            </a:r>
            <a:r>
              <a:rPr lang="ja-JP" altLang="en-US" sz="6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率</a:t>
            </a:r>
            <a:r>
              <a:rPr lang="en-US" altLang="ja-JP" sz="6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46.8</a:t>
            </a:r>
            <a:r>
              <a:rPr lang="ja-JP" altLang="en-US" sz="6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％</a:t>
            </a:r>
            <a:endParaRPr lang="en-US" altLang="ja-JP" sz="6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36" name="直線矢印コネクタ 35"/>
          <p:cNvCxnSpPr/>
          <p:nvPr/>
        </p:nvCxnSpPr>
        <p:spPr>
          <a:xfrm>
            <a:off x="5150144" y="1525769"/>
            <a:ext cx="139839" cy="84614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矢印コネクタ 38"/>
          <p:cNvCxnSpPr/>
          <p:nvPr/>
        </p:nvCxnSpPr>
        <p:spPr>
          <a:xfrm>
            <a:off x="5573125" y="1163324"/>
            <a:ext cx="167214" cy="452072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正方形/長方形 33"/>
          <p:cNvSpPr/>
          <p:nvPr/>
        </p:nvSpPr>
        <p:spPr>
          <a:xfrm>
            <a:off x="5762602" y="1456089"/>
            <a:ext cx="515968" cy="147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減少</a:t>
            </a:r>
            <a:r>
              <a:rPr lang="ja-JP" altLang="en-US" sz="6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率</a:t>
            </a:r>
            <a:r>
              <a:rPr lang="en-US" altLang="ja-JP" sz="6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49.2</a:t>
            </a:r>
            <a:r>
              <a:rPr lang="ja-JP" altLang="en-US" sz="6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％</a:t>
            </a:r>
            <a:endParaRPr lang="en-US" altLang="ja-JP" sz="6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40" name="直線矢印コネクタ 39"/>
          <p:cNvCxnSpPr/>
          <p:nvPr/>
        </p:nvCxnSpPr>
        <p:spPr>
          <a:xfrm>
            <a:off x="6014218" y="1626506"/>
            <a:ext cx="123846" cy="63077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矢印コネクタ 43"/>
          <p:cNvCxnSpPr/>
          <p:nvPr/>
        </p:nvCxnSpPr>
        <p:spPr>
          <a:xfrm>
            <a:off x="6450424" y="1585998"/>
            <a:ext cx="138721" cy="137250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正方形/長方形 34"/>
          <p:cNvSpPr/>
          <p:nvPr/>
        </p:nvSpPr>
        <p:spPr>
          <a:xfrm>
            <a:off x="6203933" y="1361681"/>
            <a:ext cx="515968" cy="147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00" b="1" dirty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減少</a:t>
            </a:r>
            <a:r>
              <a:rPr lang="ja-JP" altLang="en-US" sz="6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率</a:t>
            </a:r>
            <a:r>
              <a:rPr lang="en-US" altLang="ja-JP" sz="6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94.7</a:t>
            </a:r>
            <a:r>
              <a:rPr lang="ja-JP" altLang="en-US" sz="6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％</a:t>
            </a:r>
            <a:endParaRPr lang="en-US" altLang="ja-JP" sz="6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6211270" y="2345771"/>
            <a:ext cx="515968" cy="147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増加率</a:t>
            </a:r>
            <a:r>
              <a:rPr lang="en-US" altLang="ja-JP" sz="6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21</a:t>
            </a:r>
            <a:r>
              <a:rPr lang="ja-JP" altLang="en-US" sz="6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％</a:t>
            </a:r>
            <a:endParaRPr lang="en-US" altLang="ja-JP" sz="6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55" name="直線矢印コネクタ 54"/>
          <p:cNvCxnSpPr/>
          <p:nvPr/>
        </p:nvCxnSpPr>
        <p:spPr>
          <a:xfrm flipV="1">
            <a:off x="6333533" y="2479858"/>
            <a:ext cx="74588" cy="266721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正方形/長方形 50"/>
          <p:cNvSpPr/>
          <p:nvPr/>
        </p:nvSpPr>
        <p:spPr>
          <a:xfrm>
            <a:off x="5756234" y="2215440"/>
            <a:ext cx="515968" cy="147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増加率</a:t>
            </a:r>
            <a:r>
              <a:rPr lang="en-US" altLang="ja-JP" sz="6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30</a:t>
            </a:r>
            <a:r>
              <a:rPr lang="ja-JP" altLang="en-US" sz="6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％</a:t>
            </a:r>
            <a:endParaRPr lang="en-US" altLang="ja-JP" sz="6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5293848" y="2167244"/>
            <a:ext cx="515968" cy="147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増加率</a:t>
            </a:r>
            <a:r>
              <a:rPr lang="en-US" altLang="ja-JP" sz="6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36</a:t>
            </a:r>
            <a:r>
              <a:rPr lang="ja-JP" altLang="en-US" sz="6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％</a:t>
            </a:r>
            <a:endParaRPr lang="en-US" altLang="ja-JP" sz="6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46" name="直線矢印コネクタ 45"/>
          <p:cNvCxnSpPr/>
          <p:nvPr/>
        </p:nvCxnSpPr>
        <p:spPr>
          <a:xfrm flipV="1">
            <a:off x="5414471" y="2326331"/>
            <a:ext cx="115789" cy="497008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正方形/長方形 41"/>
          <p:cNvSpPr/>
          <p:nvPr/>
        </p:nvSpPr>
        <p:spPr>
          <a:xfrm>
            <a:off x="4825598" y="2505779"/>
            <a:ext cx="515968" cy="1479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anchor="t" anchorCtr="1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増加率</a:t>
            </a:r>
            <a:r>
              <a:rPr lang="en-US" altLang="ja-JP" sz="6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18</a:t>
            </a:r>
            <a:r>
              <a:rPr lang="ja-JP" altLang="en-US" sz="6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％</a:t>
            </a:r>
            <a:endParaRPr lang="en-US" altLang="ja-JP" sz="6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cxnSp>
        <p:nvCxnSpPr>
          <p:cNvPr id="41" name="直線矢印コネクタ 40"/>
          <p:cNvCxnSpPr/>
          <p:nvPr/>
        </p:nvCxnSpPr>
        <p:spPr>
          <a:xfrm flipV="1">
            <a:off x="5034570" y="2683985"/>
            <a:ext cx="66753" cy="201110"/>
          </a:xfrm>
          <a:prstGeom prst="straightConnector1">
            <a:avLst/>
          </a:prstGeom>
          <a:ln w="31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/>
          <p:cNvSpPr txBox="1"/>
          <p:nvPr/>
        </p:nvSpPr>
        <p:spPr>
          <a:xfrm>
            <a:off x="4461637" y="3300974"/>
            <a:ext cx="2496800" cy="215444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kumimoji="1" lang="ja-JP" altLang="en-US" sz="800" dirty="0" smtClean="0">
                <a:latin typeface="+mn-ea"/>
              </a:rPr>
              <a:t>図２　経営規模</a:t>
            </a:r>
            <a:r>
              <a:rPr kumimoji="1" lang="en-US" altLang="ja-JP" sz="800" dirty="0" smtClean="0">
                <a:latin typeface="+mn-ea"/>
              </a:rPr>
              <a:t>20ha</a:t>
            </a:r>
            <a:r>
              <a:rPr kumimoji="1" lang="ja-JP" altLang="en-US" sz="800" dirty="0" smtClean="0">
                <a:latin typeface="+mn-ea"/>
              </a:rPr>
              <a:t>以上の経営体への集積率</a:t>
            </a:r>
            <a:r>
              <a:rPr kumimoji="1" lang="en-US" altLang="ja-JP" sz="800" dirty="0" smtClean="0">
                <a:latin typeface="+mn-ea"/>
              </a:rPr>
              <a:t>(R3)</a:t>
            </a:r>
          </a:p>
        </p:txBody>
      </p:sp>
    </p:spTree>
    <p:extLst>
      <p:ext uri="{BB962C8B-B14F-4D97-AF65-F5344CB8AC3E}">
        <p14:creationId xmlns:p14="http://schemas.microsoft.com/office/powerpoint/2010/main" val="420494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図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8973" y="5169130"/>
            <a:ext cx="2213260" cy="132825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443528" y="3214047"/>
            <a:ext cx="2990206" cy="194721"/>
          </a:xfrm>
          <a:prstGeom prst="rect">
            <a:avLst/>
          </a:prstGeom>
          <a:solidFill>
            <a:srgbClr val="FFE3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95249" y="120535"/>
            <a:ext cx="6686547" cy="6467191"/>
            <a:chOff x="226481" y="1066827"/>
            <a:chExt cx="6326719" cy="6370629"/>
          </a:xfrm>
        </p:grpSpPr>
        <p:sp>
          <p:nvSpPr>
            <p:cNvPr id="6" name="正方形/長方形 5"/>
            <p:cNvSpPr/>
            <p:nvPr/>
          </p:nvSpPr>
          <p:spPr>
            <a:xfrm>
              <a:off x="226481" y="1066827"/>
              <a:ext cx="6326719" cy="6370629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226481" y="1066828"/>
              <a:ext cx="1587826" cy="29566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4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３　活動の成果</a:t>
              </a:r>
              <a:endParaRPr kumimoji="1"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65336" y="6687004"/>
            <a:ext cx="6686549" cy="3087508"/>
            <a:chOff x="67966" y="6781799"/>
            <a:chExt cx="6686549" cy="3139147"/>
          </a:xfrm>
        </p:grpSpPr>
        <p:sp>
          <p:nvSpPr>
            <p:cNvPr id="9" name="正方形/長方形 8"/>
            <p:cNvSpPr/>
            <p:nvPr/>
          </p:nvSpPr>
          <p:spPr>
            <a:xfrm>
              <a:off x="67966" y="6781799"/>
              <a:ext cx="6686549" cy="313914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80664" y="6781799"/>
              <a:ext cx="2360366" cy="316705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4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４　今後の活動・方向性</a:t>
              </a:r>
              <a:endParaRPr kumimoji="1"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sp>
        <p:nvSpPr>
          <p:cNvPr id="14" name="正方形/長方形 13"/>
          <p:cNvSpPr/>
          <p:nvPr/>
        </p:nvSpPr>
        <p:spPr>
          <a:xfrm>
            <a:off x="73465" y="430590"/>
            <a:ext cx="3559552" cy="635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（１）担い手の明確化と整備後農地の有効利用</a:t>
            </a:r>
            <a:endParaRPr kumimoji="1" lang="en-US" altLang="ja-JP" sz="12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重点地区を設定し、農用地利用改善団体の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設立を支援した結果、震災後に新たに設立し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12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た農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用地利用改善団体は</a:t>
            </a:r>
            <a:r>
              <a:rPr kumimoji="1"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</a:t>
            </a:r>
            <a:r>
              <a:rPr kumimoji="1" lang="en-US" altLang="ja-JP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組織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、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法人化した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組織数は</a:t>
            </a:r>
            <a:r>
              <a:rPr kumimoji="1" lang="en-US" altLang="ja-JP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42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組織と増加し、担い手の明確化と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集積が進んだ。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600" dirty="0" smtClean="0">
              <a:latin typeface="+mn-ea"/>
            </a:endParaRPr>
          </a:p>
          <a:p>
            <a:r>
              <a:rPr kumimoji="1" lang="ja-JP" altLang="en-US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（２）水稲＋大豆＋タマネギの複合体系の確立</a:t>
            </a:r>
            <a:endParaRPr kumimoji="1" lang="en-US" altLang="ja-JP" sz="12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○推進体制の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構築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関係機関と連携し、経営モデルの確立・波及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を目的に「相馬地域土地利用型園芸品目導入モ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デル育成担当者チーム」を組織。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5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○水稲＋大豆＋タマネギ栽培体系の確立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水稲移植後～大豆播種の合間を狙った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葉切り・根切り作業の前進化体系を作成。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→さらなる栽培面積の拡大が見込まれる！</a:t>
            </a:r>
            <a:endParaRPr kumimoji="1" lang="en-US" altLang="ja-JP" sz="120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120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120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12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120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120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12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120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1200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120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120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kumimoji="1" lang="en-US" altLang="ja-JP" sz="1200" dirty="0" smtClean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（３）雇用就農</a:t>
            </a:r>
            <a:r>
              <a:rPr kumimoji="1" lang="ja-JP" altLang="en-US" sz="12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を中心とした新規就農者の確保</a:t>
            </a:r>
            <a:endParaRPr kumimoji="1" lang="en-US" altLang="ja-JP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相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双地域新規就農・企業参入推進検討会議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で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の取組に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より、雇用就農への新規就農者数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増加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につながっている。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kumimoji="1" lang="ja-JP" altLang="en-US" sz="1200" dirty="0" smtClean="0">
                <a:solidFill>
                  <a:srgbClr val="0033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→経営拡大、複合品目導入に向けた経営体制</a:t>
            </a:r>
            <a:endParaRPr kumimoji="1" lang="en-US" altLang="ja-JP" sz="1200" dirty="0" smtClean="0">
              <a:solidFill>
                <a:srgbClr val="0033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 smtClean="0">
                <a:solidFill>
                  <a:srgbClr val="0033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構築</a:t>
            </a:r>
            <a:endParaRPr kumimoji="1" lang="en-US" altLang="ja-JP" sz="1200" dirty="0" smtClean="0">
              <a:solidFill>
                <a:srgbClr val="0033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199089" y="6945235"/>
            <a:ext cx="6565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u="sng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ひと、もの、地域づくりの活動を重層的に実現していくことで、</a:t>
            </a:r>
            <a:r>
              <a:rPr kumimoji="1" lang="en-US" altLang="ja-JP" sz="1400" b="1" u="sng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kumimoji="1" lang="ja-JP" altLang="en-US" sz="1400" b="1" u="sng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年、</a:t>
            </a:r>
            <a:r>
              <a:rPr kumimoji="1" lang="en-US" altLang="ja-JP" sz="1400" b="1" u="sng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</a:t>
            </a:r>
            <a:r>
              <a:rPr kumimoji="1" lang="ja-JP" altLang="en-US" sz="1400" b="1" u="sng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年後を見据えた</a:t>
            </a:r>
            <a:r>
              <a:rPr kumimoji="1" lang="en-US" altLang="ja-JP" sz="1400" b="1" u="sng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｢</a:t>
            </a:r>
            <a:r>
              <a:rPr kumimoji="1" lang="ja-JP" altLang="en-US" sz="1400" b="1" u="sng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相双ならでは</a:t>
            </a:r>
            <a:r>
              <a:rPr kumimoji="1" lang="en-US" altLang="ja-JP" sz="1400" b="1" u="sng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｣</a:t>
            </a:r>
            <a:r>
              <a:rPr kumimoji="1" lang="ja-JP" altLang="en-US" sz="1400" b="1" u="sng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の農業モデルを創出！</a:t>
            </a:r>
            <a:endParaRPr kumimoji="1" lang="ja-JP" altLang="en-US" sz="1400" b="1" u="sng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3690860" y="3222252"/>
            <a:ext cx="326458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>
                <a:latin typeface="+mn-ea"/>
              </a:rPr>
              <a:t>図９　相馬地域土地利用型園芸品目導入モデル育成担当者チーム　</a:t>
            </a:r>
            <a:endParaRPr kumimoji="1" lang="ja-JP" altLang="en-US" sz="800" dirty="0">
              <a:latin typeface="+mn-ea"/>
            </a:endParaRPr>
          </a:p>
        </p:txBody>
      </p:sp>
      <p:graphicFrame>
        <p:nvGraphicFramePr>
          <p:cNvPr id="18" name="図表 17"/>
          <p:cNvGraphicFramePr/>
          <p:nvPr>
            <p:extLst>
              <p:ext uri="{D42A27DB-BD31-4B8C-83A1-F6EECF244321}">
                <p14:modId xmlns:p14="http://schemas.microsoft.com/office/powerpoint/2010/main" val="2640549069"/>
              </p:ext>
            </p:extLst>
          </p:nvPr>
        </p:nvGraphicFramePr>
        <p:xfrm>
          <a:off x="284615" y="7143477"/>
          <a:ext cx="6227618" cy="2658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9" name="テキスト ボックス 28"/>
          <p:cNvSpPr txBox="1"/>
          <p:nvPr/>
        </p:nvSpPr>
        <p:spPr>
          <a:xfrm>
            <a:off x="4849573" y="6409292"/>
            <a:ext cx="1293373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>
                <a:latin typeface="+mn-ea"/>
              </a:rPr>
              <a:t>図</a:t>
            </a:r>
            <a:r>
              <a:rPr kumimoji="1" lang="en-US" altLang="ja-JP" sz="800" dirty="0" smtClean="0">
                <a:latin typeface="+mn-ea"/>
              </a:rPr>
              <a:t>11</a:t>
            </a:r>
            <a:r>
              <a:rPr kumimoji="1" lang="ja-JP" altLang="en-US" sz="800" dirty="0" smtClean="0">
                <a:latin typeface="+mn-ea"/>
              </a:rPr>
              <a:t>　雇用就農数推移</a:t>
            </a:r>
            <a:endParaRPr kumimoji="1" lang="ja-JP" altLang="en-US" sz="800" dirty="0">
              <a:latin typeface="+mn-ea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5380904" y="1352907"/>
            <a:ext cx="111826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>
                <a:latin typeface="+mn-ea"/>
              </a:rPr>
              <a:t>図８　法人化組織数</a:t>
            </a:r>
            <a:endParaRPr kumimoji="1" lang="ja-JP" altLang="en-US" sz="800" dirty="0">
              <a:latin typeface="+mn-ea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3574843" y="1347497"/>
            <a:ext cx="1441563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 dirty="0" smtClean="0">
                <a:latin typeface="+mn-ea"/>
              </a:rPr>
              <a:t>図７　農地利用改善団体数</a:t>
            </a:r>
            <a:endParaRPr kumimoji="1" lang="ja-JP" altLang="en-US" sz="800" dirty="0">
              <a:latin typeface="+mn-ea"/>
            </a:endParaRPr>
          </a:p>
        </p:txBody>
      </p:sp>
      <p:pic>
        <p:nvPicPr>
          <p:cNvPr id="31" name="図 3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28194" y="266537"/>
            <a:ext cx="1623691" cy="1107062"/>
          </a:xfrm>
          <a:prstGeom prst="rect">
            <a:avLst/>
          </a:prstGeom>
        </p:spPr>
      </p:pic>
      <p:pic>
        <p:nvPicPr>
          <p:cNvPr id="33" name="図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38522" y="190839"/>
            <a:ext cx="1695951" cy="1158085"/>
          </a:xfrm>
          <a:prstGeom prst="rect">
            <a:avLst/>
          </a:prstGeom>
        </p:spPr>
      </p:pic>
      <p:cxnSp>
        <p:nvCxnSpPr>
          <p:cNvPr id="37" name="直線矢印コネクタ 36"/>
          <p:cNvCxnSpPr/>
          <p:nvPr/>
        </p:nvCxnSpPr>
        <p:spPr>
          <a:xfrm flipV="1">
            <a:off x="3632065" y="338885"/>
            <a:ext cx="1108377" cy="53175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矢印コネクタ 37"/>
          <p:cNvCxnSpPr/>
          <p:nvPr/>
        </p:nvCxnSpPr>
        <p:spPr>
          <a:xfrm flipV="1">
            <a:off x="5292842" y="543845"/>
            <a:ext cx="919810" cy="42204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7" name="図表 46"/>
          <p:cNvGraphicFramePr/>
          <p:nvPr>
            <p:extLst>
              <p:ext uri="{D42A27DB-BD31-4B8C-83A1-F6EECF244321}">
                <p14:modId xmlns:p14="http://schemas.microsoft.com/office/powerpoint/2010/main" val="2708398745"/>
              </p:ext>
            </p:extLst>
          </p:nvPr>
        </p:nvGraphicFramePr>
        <p:xfrm>
          <a:off x="3690481" y="1719432"/>
          <a:ext cx="2964281" cy="1452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48" name="図 47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29" y="3599645"/>
            <a:ext cx="2669268" cy="166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図 48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8042" y="3559045"/>
            <a:ext cx="2723843" cy="165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正方形/長方形 50"/>
          <p:cNvSpPr/>
          <p:nvPr/>
        </p:nvSpPr>
        <p:spPr>
          <a:xfrm>
            <a:off x="4608150" y="4377045"/>
            <a:ext cx="389534" cy="3714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3111358" y="4551045"/>
            <a:ext cx="1134693" cy="30777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作業分散化</a:t>
            </a:r>
            <a:endParaRPr kumimoji="1" lang="en-US" altLang="ja-JP" sz="1400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2" name="円形吹き出し 51"/>
          <p:cNvSpPr/>
          <p:nvPr/>
        </p:nvSpPr>
        <p:spPr>
          <a:xfrm>
            <a:off x="4980182" y="3788621"/>
            <a:ext cx="1102952" cy="578977"/>
          </a:xfrm>
          <a:prstGeom prst="wedgeEllipseCallout">
            <a:avLst>
              <a:gd name="adj1" fmla="val -56750"/>
              <a:gd name="adj2" fmla="val 43535"/>
            </a:avLst>
          </a:prstGeom>
          <a:solidFill>
            <a:schemeClr val="bg1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5025581" y="3847276"/>
            <a:ext cx="1117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>
                <a:latin typeface="+mn-ea"/>
              </a:rPr>
              <a:t>機械活用で短期間</a:t>
            </a:r>
            <a:endParaRPr kumimoji="1" lang="en-US" altLang="ja-JP" sz="800" b="1">
              <a:latin typeface="+mn-ea"/>
            </a:endParaRPr>
          </a:p>
          <a:p>
            <a:r>
              <a:rPr kumimoji="1" lang="en-US" altLang="ja-JP" sz="800" b="1">
                <a:latin typeface="+mn-ea"/>
              </a:rPr>
              <a:t>(1ha/1</a:t>
            </a:r>
            <a:r>
              <a:rPr kumimoji="1" lang="ja-JP" altLang="en-US" sz="800" b="1">
                <a:latin typeface="+mn-ea"/>
              </a:rPr>
              <a:t>･</a:t>
            </a:r>
            <a:r>
              <a:rPr kumimoji="1" lang="en-US" altLang="ja-JP" sz="800" b="1">
                <a:latin typeface="+mn-ea"/>
              </a:rPr>
              <a:t>2</a:t>
            </a:r>
            <a:r>
              <a:rPr kumimoji="1" lang="ja-JP" altLang="en-US" sz="800" b="1">
                <a:latin typeface="+mn-ea"/>
              </a:rPr>
              <a:t>日</a:t>
            </a:r>
            <a:r>
              <a:rPr kumimoji="1" lang="en-US" altLang="ja-JP" sz="800" b="1">
                <a:latin typeface="+mn-ea"/>
              </a:rPr>
              <a:t>)</a:t>
            </a:r>
          </a:p>
          <a:p>
            <a:r>
              <a:rPr kumimoji="1" lang="ja-JP" altLang="en-US" sz="800" b="1">
                <a:latin typeface="+mn-ea"/>
              </a:rPr>
              <a:t>での作業が可能！</a:t>
            </a:r>
            <a:endParaRPr kumimoji="1" lang="en-US" altLang="ja-JP" sz="800" b="1" dirty="0">
              <a:latin typeface="+mn-ea"/>
            </a:endParaRPr>
          </a:p>
        </p:txBody>
      </p:sp>
      <p:sp>
        <p:nvSpPr>
          <p:cNvPr id="15" name="右矢印 14"/>
          <p:cNvSpPr/>
          <p:nvPr/>
        </p:nvSpPr>
        <p:spPr>
          <a:xfrm>
            <a:off x="3224017" y="4069359"/>
            <a:ext cx="830917" cy="407722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923163" y="4967748"/>
            <a:ext cx="158067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1">
            <a:spAutoFit/>
          </a:bodyPr>
          <a:lstStyle/>
          <a:p>
            <a:pPr algn="ctr"/>
            <a:r>
              <a:rPr lang="ja-JP" altLang="en-US" sz="900" dirty="0" smtClean="0">
                <a:latin typeface="+mn-ea"/>
              </a:rPr>
              <a:t>図</a:t>
            </a:r>
            <a:r>
              <a:rPr lang="en-US" altLang="ja-JP" sz="900" dirty="0" smtClean="0">
                <a:latin typeface="+mn-ea"/>
              </a:rPr>
              <a:t>10</a:t>
            </a:r>
            <a:r>
              <a:rPr lang="ja-JP" altLang="en-US" sz="900" dirty="0" smtClean="0">
                <a:latin typeface="+mn-ea"/>
              </a:rPr>
              <a:t>水稲＋大豆＋タマネギ栽培体系の</a:t>
            </a:r>
            <a:r>
              <a:rPr lang="ja-JP" altLang="en-US" sz="900" dirty="0">
                <a:latin typeface="+mn-ea"/>
              </a:rPr>
              <a:t>確立</a:t>
            </a:r>
            <a:r>
              <a:rPr lang="ja-JP" altLang="en-US" sz="900" dirty="0" smtClean="0">
                <a:latin typeface="+mn-ea"/>
              </a:rPr>
              <a:t>　</a:t>
            </a:r>
            <a:endParaRPr lang="en-US" altLang="ja-JP" sz="900" dirty="0">
              <a:latin typeface="+mn-ea"/>
            </a:endParaRPr>
          </a:p>
        </p:txBody>
      </p:sp>
      <p:cxnSp>
        <p:nvCxnSpPr>
          <p:cNvPr id="55" name="直線矢印コネクタ 54"/>
          <p:cNvCxnSpPr/>
          <p:nvPr/>
        </p:nvCxnSpPr>
        <p:spPr>
          <a:xfrm flipV="1">
            <a:off x="4712716" y="5397620"/>
            <a:ext cx="1036908" cy="39014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角丸四角形 4"/>
          <p:cNvSpPr txBox="1"/>
          <p:nvPr/>
        </p:nvSpPr>
        <p:spPr>
          <a:xfrm>
            <a:off x="229187" y="7456984"/>
            <a:ext cx="2951478" cy="304588"/>
          </a:xfrm>
          <a:prstGeom prst="rect">
            <a:avLst/>
          </a:prstGeom>
          <a:solidFill>
            <a:srgbClr val="FFC0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①集落営農の推進による大規模化</a:t>
            </a:r>
            <a:r>
              <a:rPr kumimoji="1" lang="ja-JP" altLang="en-US" sz="1200" kern="1200" dirty="0" smtClean="0"/>
              <a:t>　</a:t>
            </a:r>
            <a:endParaRPr kumimoji="1" lang="ja-JP" altLang="en-US" sz="1200" kern="1200" dirty="0"/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37208" y="7704876"/>
            <a:ext cx="2723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kumimoji="1" lang="ja-JP" altLang="en-US" sz="1200" dirty="0" err="1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ほ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場の大区画化を推進</a:t>
            </a:r>
            <a:endParaRPr kumimoji="1" lang="en-US" altLang="ja-JP" sz="12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・担い手に合わせた整備意識の醸成</a:t>
            </a:r>
            <a:endParaRPr kumimoji="1" lang="ja-JP" altLang="en-US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8" name="角丸四角形 4"/>
          <p:cNvSpPr txBox="1"/>
          <p:nvPr/>
        </p:nvSpPr>
        <p:spPr>
          <a:xfrm>
            <a:off x="229187" y="8217350"/>
            <a:ext cx="2951478" cy="307485"/>
          </a:xfrm>
          <a:prstGeom prst="rect">
            <a:avLst/>
          </a:prstGeom>
          <a:solidFill>
            <a:srgbClr val="00B05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1200" dirty="0" smtClean="0">
                <a:solidFill>
                  <a:schemeClr val="bg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②土地利用型園芸品目導入による高収益化</a:t>
            </a:r>
            <a:r>
              <a:rPr kumimoji="1" lang="ja-JP" altLang="en-US" sz="1200" kern="1200" dirty="0" smtClean="0"/>
              <a:t>　</a:t>
            </a:r>
            <a:endParaRPr kumimoji="1" lang="ja-JP" altLang="en-US" sz="1200" kern="1200" dirty="0"/>
          </a:p>
        </p:txBody>
      </p:sp>
      <p:sp>
        <p:nvSpPr>
          <p:cNvPr id="59" name="角丸四角形 4"/>
          <p:cNvSpPr txBox="1"/>
          <p:nvPr/>
        </p:nvSpPr>
        <p:spPr>
          <a:xfrm>
            <a:off x="227807" y="8988065"/>
            <a:ext cx="2951478" cy="307485"/>
          </a:xfrm>
          <a:prstGeom prst="rect">
            <a:avLst/>
          </a:prstGeom>
          <a:solidFill>
            <a:srgbClr val="FF00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2860" tIns="22860" rIns="22860" bIns="2286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1200" kern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③新たな</a:t>
            </a:r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人材の雇用</a:t>
            </a:r>
            <a:r>
              <a:rPr kumimoji="1" lang="ja-JP" altLang="en-US" sz="1200" kern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kumimoji="1" lang="ja-JP" altLang="en-US" sz="1200" kern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0" name="角丸四角形 59"/>
          <p:cNvSpPr/>
          <p:nvPr/>
        </p:nvSpPr>
        <p:spPr>
          <a:xfrm>
            <a:off x="248918" y="7704877"/>
            <a:ext cx="2912117" cy="442498"/>
          </a:xfrm>
          <a:prstGeom prst="roundRect">
            <a:avLst>
              <a:gd name="adj" fmla="val 10000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1" name="角丸四角形 60"/>
          <p:cNvSpPr/>
          <p:nvPr/>
        </p:nvSpPr>
        <p:spPr>
          <a:xfrm>
            <a:off x="248177" y="8487513"/>
            <a:ext cx="2912117" cy="442811"/>
          </a:xfrm>
          <a:prstGeom prst="roundRect">
            <a:avLst>
              <a:gd name="adj" fmla="val 10000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2" name="テキスト ボックス 61"/>
          <p:cNvSpPr txBox="1"/>
          <p:nvPr/>
        </p:nvSpPr>
        <p:spPr>
          <a:xfrm>
            <a:off x="227807" y="8468659"/>
            <a:ext cx="295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・省力化技術の実証</a:t>
            </a:r>
            <a:r>
              <a:rPr kumimoji="1"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タマネギ</a:t>
            </a:r>
            <a:r>
              <a:rPr kumimoji="1"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</a:p>
          <a:p>
            <a:r>
              <a:rPr kumimoji="1"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水稲複合経営モデルの現地実証</a:t>
            </a:r>
            <a:r>
              <a:rPr kumimoji="1"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ネギ</a:t>
            </a:r>
            <a:r>
              <a:rPr kumimoji="1"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r>
              <a:rPr kumimoji="1"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</a:p>
        </p:txBody>
      </p:sp>
      <p:sp>
        <p:nvSpPr>
          <p:cNvPr id="65" name="角丸四角形 64"/>
          <p:cNvSpPr/>
          <p:nvPr/>
        </p:nvSpPr>
        <p:spPr>
          <a:xfrm>
            <a:off x="239346" y="9253328"/>
            <a:ext cx="2912117" cy="476057"/>
          </a:xfrm>
          <a:prstGeom prst="roundRect">
            <a:avLst>
              <a:gd name="adj" fmla="val 100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6" name="テキスト ボックス 65"/>
          <p:cNvSpPr txBox="1"/>
          <p:nvPr/>
        </p:nvSpPr>
        <p:spPr>
          <a:xfrm>
            <a:off x="240338" y="9260523"/>
            <a:ext cx="29528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・研修受け入れ体制の強化</a:t>
            </a:r>
          </a:p>
          <a:p>
            <a:r>
              <a:rPr kumimoji="1" lang="ja-JP" altLang="en-US" sz="120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・雇用者に対する人材育成への意識醸成</a:t>
            </a:r>
            <a:endParaRPr kumimoji="1" lang="ja-JP" altLang="en-US" sz="1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3263081" y="7539126"/>
            <a:ext cx="3432215" cy="206912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67" name="図表 66"/>
          <p:cNvGraphicFramePr/>
          <p:nvPr>
            <p:extLst>
              <p:ext uri="{D42A27DB-BD31-4B8C-83A1-F6EECF244321}">
                <p14:modId xmlns:p14="http://schemas.microsoft.com/office/powerpoint/2010/main" val="1998495589"/>
              </p:ext>
            </p:extLst>
          </p:nvPr>
        </p:nvGraphicFramePr>
        <p:xfrm>
          <a:off x="3245820" y="7652830"/>
          <a:ext cx="3468653" cy="1493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68" name="角丸四角形 67"/>
          <p:cNvSpPr/>
          <p:nvPr/>
        </p:nvSpPr>
        <p:spPr>
          <a:xfrm>
            <a:off x="3672760" y="9024657"/>
            <a:ext cx="2602801" cy="6337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2000" b="1" dirty="0" smtClean="0">
                <a:solidFill>
                  <a:srgbClr val="FF0000"/>
                </a:solidFill>
              </a:rPr>
              <a:t>「相双ならでは」</a:t>
            </a:r>
            <a:endParaRPr kumimoji="1" lang="en-US" altLang="ja-JP" sz="2000" b="1" dirty="0" smtClean="0">
              <a:solidFill>
                <a:srgbClr val="FF0000"/>
              </a:solidFill>
            </a:endParaRPr>
          </a:p>
          <a:p>
            <a:pPr algn="ctr"/>
            <a:r>
              <a:rPr kumimoji="1" lang="ja-JP" altLang="en-US" sz="2000" b="1" dirty="0" smtClean="0">
                <a:solidFill>
                  <a:srgbClr val="FF0000"/>
                </a:solidFill>
              </a:rPr>
              <a:t>農業モデルを創出！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7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487</TotalTime>
  <Words>1030</Words>
  <Application>Microsoft Office PowerPoint</Application>
  <PresentationFormat>A4 210 x 297 mm</PresentationFormat>
  <Paragraphs>107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ＭＳ 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普及指導活動発表事例原稿</dc:title>
  <dc:creator>渡辺 明</dc:creator>
  <cp:lastModifiedBy>渡辺 明</cp:lastModifiedBy>
  <cp:revision>69</cp:revision>
  <cp:lastPrinted>2023-01-12T05:50:02Z</cp:lastPrinted>
  <dcterms:created xsi:type="dcterms:W3CDTF">2022-12-26T00:16:20Z</dcterms:created>
  <dcterms:modified xsi:type="dcterms:W3CDTF">2023-01-20T06:46:11Z</dcterms:modified>
</cp:coreProperties>
</file>