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丸 雄太朗" initials="金丸" lastIdx="1" clrIdx="0">
    <p:extLst>
      <p:ext uri="{19B8F6BF-5375-455C-9EA6-DF929625EA0E}">
        <p15:presenceInfo xmlns:p15="http://schemas.microsoft.com/office/powerpoint/2012/main" userId="S-1-5-21-1464589577-2062517692-3542582186-13361" providerId="AD"/>
      </p:ext>
    </p:extLst>
  </p:cmAuthor>
  <p:cmAuthor id="2" name="山田 英雄" initials="山田" lastIdx="1" clrIdx="1">
    <p:extLst>
      <p:ext uri="{19B8F6BF-5375-455C-9EA6-DF929625EA0E}">
        <p15:presenceInfo xmlns:p15="http://schemas.microsoft.com/office/powerpoint/2012/main" userId="S-1-5-21-1464589577-2062517692-3542582186-112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2" autoAdjust="0"/>
    <p:restoredTop sz="95013" autoAdjust="0"/>
  </p:normalViewPr>
  <p:slideViewPr>
    <p:cSldViewPr snapToGrid="0">
      <p:cViewPr varScale="1">
        <p:scale>
          <a:sx n="88" d="100"/>
          <a:sy n="88" d="100"/>
        </p:scale>
        <p:origin x="284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100875" tIns="50438" rIns="100875" bIns="50438"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100875" tIns="50438" rIns="100875" bIns="50438" rtlCol="0"/>
          <a:lstStyle>
            <a:lvl1pPr algn="r">
              <a:defRPr sz="1300"/>
            </a:lvl1pPr>
          </a:lstStyle>
          <a:p>
            <a:fld id="{CEA2791D-C201-48CB-8AAD-F9C45FF12E0C}" type="datetimeFigureOut">
              <a:rPr kumimoji="1" lang="ja-JP" altLang="en-US" smtClean="0"/>
              <a:t>2023/1/19</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2800"/>
          </a:xfrm>
          <a:prstGeom prst="rect">
            <a:avLst/>
          </a:prstGeom>
          <a:noFill/>
          <a:ln w="12700">
            <a:solidFill>
              <a:prstClr val="black"/>
            </a:solidFill>
          </a:ln>
        </p:spPr>
        <p:txBody>
          <a:bodyPr vert="horz" lIns="100875" tIns="50438" rIns="100875" bIns="50438" rtlCol="0" anchor="ctr"/>
          <a:lstStyle/>
          <a:p>
            <a:endParaRPr lang="ja-JP" altLang="en-US"/>
          </a:p>
        </p:txBody>
      </p:sp>
      <p:sp>
        <p:nvSpPr>
          <p:cNvPr id="5" name="ノート プレースホルダー 4"/>
          <p:cNvSpPr>
            <a:spLocks noGrp="1"/>
          </p:cNvSpPr>
          <p:nvPr>
            <p:ph type="body" sz="quarter" idx="3"/>
          </p:nvPr>
        </p:nvSpPr>
        <p:spPr>
          <a:xfrm>
            <a:off x="680721" y="4783306"/>
            <a:ext cx="5445760" cy="3913615"/>
          </a:xfrm>
          <a:prstGeom prst="rect">
            <a:avLst/>
          </a:prstGeom>
        </p:spPr>
        <p:txBody>
          <a:bodyPr vert="horz" lIns="100875" tIns="50438" rIns="100875" bIns="504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8"/>
            <a:ext cx="2949787" cy="498692"/>
          </a:xfrm>
          <a:prstGeom prst="rect">
            <a:avLst/>
          </a:prstGeom>
        </p:spPr>
        <p:txBody>
          <a:bodyPr vert="horz" lIns="100875" tIns="50438" rIns="100875" bIns="5043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100875" tIns="50438" rIns="100875" bIns="50438" rtlCol="0" anchor="b"/>
          <a:lstStyle>
            <a:lvl1pPr algn="r">
              <a:defRPr sz="1300"/>
            </a:lvl1pPr>
          </a:lstStyle>
          <a:p>
            <a:fld id="{3B1F7E63-41A8-41FB-BA72-BCA8BA2F206A}" type="slidenum">
              <a:rPr kumimoji="1" lang="ja-JP" altLang="en-US" smtClean="0"/>
              <a:t>‹#›</a:t>
            </a:fld>
            <a:endParaRPr kumimoji="1" lang="ja-JP" altLang="en-US"/>
          </a:p>
        </p:txBody>
      </p:sp>
    </p:spTree>
    <p:extLst>
      <p:ext uri="{BB962C8B-B14F-4D97-AF65-F5344CB8AC3E}">
        <p14:creationId xmlns:p14="http://schemas.microsoft.com/office/powerpoint/2010/main" val="24725629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6214621-BB93-4D14-885D-2EF3E602B74A}"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07A61F-AC53-4123-B123-E27C847D25E4}" type="slidenum">
              <a:rPr kumimoji="1" lang="ja-JP" altLang="en-US" smtClean="0"/>
              <a:t>‹#›</a:t>
            </a:fld>
            <a:endParaRPr kumimoji="1" lang="ja-JP" altLang="en-US"/>
          </a:p>
        </p:txBody>
      </p:sp>
    </p:spTree>
    <p:extLst>
      <p:ext uri="{BB962C8B-B14F-4D97-AF65-F5344CB8AC3E}">
        <p14:creationId xmlns:p14="http://schemas.microsoft.com/office/powerpoint/2010/main" val="1097572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6214621-BB93-4D14-885D-2EF3E602B74A}"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07A61F-AC53-4123-B123-E27C847D25E4}" type="slidenum">
              <a:rPr kumimoji="1" lang="ja-JP" altLang="en-US" smtClean="0"/>
              <a:t>‹#›</a:t>
            </a:fld>
            <a:endParaRPr kumimoji="1" lang="ja-JP" altLang="en-US"/>
          </a:p>
        </p:txBody>
      </p:sp>
    </p:spTree>
    <p:extLst>
      <p:ext uri="{BB962C8B-B14F-4D97-AF65-F5344CB8AC3E}">
        <p14:creationId xmlns:p14="http://schemas.microsoft.com/office/powerpoint/2010/main" val="874598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6214621-BB93-4D14-885D-2EF3E602B74A}"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07A61F-AC53-4123-B123-E27C847D25E4}" type="slidenum">
              <a:rPr kumimoji="1" lang="ja-JP" altLang="en-US" smtClean="0"/>
              <a:t>‹#›</a:t>
            </a:fld>
            <a:endParaRPr kumimoji="1" lang="ja-JP" altLang="en-US"/>
          </a:p>
        </p:txBody>
      </p:sp>
    </p:spTree>
    <p:extLst>
      <p:ext uri="{BB962C8B-B14F-4D97-AF65-F5344CB8AC3E}">
        <p14:creationId xmlns:p14="http://schemas.microsoft.com/office/powerpoint/2010/main" val="3561193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6214621-BB93-4D14-885D-2EF3E602B74A}"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07A61F-AC53-4123-B123-E27C847D25E4}" type="slidenum">
              <a:rPr kumimoji="1" lang="ja-JP" altLang="en-US" smtClean="0"/>
              <a:t>‹#›</a:t>
            </a:fld>
            <a:endParaRPr kumimoji="1" lang="ja-JP" altLang="en-US"/>
          </a:p>
        </p:txBody>
      </p:sp>
    </p:spTree>
    <p:extLst>
      <p:ext uri="{BB962C8B-B14F-4D97-AF65-F5344CB8AC3E}">
        <p14:creationId xmlns:p14="http://schemas.microsoft.com/office/powerpoint/2010/main" val="312130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6214621-BB93-4D14-885D-2EF3E602B74A}"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07A61F-AC53-4123-B123-E27C847D25E4}" type="slidenum">
              <a:rPr kumimoji="1" lang="ja-JP" altLang="en-US" smtClean="0"/>
              <a:t>‹#›</a:t>
            </a:fld>
            <a:endParaRPr kumimoji="1" lang="ja-JP" altLang="en-US"/>
          </a:p>
        </p:txBody>
      </p:sp>
    </p:spTree>
    <p:extLst>
      <p:ext uri="{BB962C8B-B14F-4D97-AF65-F5344CB8AC3E}">
        <p14:creationId xmlns:p14="http://schemas.microsoft.com/office/powerpoint/2010/main" val="192070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6214621-BB93-4D14-885D-2EF3E602B74A}" type="datetimeFigureOut">
              <a:rPr kumimoji="1" lang="ja-JP" altLang="en-US" smtClean="0"/>
              <a:t>2023/1/19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07A61F-AC53-4123-B123-E27C847D25E4}" type="slidenum">
              <a:rPr kumimoji="1" lang="ja-JP" altLang="en-US" smtClean="0"/>
              <a:t>‹#›</a:t>
            </a:fld>
            <a:endParaRPr kumimoji="1" lang="ja-JP" altLang="en-US"/>
          </a:p>
        </p:txBody>
      </p:sp>
    </p:spTree>
    <p:extLst>
      <p:ext uri="{BB962C8B-B14F-4D97-AF65-F5344CB8AC3E}">
        <p14:creationId xmlns:p14="http://schemas.microsoft.com/office/powerpoint/2010/main" val="55717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6214621-BB93-4D14-885D-2EF3E602B74A}" type="datetimeFigureOut">
              <a:rPr kumimoji="1" lang="ja-JP" altLang="en-US" smtClean="0"/>
              <a:t>2023/1/19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07A61F-AC53-4123-B123-E27C847D25E4}" type="slidenum">
              <a:rPr kumimoji="1" lang="ja-JP" altLang="en-US" smtClean="0"/>
              <a:t>‹#›</a:t>
            </a:fld>
            <a:endParaRPr kumimoji="1" lang="ja-JP" altLang="en-US"/>
          </a:p>
        </p:txBody>
      </p:sp>
    </p:spTree>
    <p:extLst>
      <p:ext uri="{BB962C8B-B14F-4D97-AF65-F5344CB8AC3E}">
        <p14:creationId xmlns:p14="http://schemas.microsoft.com/office/powerpoint/2010/main" val="29472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6214621-BB93-4D14-885D-2EF3E602B74A}" type="datetimeFigureOut">
              <a:rPr kumimoji="1" lang="ja-JP" altLang="en-US" smtClean="0"/>
              <a:t>2023/1/19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07A61F-AC53-4123-B123-E27C847D25E4}" type="slidenum">
              <a:rPr kumimoji="1" lang="ja-JP" altLang="en-US" smtClean="0"/>
              <a:t>‹#›</a:t>
            </a:fld>
            <a:endParaRPr kumimoji="1" lang="ja-JP" altLang="en-US"/>
          </a:p>
        </p:txBody>
      </p:sp>
    </p:spTree>
    <p:extLst>
      <p:ext uri="{BB962C8B-B14F-4D97-AF65-F5344CB8AC3E}">
        <p14:creationId xmlns:p14="http://schemas.microsoft.com/office/powerpoint/2010/main" val="3227632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14621-BB93-4D14-885D-2EF3E602B74A}" type="datetimeFigureOut">
              <a:rPr kumimoji="1" lang="ja-JP" altLang="en-US" smtClean="0"/>
              <a:t>2023/1/19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07A61F-AC53-4123-B123-E27C847D25E4}" type="slidenum">
              <a:rPr kumimoji="1" lang="ja-JP" altLang="en-US" smtClean="0"/>
              <a:t>‹#›</a:t>
            </a:fld>
            <a:endParaRPr kumimoji="1" lang="ja-JP" altLang="en-US"/>
          </a:p>
        </p:txBody>
      </p:sp>
    </p:spTree>
    <p:extLst>
      <p:ext uri="{BB962C8B-B14F-4D97-AF65-F5344CB8AC3E}">
        <p14:creationId xmlns:p14="http://schemas.microsoft.com/office/powerpoint/2010/main" val="10794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6214621-BB93-4D14-885D-2EF3E602B74A}" type="datetimeFigureOut">
              <a:rPr kumimoji="1" lang="ja-JP" altLang="en-US" smtClean="0"/>
              <a:t>2023/1/19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07A61F-AC53-4123-B123-E27C847D25E4}" type="slidenum">
              <a:rPr kumimoji="1" lang="ja-JP" altLang="en-US" smtClean="0"/>
              <a:t>‹#›</a:t>
            </a:fld>
            <a:endParaRPr kumimoji="1" lang="ja-JP" altLang="en-US"/>
          </a:p>
        </p:txBody>
      </p:sp>
    </p:spTree>
    <p:extLst>
      <p:ext uri="{BB962C8B-B14F-4D97-AF65-F5344CB8AC3E}">
        <p14:creationId xmlns:p14="http://schemas.microsoft.com/office/powerpoint/2010/main" val="3845577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6214621-BB93-4D14-885D-2EF3E602B74A}" type="datetimeFigureOut">
              <a:rPr kumimoji="1" lang="ja-JP" altLang="en-US" smtClean="0"/>
              <a:t>2023/1/19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07A61F-AC53-4123-B123-E27C847D25E4}" type="slidenum">
              <a:rPr kumimoji="1" lang="ja-JP" altLang="en-US" smtClean="0"/>
              <a:t>‹#›</a:t>
            </a:fld>
            <a:endParaRPr kumimoji="1" lang="ja-JP" altLang="en-US"/>
          </a:p>
        </p:txBody>
      </p:sp>
    </p:spTree>
    <p:extLst>
      <p:ext uri="{BB962C8B-B14F-4D97-AF65-F5344CB8AC3E}">
        <p14:creationId xmlns:p14="http://schemas.microsoft.com/office/powerpoint/2010/main" val="1797426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6214621-BB93-4D14-885D-2EF3E602B74A}" type="datetimeFigureOut">
              <a:rPr kumimoji="1" lang="ja-JP" altLang="en-US" smtClean="0"/>
              <a:t>2023/1/19</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D07A61F-AC53-4123-B123-E27C847D25E4}" type="slidenum">
              <a:rPr kumimoji="1" lang="ja-JP" altLang="en-US" smtClean="0"/>
              <a:t>‹#›</a:t>
            </a:fld>
            <a:endParaRPr kumimoji="1" lang="ja-JP" altLang="en-US"/>
          </a:p>
        </p:txBody>
      </p:sp>
    </p:spTree>
    <p:extLst>
      <p:ext uri="{BB962C8B-B14F-4D97-AF65-F5344CB8AC3E}">
        <p14:creationId xmlns:p14="http://schemas.microsoft.com/office/powerpoint/2010/main" val="42867093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p:cNvSpPr/>
          <p:nvPr/>
        </p:nvSpPr>
        <p:spPr>
          <a:xfrm>
            <a:off x="387146" y="4931424"/>
            <a:ext cx="6179382" cy="3944662"/>
          </a:xfrm>
          <a:prstGeom prst="rect">
            <a:avLst/>
          </a:prstGeom>
          <a:solidFill>
            <a:schemeClr val="accent6">
              <a:lumMod val="20000"/>
              <a:lumOff val="8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372453" y="1087361"/>
            <a:ext cx="6179382" cy="3664049"/>
          </a:xfrm>
          <a:prstGeom prst="rect">
            <a:avLst/>
          </a:prstGeom>
          <a:solidFill>
            <a:schemeClr val="accent6">
              <a:lumMod val="20000"/>
              <a:lumOff val="8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29201" y="218456"/>
            <a:ext cx="6232465" cy="400110"/>
          </a:xfrm>
          <a:prstGeom prst="rect">
            <a:avLst/>
          </a:prstGeom>
          <a:solidFill>
            <a:schemeClr val="accent6">
              <a:lumMod val="75000"/>
            </a:schemeClr>
          </a:solidFill>
        </p:spPr>
        <p:txBody>
          <a:bodyPr wrap="square" rtlCol="0">
            <a:spAutoFit/>
          </a:bodyPr>
          <a:lstStyle/>
          <a:p>
            <a:pPr algn="ctr"/>
            <a:r>
              <a:rPr lang="ja-JP" altLang="ja-JP" sz="2000" dirty="0">
                <a:solidFill>
                  <a:schemeClr val="bg1"/>
                </a:solidFill>
                <a:latin typeface="ＭＳ ゴシック" panose="020B0609070205080204" pitchFamily="49" charset="-128"/>
                <a:ea typeface="ＭＳ ゴシック" panose="020B0609070205080204" pitchFamily="49" charset="-128"/>
              </a:rPr>
              <a:t>双葉郡の営農再開における土地利用型作物の</a:t>
            </a:r>
            <a:r>
              <a:rPr lang="ja-JP" altLang="ja-JP" sz="2000" dirty="0" smtClean="0">
                <a:solidFill>
                  <a:schemeClr val="bg1"/>
                </a:solidFill>
                <a:latin typeface="ＭＳ ゴシック" panose="020B0609070205080204" pitchFamily="49" charset="-128"/>
                <a:ea typeface="ＭＳ ゴシック" panose="020B0609070205080204" pitchFamily="49" charset="-128"/>
              </a:rPr>
              <a:t>取組</a:t>
            </a:r>
            <a:endParaRPr kumimoji="1" lang="ja-JP" altLang="en-US" sz="2000" dirty="0">
              <a:solidFill>
                <a:schemeClr val="bg1"/>
              </a:solidFill>
              <a:latin typeface="ＭＳ ゴシック" panose="020B0609070205080204" pitchFamily="49" charset="-128"/>
              <a:ea typeface="ＭＳ ゴシック" panose="020B0609070205080204" pitchFamily="49" charset="-128"/>
            </a:endParaRPr>
          </a:p>
        </p:txBody>
      </p:sp>
      <p:sp>
        <p:nvSpPr>
          <p:cNvPr id="5" name="テキスト ボックス 3"/>
          <p:cNvSpPr txBox="1"/>
          <p:nvPr/>
        </p:nvSpPr>
        <p:spPr>
          <a:xfrm>
            <a:off x="3768318" y="624258"/>
            <a:ext cx="2709300" cy="30777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400" dirty="0" smtClean="0">
                <a:latin typeface="ＭＳ ゴシック" panose="020B0609070205080204" pitchFamily="49" charset="-128"/>
                <a:ea typeface="ＭＳ ゴシック" panose="020B0609070205080204" pitchFamily="49" charset="-128"/>
              </a:rPr>
              <a:t>相双農林事務所双葉農業普及所</a:t>
            </a:r>
            <a:endParaRPr kumimoji="1" lang="en-US" altLang="ja-JP" sz="1400" dirty="0" smtClean="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332576" y="4790431"/>
            <a:ext cx="1306768" cy="307777"/>
          </a:xfrm>
          <a:prstGeom prst="rect">
            <a:avLst/>
          </a:prstGeom>
          <a:solidFill>
            <a:schemeClr val="accent6">
              <a:lumMod val="75000"/>
            </a:schemeClr>
          </a:solidFill>
          <a:ln>
            <a:solidFill>
              <a:schemeClr val="accent6">
                <a:lumMod val="75000"/>
              </a:schemeClr>
            </a:solidFill>
          </a:ln>
        </p:spPr>
        <p:txBody>
          <a:bodyPr wrap="none" rtlCol="0">
            <a:spAutoFit/>
          </a:bodyPr>
          <a:lstStyle/>
          <a:p>
            <a:r>
              <a:rPr kumimoji="1" lang="ja-JP" altLang="en-US" sz="1400" b="1" dirty="0" smtClean="0">
                <a:solidFill>
                  <a:schemeClr val="bg1"/>
                </a:solidFill>
                <a:latin typeface="ＭＳ ゴシック" panose="020B0609070205080204" pitchFamily="49" charset="-128"/>
                <a:ea typeface="ＭＳ ゴシック" panose="020B0609070205080204" pitchFamily="49" charset="-128"/>
              </a:rPr>
              <a:t>２　活動内容</a:t>
            </a:r>
            <a:endParaRPr kumimoji="1" lang="ja-JP" altLang="en-US" sz="1400" b="1" dirty="0">
              <a:solidFill>
                <a:schemeClr val="bg1"/>
              </a:solidFill>
              <a:latin typeface="ＭＳ ゴシック" panose="020B0609070205080204" pitchFamily="49" charset="-128"/>
              <a:ea typeface="ＭＳ ゴシック" panose="020B0609070205080204" pitchFamily="49" charset="-128"/>
            </a:endParaRPr>
          </a:p>
        </p:txBody>
      </p:sp>
      <p:sp>
        <p:nvSpPr>
          <p:cNvPr id="2" name="テキスト ボックス 1"/>
          <p:cNvSpPr txBox="1"/>
          <p:nvPr/>
        </p:nvSpPr>
        <p:spPr>
          <a:xfrm>
            <a:off x="258385" y="5061260"/>
            <a:ext cx="2159566" cy="307777"/>
          </a:xfrm>
          <a:prstGeom prst="rect">
            <a:avLst/>
          </a:prstGeom>
          <a:noFill/>
        </p:spPr>
        <p:txBody>
          <a:bodyPr wrap="non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（１）省力化技術の推進</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214686" y="1153246"/>
            <a:ext cx="1868947" cy="307777"/>
          </a:xfrm>
          <a:prstGeom prst="rect">
            <a:avLst/>
          </a:prstGeom>
          <a:noFill/>
        </p:spPr>
        <p:txBody>
          <a:bodyPr wrap="squar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（１）双葉郡の現状</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382285" y="1391524"/>
            <a:ext cx="6179382" cy="810478"/>
          </a:xfrm>
          <a:prstGeom prst="rect">
            <a:avLst/>
          </a:prstGeom>
          <a:noFill/>
        </p:spPr>
        <p:txBody>
          <a:bodyPr wrap="square" rtlCol="0">
            <a:spAutoFit/>
          </a:bodyPr>
          <a:lstStyle/>
          <a:p>
            <a:pPr>
              <a:lnSpc>
                <a:spcPts val="1440"/>
              </a:lnSpc>
            </a:pPr>
            <a:r>
              <a:rPr kumimoji="1" lang="ja-JP" altLang="en-US" sz="1200" dirty="0">
                <a:latin typeface="ＭＳ ゴシック" panose="020B0609070205080204" pitchFamily="49" charset="-128"/>
                <a:ea typeface="ＭＳ ゴシック" panose="020B0609070205080204" pitchFamily="49" charset="-128"/>
              </a:rPr>
              <a:t>・水稲を中心に営農が再開されてきているが</a:t>
            </a:r>
            <a:r>
              <a:rPr kumimoji="1" lang="ja-JP" altLang="en-US" sz="1200" dirty="0" smtClean="0">
                <a:latin typeface="ＭＳ ゴシック" panose="020B0609070205080204" pitchFamily="49" charset="-128"/>
                <a:ea typeface="ＭＳ ゴシック" panose="020B0609070205080204" pitchFamily="49" charset="-128"/>
              </a:rPr>
              <a:t>、町村によって再開率には大きな差がある。</a:t>
            </a:r>
            <a:endParaRPr kumimoji="1" lang="en-US" altLang="ja-JP" sz="1200" dirty="0">
              <a:latin typeface="ＭＳ ゴシック" panose="020B0609070205080204" pitchFamily="49" charset="-128"/>
              <a:ea typeface="ＭＳ ゴシック" panose="020B0609070205080204" pitchFamily="49" charset="-128"/>
            </a:endParaRPr>
          </a:p>
          <a:p>
            <a:pPr>
              <a:lnSpc>
                <a:spcPts val="1440"/>
              </a:lnSpc>
            </a:pPr>
            <a:r>
              <a:rPr kumimoji="1" lang="ja-JP" altLang="en-US" sz="1200" dirty="0" smtClean="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再開が遅い町村ほど担い手不足が深刻化</a:t>
            </a:r>
            <a:r>
              <a:rPr kumimoji="1" lang="ja-JP" altLang="en-US" sz="1200" dirty="0" smtClean="0">
                <a:latin typeface="ＭＳ ゴシック" panose="020B0609070205080204" pitchFamily="49" charset="-128"/>
                <a:ea typeface="ＭＳ ゴシック" panose="020B0609070205080204" pitchFamily="49" charset="-128"/>
              </a:rPr>
              <a:t>しており</a:t>
            </a:r>
            <a:r>
              <a:rPr kumimoji="1" lang="ja-JP" altLang="en-US" sz="1200" dirty="0">
                <a:latin typeface="ＭＳ ゴシック" panose="020B0609070205080204" pitchFamily="49" charset="-128"/>
                <a:ea typeface="ＭＳ ゴシック" panose="020B0609070205080204" pitchFamily="49" charset="-128"/>
              </a:rPr>
              <a:t>、営農再開が進まない</a:t>
            </a:r>
            <a:r>
              <a:rPr kumimoji="1" lang="ja-JP" altLang="en-US" sz="1200" dirty="0" smtClean="0">
                <a:latin typeface="ＭＳ ゴシック" panose="020B0609070205080204" pitchFamily="49" charset="-128"/>
                <a:ea typeface="ＭＳ ゴシック" panose="020B0609070205080204" pitchFamily="49" charset="-128"/>
              </a:rPr>
              <a:t>。</a:t>
            </a:r>
            <a:endParaRPr kumimoji="1" lang="en-US" altLang="ja-JP" sz="1200" dirty="0" smtClean="0">
              <a:latin typeface="ＭＳ ゴシック" panose="020B0609070205080204" pitchFamily="49" charset="-128"/>
              <a:ea typeface="ＭＳ ゴシック" panose="020B0609070205080204" pitchFamily="49" charset="-128"/>
            </a:endParaRPr>
          </a:p>
          <a:p>
            <a:pPr>
              <a:lnSpc>
                <a:spcPts val="1440"/>
              </a:lnSpc>
            </a:pPr>
            <a:r>
              <a:rPr kumimoji="1" lang="ja-JP" altLang="en-US" sz="1200" dirty="0" smtClean="0">
                <a:latin typeface="ＭＳ ゴシック" panose="020B0609070205080204" pitchFamily="49" charset="-128"/>
                <a:ea typeface="ＭＳ ゴシック" panose="020B0609070205080204" pitchFamily="49" charset="-128"/>
              </a:rPr>
              <a:t>・震災の影響で大部分の農業施設が使用不可能となっており新たに整備が必要。</a:t>
            </a:r>
            <a:endParaRPr kumimoji="1" lang="en-US" altLang="ja-JP" sz="1200" dirty="0" smtClean="0">
              <a:latin typeface="ＭＳ ゴシック" panose="020B0609070205080204" pitchFamily="49" charset="-128"/>
              <a:ea typeface="ＭＳ ゴシック" panose="020B0609070205080204" pitchFamily="49" charset="-128"/>
            </a:endParaRPr>
          </a:p>
          <a:p>
            <a:pPr>
              <a:lnSpc>
                <a:spcPts val="1440"/>
              </a:lnSpc>
            </a:pPr>
            <a:r>
              <a:rPr kumimoji="1" lang="ja-JP" altLang="en-US" sz="1200" dirty="0" smtClean="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限られた担い手が大面積で営農している</a:t>
            </a:r>
            <a:r>
              <a:rPr kumimoji="1" lang="ja-JP" altLang="en-US" sz="1200" dirty="0" smtClean="0">
                <a:latin typeface="ＭＳ ゴシック" panose="020B0609070205080204" pitchFamily="49" charset="-128"/>
                <a:ea typeface="ＭＳ ゴシック" panose="020B0609070205080204" pitchFamily="49" charset="-128"/>
              </a:rPr>
              <a:t>ため管理</a:t>
            </a:r>
            <a:r>
              <a:rPr kumimoji="1" lang="ja-JP" altLang="en-US" sz="1200" dirty="0">
                <a:latin typeface="ＭＳ ゴシック" panose="020B0609070205080204" pitchFamily="49" charset="-128"/>
                <a:ea typeface="ＭＳ ゴシック" panose="020B0609070205080204" pitchFamily="49" charset="-128"/>
              </a:rPr>
              <a:t>が行き届かず、米の品質が低い傾向。</a:t>
            </a:r>
          </a:p>
        </p:txBody>
      </p:sp>
      <p:sp>
        <p:nvSpPr>
          <p:cNvPr id="10" name="テキスト ボックス 9"/>
          <p:cNvSpPr txBox="1"/>
          <p:nvPr/>
        </p:nvSpPr>
        <p:spPr>
          <a:xfrm>
            <a:off x="251009" y="3934892"/>
            <a:ext cx="1261884" cy="307777"/>
          </a:xfrm>
          <a:prstGeom prst="rect">
            <a:avLst/>
          </a:prstGeom>
          <a:noFill/>
        </p:spPr>
        <p:txBody>
          <a:bodyPr wrap="non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（２）ねらい</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409301" y="4155079"/>
            <a:ext cx="3424839" cy="630942"/>
          </a:xfrm>
          <a:prstGeom prst="rect">
            <a:avLst/>
          </a:prstGeom>
          <a:noFill/>
        </p:spPr>
        <p:txBody>
          <a:bodyPr wrap="square" rtlCol="0">
            <a:spAutoFit/>
          </a:bodyPr>
          <a:lstStyle/>
          <a:p>
            <a:pPr>
              <a:lnSpc>
                <a:spcPts val="1440"/>
              </a:lnSpc>
            </a:pPr>
            <a:r>
              <a:rPr kumimoji="1" lang="ja-JP" altLang="en-US" sz="1200" dirty="0" smtClean="0">
                <a:latin typeface="ＭＳ ゴシック" panose="020B0609070205080204" pitchFamily="49" charset="-128"/>
                <a:ea typeface="ＭＳ ゴシック" panose="020B0609070205080204" pitchFamily="49" charset="-128"/>
              </a:rPr>
              <a:t>・省力化技術の導入による大規模生産者の育成</a:t>
            </a:r>
            <a:endParaRPr kumimoji="1" lang="en-US" altLang="ja-JP" sz="1200" dirty="0" smtClean="0">
              <a:latin typeface="ＭＳ ゴシック" panose="020B0609070205080204" pitchFamily="49" charset="-128"/>
              <a:ea typeface="ＭＳ ゴシック" panose="020B0609070205080204" pitchFamily="49" charset="-128"/>
            </a:endParaRPr>
          </a:p>
          <a:p>
            <a:pPr>
              <a:lnSpc>
                <a:spcPts val="1440"/>
              </a:lnSpc>
            </a:pPr>
            <a:r>
              <a:rPr kumimoji="1" lang="ja-JP" altLang="en-US" sz="1200" dirty="0" smtClean="0">
                <a:latin typeface="ＭＳ ゴシック" panose="020B0609070205080204" pitchFamily="49" charset="-128"/>
                <a:ea typeface="ＭＳ ゴシック" panose="020B0609070205080204" pitchFamily="49" charset="-128"/>
              </a:rPr>
              <a:t>・農業インフラの整備支援</a:t>
            </a:r>
            <a:endParaRPr kumimoji="1" lang="en-US" altLang="ja-JP" sz="1200" dirty="0" smtClean="0">
              <a:latin typeface="ＭＳ ゴシック" panose="020B0609070205080204" pitchFamily="49" charset="-128"/>
              <a:ea typeface="ＭＳ ゴシック" panose="020B0609070205080204" pitchFamily="49" charset="-128"/>
            </a:endParaRPr>
          </a:p>
          <a:p>
            <a:pPr>
              <a:lnSpc>
                <a:spcPts val="1440"/>
              </a:lnSpc>
            </a:pPr>
            <a:r>
              <a:rPr kumimoji="1" lang="ja-JP" altLang="en-US" sz="1200" dirty="0" smtClean="0">
                <a:latin typeface="ＭＳ ゴシック" panose="020B0609070205080204" pitchFamily="49" charset="-128"/>
                <a:ea typeface="ＭＳ ゴシック" panose="020B0609070205080204" pitchFamily="49" charset="-128"/>
              </a:rPr>
              <a:t>・米の品質の安定化</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2" name="右矢印 11"/>
          <p:cNvSpPr/>
          <p:nvPr/>
        </p:nvSpPr>
        <p:spPr>
          <a:xfrm>
            <a:off x="3731424" y="4331483"/>
            <a:ext cx="239300" cy="20326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4017816" y="4182709"/>
            <a:ext cx="2285173" cy="523220"/>
          </a:xfrm>
          <a:prstGeom prst="rect">
            <a:avLst/>
          </a:prstGeom>
          <a:noFill/>
          <a:ln w="19050">
            <a:solidFill>
              <a:srgbClr val="FF0000"/>
            </a:solidFill>
          </a:ln>
        </p:spPr>
        <p:txBody>
          <a:bodyPr wrap="square" rtlCol="0">
            <a:spAutoFit/>
          </a:bodyPr>
          <a:lstStyle/>
          <a:p>
            <a:r>
              <a:rPr kumimoji="1" lang="ja-JP" altLang="en-US" sz="1400" b="1" dirty="0" smtClean="0">
                <a:solidFill>
                  <a:srgbClr val="FF0000"/>
                </a:solidFill>
                <a:latin typeface="ＭＳ ゴシック" panose="020B0609070205080204" pitchFamily="49" charset="-128"/>
                <a:ea typeface="ＭＳ ゴシック" panose="020B0609070205080204" pitchFamily="49" charset="-128"/>
              </a:rPr>
              <a:t>生産者の経営を安定させ、</a:t>
            </a:r>
            <a:endParaRPr kumimoji="1" lang="en-US" altLang="ja-JP" sz="1400" b="1" dirty="0" smtClean="0">
              <a:solidFill>
                <a:srgbClr val="FF0000"/>
              </a:solidFill>
              <a:latin typeface="ＭＳ ゴシック" panose="020B0609070205080204" pitchFamily="49" charset="-128"/>
              <a:ea typeface="ＭＳ ゴシック" panose="020B0609070205080204" pitchFamily="49" charset="-128"/>
            </a:endParaRPr>
          </a:p>
          <a:p>
            <a:r>
              <a:rPr kumimoji="1" lang="ja-JP" altLang="en-US" sz="1400" b="1" dirty="0" smtClean="0">
                <a:solidFill>
                  <a:srgbClr val="FF0000"/>
                </a:solidFill>
                <a:latin typeface="ＭＳ ゴシック" panose="020B0609070205080204" pitchFamily="49" charset="-128"/>
                <a:ea typeface="ＭＳ ゴシック" panose="020B0609070205080204" pitchFamily="49" charset="-128"/>
              </a:rPr>
              <a:t>営農再開面積を拡大</a:t>
            </a:r>
            <a:endParaRPr kumimoji="1" lang="ja-JP" altLang="en-US" sz="1400" b="1" dirty="0">
              <a:solidFill>
                <a:srgbClr val="FF0000"/>
              </a:solidFill>
              <a:latin typeface="ＭＳ ゴシック" panose="020B0609070205080204" pitchFamily="49" charset="-128"/>
              <a:ea typeface="ＭＳ ゴシック" panose="020B0609070205080204" pitchFamily="49" charset="-128"/>
            </a:endParaRPr>
          </a:p>
        </p:txBody>
      </p:sp>
      <p:sp>
        <p:nvSpPr>
          <p:cNvPr id="22" name="テキスト ボックス 21"/>
          <p:cNvSpPr txBox="1"/>
          <p:nvPr/>
        </p:nvSpPr>
        <p:spPr>
          <a:xfrm>
            <a:off x="446880" y="5283351"/>
            <a:ext cx="4152130" cy="1200329"/>
          </a:xfrm>
          <a:prstGeom prst="rect">
            <a:avLst/>
          </a:prstGeom>
          <a:noFill/>
        </p:spPr>
        <p:txBody>
          <a:bodyPr wrap="squar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・営農再開支援事業を活用した高密度播種育苗（密苗）や</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直播栽培の導入推進</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・直播栽培の講習会</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・スマート</a:t>
            </a:r>
            <a:r>
              <a:rPr kumimoji="1" lang="ja-JP" altLang="en-US" sz="1200" dirty="0">
                <a:latin typeface="ＭＳ ゴシック" panose="020B0609070205080204" pitchFamily="49" charset="-128"/>
                <a:ea typeface="ＭＳ ゴシック" panose="020B0609070205080204" pitchFamily="49" charset="-128"/>
              </a:rPr>
              <a:t>農業社会</a:t>
            </a:r>
            <a:r>
              <a:rPr kumimoji="1" lang="ja-JP" altLang="en-US" sz="1200" dirty="0" smtClean="0">
                <a:latin typeface="ＭＳ ゴシック" panose="020B0609070205080204" pitchFamily="49" charset="-128"/>
                <a:ea typeface="ＭＳ ゴシック" panose="020B0609070205080204" pitchFamily="49" charset="-128"/>
              </a:rPr>
              <a:t>実装推進事業</a:t>
            </a:r>
            <a:r>
              <a:rPr kumimoji="1" lang="ja-JP" altLang="en-US" sz="1200" dirty="0">
                <a:latin typeface="ＭＳ ゴシック" panose="020B0609070205080204" pitchFamily="49" charset="-128"/>
                <a:ea typeface="ＭＳ ゴシック" panose="020B0609070205080204" pitchFamily="49" charset="-128"/>
              </a:rPr>
              <a:t>（プラウ耕</a:t>
            </a:r>
            <a:r>
              <a:rPr kumimoji="1" lang="ja-JP" altLang="en-US" sz="1200" dirty="0" smtClean="0">
                <a:latin typeface="ＭＳ ゴシック" panose="020B0609070205080204" pitchFamily="49" charset="-128"/>
                <a:ea typeface="ＭＳ ゴシック" panose="020B0609070205080204" pitchFamily="49" charset="-128"/>
              </a:rPr>
              <a:t>・グレーンド</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リル播種</a:t>
            </a:r>
            <a:r>
              <a:rPr kumimoji="1" lang="ja-JP" altLang="en-US" sz="1200" dirty="0">
                <a:latin typeface="ＭＳ ゴシック" panose="020B0609070205080204" pitchFamily="49" charset="-128"/>
                <a:ea typeface="ＭＳ ゴシック" panose="020B0609070205080204" pitchFamily="49" charset="-128"/>
              </a:rPr>
              <a:t>体系の乾田</a:t>
            </a:r>
            <a:r>
              <a:rPr kumimoji="1" lang="ja-JP" altLang="en-US" sz="1200" dirty="0" smtClean="0">
                <a:latin typeface="ＭＳ ゴシック" panose="020B0609070205080204" pitchFamily="49" charset="-128"/>
                <a:ea typeface="ＭＳ ゴシック" panose="020B0609070205080204" pitchFamily="49" charset="-128"/>
              </a:rPr>
              <a:t>直播）の現地検討会を活用した乾田</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直播栽培の推進</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256739" y="6396513"/>
            <a:ext cx="2518638" cy="307777"/>
          </a:xfrm>
          <a:prstGeom prst="rect">
            <a:avLst/>
          </a:prstGeom>
          <a:noFill/>
        </p:spPr>
        <p:txBody>
          <a:bodyPr wrap="non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（２）農地のマッチング支援</a:t>
            </a:r>
            <a:endParaRPr kumimoji="1" lang="ja-JP" altLang="en-US" sz="1400" b="1" dirty="0">
              <a:latin typeface="ＭＳ ゴシック" panose="020B0609070205080204" pitchFamily="49" charset="-128"/>
              <a:ea typeface="ＭＳ ゴシック" panose="020B0609070205080204" pitchFamily="49" charset="-128"/>
            </a:endParaRPr>
          </a:p>
        </p:txBody>
      </p:sp>
      <p:pic>
        <p:nvPicPr>
          <p:cNvPr id="25" name="図 24" descr="\\Ls-futaba\共有\H31データ\00D企画調整\1普及指導活動\2普及活動年報\原稿\大槻課長\20190719_095602_HDR.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8393" y="6727133"/>
            <a:ext cx="1759225" cy="1274104"/>
          </a:xfrm>
          <a:prstGeom prst="rect">
            <a:avLst/>
          </a:prstGeom>
          <a:noFill/>
          <a:ln>
            <a:solidFill>
              <a:schemeClr val="tx1"/>
            </a:solidFill>
          </a:ln>
        </p:spPr>
      </p:pic>
      <p:sp>
        <p:nvSpPr>
          <p:cNvPr id="26" name="テキスト ボックス 25"/>
          <p:cNvSpPr txBox="1"/>
          <p:nvPr/>
        </p:nvSpPr>
        <p:spPr>
          <a:xfrm>
            <a:off x="4556675" y="7978495"/>
            <a:ext cx="2031325"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図４　富岡町担い手座談会</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4311281" y="6398664"/>
            <a:ext cx="2324807" cy="276999"/>
          </a:xfrm>
          <a:prstGeom prst="rect">
            <a:avLst/>
          </a:prstGeom>
        </p:spPr>
        <p:txBody>
          <a:bodyPr wrap="square">
            <a:spAutoFit/>
          </a:bodyPr>
          <a:lstStyle/>
          <a:p>
            <a:r>
              <a:rPr kumimoji="1" lang="ja-JP" altLang="en-US" sz="1200" dirty="0" smtClean="0">
                <a:latin typeface="ＭＳ ゴシック" panose="020B0609070205080204" pitchFamily="49" charset="-128"/>
                <a:ea typeface="ＭＳ ゴシック" panose="020B0609070205080204" pitchFamily="49" charset="-128"/>
              </a:rPr>
              <a:t>図３　水稲乾田直播の実証栽培</a:t>
            </a:r>
            <a:endParaRPr kumimoji="1" lang="en-US" altLang="ja-JP" sz="1200" dirty="0" smtClean="0">
              <a:latin typeface="ＭＳ ゴシック" panose="020B0609070205080204" pitchFamily="49" charset="-128"/>
              <a:ea typeface="ＭＳ ゴシック" panose="020B0609070205080204" pitchFamily="49" charset="-128"/>
            </a:endParaRPr>
          </a:p>
        </p:txBody>
      </p:sp>
      <p:sp>
        <p:nvSpPr>
          <p:cNvPr id="30" name="テキスト ボックス 29"/>
          <p:cNvSpPr txBox="1"/>
          <p:nvPr/>
        </p:nvSpPr>
        <p:spPr>
          <a:xfrm>
            <a:off x="1348673" y="7611519"/>
            <a:ext cx="2757213" cy="523220"/>
          </a:xfrm>
          <a:prstGeom prst="rect">
            <a:avLst/>
          </a:prstGeom>
          <a:noFill/>
        </p:spPr>
        <p:txBody>
          <a:bodyPr wrap="square" rtlCol="0">
            <a:spAutoFit/>
          </a:bodyPr>
          <a:lstStyle/>
          <a:p>
            <a:r>
              <a:rPr kumimoji="1" lang="ja-JP" altLang="en-US" sz="1400" b="1" dirty="0" smtClean="0">
                <a:solidFill>
                  <a:srgbClr val="FF0000"/>
                </a:solidFill>
                <a:latin typeface="ＭＳ ゴシック" panose="020B0609070205080204" pitchFamily="49" charset="-128"/>
                <a:ea typeface="ＭＳ ゴシック" panose="020B0609070205080204" pitchFamily="49" charset="-128"/>
              </a:rPr>
              <a:t>各農地ごとに、誰がどの品目で</a:t>
            </a:r>
            <a:endParaRPr kumimoji="1" lang="en-US" altLang="ja-JP" sz="1400" b="1" dirty="0" smtClean="0">
              <a:solidFill>
                <a:srgbClr val="FF0000"/>
              </a:solidFill>
              <a:latin typeface="ＭＳ ゴシック" panose="020B0609070205080204" pitchFamily="49" charset="-128"/>
              <a:ea typeface="ＭＳ ゴシック" panose="020B0609070205080204" pitchFamily="49" charset="-128"/>
            </a:endParaRPr>
          </a:p>
          <a:p>
            <a:r>
              <a:rPr kumimoji="1" lang="ja-JP" altLang="en-US" sz="1400" b="1" dirty="0" smtClean="0">
                <a:solidFill>
                  <a:srgbClr val="FF0000"/>
                </a:solidFill>
                <a:latin typeface="ＭＳ ゴシック" panose="020B0609070205080204" pitchFamily="49" charset="-128"/>
                <a:ea typeface="ＭＳ ゴシック" panose="020B0609070205080204" pitchFamily="49" charset="-128"/>
              </a:rPr>
              <a:t>何年に営農再開するかを明確化</a:t>
            </a:r>
            <a:endParaRPr kumimoji="1" lang="ja-JP" altLang="en-US" sz="1400" b="1" dirty="0">
              <a:solidFill>
                <a:srgbClr val="FF0000"/>
              </a:solidFill>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959591" y="3592146"/>
            <a:ext cx="2492990"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図１　双葉郡内の営農再開の状況</a:t>
            </a:r>
            <a:endParaRPr kumimoji="1" lang="ja-JP" altLang="en-US" sz="1200" dirty="0">
              <a:latin typeface="ＭＳ ゴシック" panose="020B0609070205080204" pitchFamily="49" charset="-128"/>
              <a:ea typeface="ＭＳ ゴシック" panose="020B0609070205080204" pitchFamily="49" charset="-128"/>
            </a:endParaRPr>
          </a:p>
        </p:txBody>
      </p:sp>
      <p:pic>
        <p:nvPicPr>
          <p:cNvPr id="16" name="図 15"/>
          <p:cNvPicPr>
            <a:picLocks noChangeAspect="1"/>
          </p:cNvPicPr>
          <p:nvPr/>
        </p:nvPicPr>
        <p:blipFill>
          <a:blip r:embed="rId3"/>
          <a:stretch>
            <a:fillRect/>
          </a:stretch>
        </p:blipFill>
        <p:spPr>
          <a:xfrm>
            <a:off x="462115" y="2207472"/>
            <a:ext cx="3365195" cy="1434315"/>
          </a:xfrm>
          <a:prstGeom prst="rect">
            <a:avLst/>
          </a:prstGeom>
          <a:ln>
            <a:solidFill>
              <a:schemeClr val="tx1"/>
            </a:solidFill>
          </a:ln>
        </p:spPr>
      </p:pic>
      <p:sp>
        <p:nvSpPr>
          <p:cNvPr id="36" name="テキスト ボックス 35"/>
          <p:cNvSpPr txBox="1"/>
          <p:nvPr/>
        </p:nvSpPr>
        <p:spPr>
          <a:xfrm>
            <a:off x="446880" y="6615882"/>
            <a:ext cx="4031873" cy="461665"/>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町村：地権者等の情報の整理、各種補助事業の相談対応</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担い手座談会の事務局運営</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37" name="テキスト ボックス 36"/>
          <p:cNvSpPr txBox="1"/>
          <p:nvPr/>
        </p:nvSpPr>
        <p:spPr>
          <a:xfrm>
            <a:off x="420030" y="7002327"/>
            <a:ext cx="4339650"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ＪＡ：特定農作業受委託契約の支援、技術的な相談への対応</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38" name="テキスト ボックス 37"/>
          <p:cNvSpPr txBox="1"/>
          <p:nvPr/>
        </p:nvSpPr>
        <p:spPr>
          <a:xfrm>
            <a:off x="446880" y="7209388"/>
            <a:ext cx="3724096"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普及所：各品目の情報提供、技術的な相談への対応</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40" name="テキスト ボックス 39"/>
          <p:cNvSpPr txBox="1"/>
          <p:nvPr/>
        </p:nvSpPr>
        <p:spPr>
          <a:xfrm>
            <a:off x="446880" y="7419013"/>
            <a:ext cx="2646878"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福島相双復興推進機構：販路の紹介</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953118" y="2936670"/>
            <a:ext cx="389850" cy="215444"/>
          </a:xfrm>
          <a:prstGeom prst="rect">
            <a:avLst/>
          </a:prstGeom>
          <a:no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76</a:t>
            </a:r>
            <a:r>
              <a:rPr kumimoji="1" lang="ja-JP" altLang="en-US" sz="800" b="1" dirty="0" smtClean="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35" name="テキスト ボックス 34"/>
          <p:cNvSpPr txBox="1"/>
          <p:nvPr/>
        </p:nvSpPr>
        <p:spPr>
          <a:xfrm>
            <a:off x="1309455" y="2906190"/>
            <a:ext cx="389850" cy="215444"/>
          </a:xfrm>
          <a:prstGeom prst="rect">
            <a:avLst/>
          </a:prstGeom>
          <a:no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65</a:t>
            </a:r>
            <a:r>
              <a:rPr kumimoji="1" lang="ja-JP" altLang="en-US" sz="800" b="1" dirty="0" smtClean="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41" name="テキスト ボックス 40"/>
          <p:cNvSpPr txBox="1"/>
          <p:nvPr/>
        </p:nvSpPr>
        <p:spPr>
          <a:xfrm>
            <a:off x="1613061" y="2778575"/>
            <a:ext cx="389850" cy="215444"/>
          </a:xfrm>
          <a:prstGeom prst="rect">
            <a:avLst/>
          </a:prstGeom>
          <a:no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56</a:t>
            </a:r>
            <a:r>
              <a:rPr kumimoji="1" lang="ja-JP" altLang="en-US" sz="800" b="1" dirty="0" smtClean="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1936380" y="2944795"/>
            <a:ext cx="389850" cy="215444"/>
          </a:xfrm>
          <a:prstGeom prst="rect">
            <a:avLst/>
          </a:prstGeom>
          <a:no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27</a:t>
            </a:r>
            <a:r>
              <a:rPr kumimoji="1" lang="ja-JP" altLang="en-US" sz="800" b="1" dirty="0" smtClean="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43" name="テキスト ボックス 42"/>
          <p:cNvSpPr txBox="1"/>
          <p:nvPr/>
        </p:nvSpPr>
        <p:spPr>
          <a:xfrm>
            <a:off x="2200776" y="2573129"/>
            <a:ext cx="441146" cy="215444"/>
          </a:xfrm>
          <a:prstGeom prst="rect">
            <a:avLst/>
          </a:prstGeom>
          <a:solidFill>
            <a:schemeClr val="bg1"/>
          </a:solid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7.2</a:t>
            </a:r>
            <a:r>
              <a:rPr kumimoji="1" lang="ja-JP" altLang="en-US" sz="800" b="1" dirty="0" smtClean="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45" name="テキスト ボックス 44"/>
          <p:cNvSpPr txBox="1"/>
          <p:nvPr/>
        </p:nvSpPr>
        <p:spPr>
          <a:xfrm>
            <a:off x="2534014" y="2695803"/>
            <a:ext cx="441146" cy="215444"/>
          </a:xfrm>
          <a:prstGeom prst="rect">
            <a:avLst/>
          </a:prstGeom>
          <a:no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4.8</a:t>
            </a:r>
            <a:r>
              <a:rPr kumimoji="1" lang="ja-JP" altLang="en-US" sz="800" b="1" dirty="0" smtClean="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46" name="テキスト ボックス 45"/>
          <p:cNvSpPr txBox="1"/>
          <p:nvPr/>
        </p:nvSpPr>
        <p:spPr>
          <a:xfrm>
            <a:off x="2921557" y="2687969"/>
            <a:ext cx="441146" cy="215444"/>
          </a:xfrm>
          <a:prstGeom prst="rect">
            <a:avLst/>
          </a:prstGeom>
          <a:no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0.1</a:t>
            </a:r>
            <a:r>
              <a:rPr kumimoji="1" lang="ja-JP" altLang="en-US" sz="800" b="1" dirty="0" smtClean="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47" name="テキスト ボックス 46"/>
          <p:cNvSpPr txBox="1"/>
          <p:nvPr/>
        </p:nvSpPr>
        <p:spPr>
          <a:xfrm>
            <a:off x="3296182" y="2700956"/>
            <a:ext cx="338554" cy="215444"/>
          </a:xfrm>
          <a:prstGeom prst="rect">
            <a:avLst/>
          </a:prstGeom>
          <a:no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0</a:t>
            </a:r>
            <a:r>
              <a:rPr kumimoji="1" lang="ja-JP" altLang="en-US" sz="800" b="1" dirty="0" smtClean="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33" name="テキスト ボックス 32"/>
          <p:cNvSpPr txBox="1"/>
          <p:nvPr/>
        </p:nvSpPr>
        <p:spPr>
          <a:xfrm>
            <a:off x="4009405" y="3607136"/>
            <a:ext cx="2490208" cy="461665"/>
          </a:xfrm>
          <a:prstGeom prst="rect">
            <a:avLst/>
          </a:prstGeom>
          <a:noFill/>
        </p:spPr>
        <p:txBody>
          <a:bodyPr wrap="squar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図２　双葉郡内の大規模経営体数</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a:t>
            </a:r>
            <a:r>
              <a:rPr kumimoji="1" lang="en-US" altLang="ja-JP" sz="1200" dirty="0" smtClean="0">
                <a:latin typeface="ＭＳ ゴシック" panose="020B0609070205080204" pitchFamily="49" charset="-128"/>
                <a:ea typeface="ＭＳ ゴシック" panose="020B0609070205080204" pitchFamily="49" charset="-128"/>
              </a:rPr>
              <a:t>20ha</a:t>
            </a:r>
            <a:r>
              <a:rPr kumimoji="1" lang="ja-JP" altLang="en-US" sz="1200" dirty="0" smtClean="0">
                <a:latin typeface="ＭＳ ゴシック" panose="020B0609070205080204" pitchFamily="49" charset="-128"/>
                <a:ea typeface="ＭＳ ゴシック" panose="020B0609070205080204" pitchFamily="49" charset="-128"/>
              </a:rPr>
              <a:t>以上</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の推移</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48" name="テキスト ボックス 47"/>
          <p:cNvSpPr txBox="1"/>
          <p:nvPr/>
        </p:nvSpPr>
        <p:spPr>
          <a:xfrm>
            <a:off x="271103" y="8057085"/>
            <a:ext cx="2698175" cy="307777"/>
          </a:xfrm>
          <a:prstGeom prst="rect">
            <a:avLst/>
          </a:prstGeom>
          <a:noFill/>
        </p:spPr>
        <p:txBody>
          <a:bodyPr wrap="non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（３）農業インフラの整備支援</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49" name="テキスト ボックス 48"/>
          <p:cNvSpPr txBox="1"/>
          <p:nvPr/>
        </p:nvSpPr>
        <p:spPr>
          <a:xfrm>
            <a:off x="574548" y="8283616"/>
            <a:ext cx="5722620" cy="592470"/>
          </a:xfrm>
          <a:prstGeom prst="rect">
            <a:avLst/>
          </a:prstGeom>
          <a:noFill/>
        </p:spPr>
        <p:txBody>
          <a:bodyPr wrap="square" rtlCol="0">
            <a:spAutoFit/>
          </a:bodyPr>
          <a:lstStyle/>
          <a:p>
            <a:pPr>
              <a:lnSpc>
                <a:spcPts val="1300"/>
              </a:lnSpc>
            </a:pPr>
            <a:r>
              <a:rPr kumimoji="1" lang="ja-JP" altLang="en-US" sz="1200" dirty="0" smtClean="0">
                <a:latin typeface="ＭＳ ゴシック" panose="020B0609070205080204" pitchFamily="49" charset="-128"/>
                <a:ea typeface="ＭＳ ゴシック" panose="020B0609070205080204" pitchFamily="49" charset="-128"/>
              </a:rPr>
              <a:t>　管内</a:t>
            </a:r>
            <a:r>
              <a:rPr kumimoji="1" lang="ja-JP" altLang="en-US" sz="1200" dirty="0">
                <a:latin typeface="ＭＳ ゴシック" panose="020B0609070205080204" pitchFamily="49" charset="-128"/>
                <a:ea typeface="ＭＳ ゴシック" panose="020B0609070205080204" pitchFamily="49" charset="-128"/>
              </a:rPr>
              <a:t>町村</a:t>
            </a:r>
            <a:r>
              <a:rPr kumimoji="1" lang="ja-JP" altLang="en-US" sz="1200" dirty="0" smtClean="0">
                <a:latin typeface="ＭＳ ゴシック" panose="020B0609070205080204" pitchFamily="49" charset="-128"/>
                <a:ea typeface="ＭＳ ゴシック" panose="020B0609070205080204" pitchFamily="49" charset="-128"/>
              </a:rPr>
              <a:t>・ＪＡ福島さくら・相双農林事務所と連携した福島再生加速化交付金制度を活用した事業の申請支援</a:t>
            </a:r>
            <a:endParaRPr kumimoji="1" lang="en-US" altLang="ja-JP" sz="1200" dirty="0" smtClean="0">
              <a:latin typeface="ＭＳ ゴシック" panose="020B0609070205080204" pitchFamily="49" charset="-128"/>
              <a:ea typeface="ＭＳ ゴシック" panose="020B0609070205080204" pitchFamily="49" charset="-128"/>
            </a:endParaRPr>
          </a:p>
          <a:p>
            <a:pPr>
              <a:lnSpc>
                <a:spcPts val="1300"/>
              </a:lnSpc>
            </a:pPr>
            <a:r>
              <a:rPr kumimoji="1" lang="ja-JP" altLang="en-US" sz="1200" dirty="0" smtClean="0">
                <a:latin typeface="ＭＳ ゴシック" panose="020B0609070205080204" pitchFamily="49" charset="-128"/>
                <a:ea typeface="ＭＳ ゴシック" panose="020B0609070205080204" pitchFamily="49" charset="-128"/>
              </a:rPr>
              <a:t>　・カントリーエレベーターなどの乾燥調製施設、育苗センターなどの整備　</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329202" y="887694"/>
            <a:ext cx="1667444" cy="307777"/>
          </a:xfrm>
          <a:prstGeom prst="rect">
            <a:avLst/>
          </a:prstGeom>
          <a:solidFill>
            <a:schemeClr val="accent6">
              <a:lumMod val="75000"/>
            </a:schemeClr>
          </a:solidFill>
        </p:spPr>
        <p:txBody>
          <a:bodyPr wrap="none" rtlCol="0">
            <a:spAutoFit/>
          </a:bodyPr>
          <a:lstStyle/>
          <a:p>
            <a:r>
              <a:rPr kumimoji="1" lang="ja-JP" altLang="en-US" sz="1400" b="1" dirty="0" smtClean="0">
                <a:solidFill>
                  <a:schemeClr val="bg1"/>
                </a:solidFill>
                <a:latin typeface="ＭＳ ゴシック" panose="020B0609070205080204" pitchFamily="49" charset="-128"/>
                <a:ea typeface="ＭＳ ゴシック" panose="020B0609070205080204" pitchFamily="49" charset="-128"/>
              </a:rPr>
              <a:t>１　背景・ねらい</a:t>
            </a:r>
            <a:endParaRPr kumimoji="1" lang="ja-JP" altLang="en-US" sz="1400" b="1" dirty="0">
              <a:solidFill>
                <a:schemeClr val="bg1"/>
              </a:solidFill>
              <a:latin typeface="ＭＳ ゴシック" panose="020B0609070205080204" pitchFamily="49" charset="-128"/>
              <a:ea typeface="ＭＳ ゴシック" panose="020B0609070205080204" pitchFamily="49" charset="-128"/>
            </a:endParaRPr>
          </a:p>
        </p:txBody>
      </p:sp>
      <p:pic>
        <p:nvPicPr>
          <p:cNvPr id="17" name="図 16"/>
          <p:cNvPicPr>
            <a:picLocks noChangeAspect="1"/>
          </p:cNvPicPr>
          <p:nvPr/>
        </p:nvPicPr>
        <p:blipFill>
          <a:blip r:embed="rId4"/>
          <a:stretch>
            <a:fillRect/>
          </a:stretch>
        </p:blipFill>
        <p:spPr>
          <a:xfrm>
            <a:off x="4653580" y="5066085"/>
            <a:ext cx="1810898" cy="1362327"/>
          </a:xfrm>
          <a:prstGeom prst="rect">
            <a:avLst/>
          </a:prstGeom>
          <a:ln>
            <a:solidFill>
              <a:schemeClr val="tx1"/>
            </a:solidFill>
          </a:ln>
        </p:spPr>
      </p:pic>
      <p:sp>
        <p:nvSpPr>
          <p:cNvPr id="18" name="正方形/長方形 17"/>
          <p:cNvSpPr/>
          <p:nvPr/>
        </p:nvSpPr>
        <p:spPr>
          <a:xfrm>
            <a:off x="1372294" y="7676412"/>
            <a:ext cx="2651322" cy="43268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右矢印 43"/>
          <p:cNvSpPr/>
          <p:nvPr/>
        </p:nvSpPr>
        <p:spPr>
          <a:xfrm>
            <a:off x="1092733" y="7797973"/>
            <a:ext cx="239300" cy="20326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ゴシック" panose="020B0609070205080204" pitchFamily="49" charset="-128"/>
              <a:ea typeface="ＭＳ ゴシック" panose="020B0609070205080204" pitchFamily="49" charset="-128"/>
            </a:endParaRPr>
          </a:p>
        </p:txBody>
      </p:sp>
      <p:sp>
        <p:nvSpPr>
          <p:cNvPr id="51" name="テキスト ボックス 50"/>
          <p:cNvSpPr txBox="1"/>
          <p:nvPr/>
        </p:nvSpPr>
        <p:spPr>
          <a:xfrm>
            <a:off x="545049" y="3775169"/>
            <a:ext cx="3198311" cy="246221"/>
          </a:xfrm>
          <a:prstGeom prst="rect">
            <a:avLst/>
          </a:prstGeom>
          <a:noFill/>
        </p:spPr>
        <p:txBody>
          <a:bodyPr wrap="none" rtlCol="0">
            <a:spAutoFit/>
          </a:bodyPr>
          <a:lstStyle/>
          <a:p>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数値は平成</a:t>
            </a:r>
            <a:r>
              <a:rPr kumimoji="1" lang="en-US" altLang="ja-JP" sz="1000" dirty="0" smtClean="0">
                <a:latin typeface="ＭＳ ゴシック" panose="020B0609070205080204" pitchFamily="49" charset="-128"/>
                <a:ea typeface="ＭＳ ゴシック" panose="020B0609070205080204" pitchFamily="49" charset="-128"/>
              </a:rPr>
              <a:t>22</a:t>
            </a:r>
            <a:r>
              <a:rPr kumimoji="1" lang="ja-JP" altLang="en-US" sz="1000" dirty="0" smtClean="0">
                <a:latin typeface="ＭＳ ゴシック" panose="020B0609070205080204" pitchFamily="49" charset="-128"/>
                <a:ea typeface="ＭＳ ゴシック" panose="020B0609070205080204" pitchFamily="49" charset="-128"/>
              </a:rPr>
              <a:t>年度の面積に対する令和</a:t>
            </a:r>
            <a:r>
              <a:rPr kumimoji="1" lang="en-US" altLang="ja-JP" sz="1000" dirty="0">
                <a:latin typeface="ＭＳ ゴシック" panose="020B0609070205080204" pitchFamily="49" charset="-128"/>
                <a:ea typeface="ＭＳ ゴシック" panose="020B0609070205080204" pitchFamily="49" charset="-128"/>
              </a:rPr>
              <a:t>2</a:t>
            </a:r>
            <a:r>
              <a:rPr kumimoji="1" lang="ja-JP" altLang="en-US" sz="1000" dirty="0" smtClean="0">
                <a:latin typeface="ＭＳ ゴシック" panose="020B0609070205080204" pitchFamily="49" charset="-128"/>
                <a:ea typeface="ＭＳ ゴシック" panose="020B0609070205080204" pitchFamily="49" charset="-128"/>
              </a:rPr>
              <a:t>年度の割合</a:t>
            </a:r>
            <a:endParaRPr kumimoji="1" lang="ja-JP" altLang="en-US" sz="1000" dirty="0">
              <a:latin typeface="ＭＳ ゴシック" panose="020B0609070205080204" pitchFamily="49" charset="-128"/>
              <a:ea typeface="ＭＳ ゴシック" panose="020B0609070205080204" pitchFamily="49" charset="-128"/>
            </a:endParaRPr>
          </a:p>
        </p:txBody>
      </p:sp>
      <p:pic>
        <p:nvPicPr>
          <p:cNvPr id="19" name="図 18"/>
          <p:cNvPicPr>
            <a:picLocks noChangeAspect="1"/>
          </p:cNvPicPr>
          <p:nvPr/>
        </p:nvPicPr>
        <p:blipFill>
          <a:blip r:embed="rId5"/>
          <a:stretch>
            <a:fillRect/>
          </a:stretch>
        </p:blipFill>
        <p:spPr>
          <a:xfrm>
            <a:off x="4041065" y="2206800"/>
            <a:ext cx="2383774" cy="1432800"/>
          </a:xfrm>
          <a:prstGeom prst="rect">
            <a:avLst/>
          </a:prstGeom>
          <a:ln>
            <a:solidFill>
              <a:schemeClr val="tx1"/>
            </a:solidFill>
          </a:ln>
        </p:spPr>
      </p:pic>
    </p:spTree>
    <p:extLst>
      <p:ext uri="{BB962C8B-B14F-4D97-AF65-F5344CB8AC3E}">
        <p14:creationId xmlns:p14="http://schemas.microsoft.com/office/powerpoint/2010/main" val="4050212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386419" y="7295949"/>
            <a:ext cx="6096704" cy="1661238"/>
          </a:xfrm>
          <a:prstGeom prst="rect">
            <a:avLst/>
          </a:prstGeom>
          <a:solidFill>
            <a:schemeClr val="accent6">
              <a:lumMod val="20000"/>
              <a:lumOff val="8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正方形/長方形 43"/>
          <p:cNvSpPr/>
          <p:nvPr/>
        </p:nvSpPr>
        <p:spPr>
          <a:xfrm>
            <a:off x="355702" y="1460807"/>
            <a:ext cx="6103170" cy="5618535"/>
          </a:xfrm>
          <a:prstGeom prst="rect">
            <a:avLst/>
          </a:prstGeom>
          <a:solidFill>
            <a:schemeClr val="accent6">
              <a:lumMod val="20000"/>
              <a:lumOff val="8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362169" y="293557"/>
            <a:ext cx="6096704" cy="945403"/>
          </a:xfrm>
          <a:prstGeom prst="rect">
            <a:avLst/>
          </a:prstGeom>
          <a:solidFill>
            <a:schemeClr val="accent6">
              <a:lumMod val="20000"/>
              <a:lumOff val="8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48783" y="264061"/>
            <a:ext cx="2339102" cy="307777"/>
          </a:xfrm>
          <a:prstGeom prst="rect">
            <a:avLst/>
          </a:prstGeom>
          <a:noFill/>
        </p:spPr>
        <p:txBody>
          <a:bodyPr wrap="non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（４）米の品質高位安定化</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497541" y="494804"/>
            <a:ext cx="5831742" cy="759182"/>
          </a:xfrm>
          <a:prstGeom prst="rect">
            <a:avLst/>
          </a:prstGeom>
          <a:noFill/>
        </p:spPr>
        <p:txBody>
          <a:bodyPr wrap="square" rtlCol="0">
            <a:spAutoFit/>
          </a:bodyPr>
          <a:lstStyle/>
          <a:p>
            <a:pPr>
              <a:lnSpc>
                <a:spcPts val="1300"/>
              </a:lnSpc>
            </a:pPr>
            <a:r>
              <a:rPr kumimoji="1" lang="ja-JP" altLang="en-US" sz="1200" dirty="0" smtClean="0">
                <a:latin typeface="ＭＳ ゴシック" panose="020B0609070205080204" pitchFamily="49" charset="-128"/>
                <a:ea typeface="ＭＳ ゴシック" panose="020B0609070205080204" pitchFamily="49" charset="-128"/>
              </a:rPr>
              <a:t>・ＪＡ福島さくらと連携した無人航空機防除（無人ヘリ・ドローン）による斑点米</a:t>
            </a:r>
            <a:endParaRPr kumimoji="1" lang="en-US" altLang="ja-JP" sz="1200" dirty="0" smtClean="0">
              <a:latin typeface="ＭＳ ゴシック" panose="020B0609070205080204" pitchFamily="49" charset="-128"/>
              <a:ea typeface="ＭＳ ゴシック" panose="020B0609070205080204" pitchFamily="49" charset="-128"/>
            </a:endParaRPr>
          </a:p>
          <a:p>
            <a:pPr>
              <a:lnSpc>
                <a:spcPts val="1300"/>
              </a:lnSpc>
            </a:pPr>
            <a:r>
              <a:rPr kumimoji="1" lang="ja-JP" altLang="en-US" sz="1200" dirty="0" smtClean="0">
                <a:latin typeface="ＭＳ ゴシック" panose="020B0609070205080204" pitchFamily="49" charset="-128"/>
                <a:ea typeface="ＭＳ ゴシック" panose="020B0609070205080204" pitchFamily="49" charset="-128"/>
              </a:rPr>
              <a:t>　カメムシ類防除の推進とドローン講習会への参加誘導</a:t>
            </a:r>
            <a:endParaRPr kumimoji="1" lang="en-US" altLang="ja-JP" sz="1200" dirty="0" smtClean="0">
              <a:latin typeface="ＭＳ ゴシック" panose="020B0609070205080204" pitchFamily="49" charset="-128"/>
              <a:ea typeface="ＭＳ ゴシック" panose="020B0609070205080204" pitchFamily="49" charset="-128"/>
            </a:endParaRPr>
          </a:p>
          <a:p>
            <a:pPr>
              <a:lnSpc>
                <a:spcPts val="1300"/>
              </a:lnSpc>
            </a:pPr>
            <a:r>
              <a:rPr kumimoji="1" lang="ja-JP" altLang="en-US" sz="1200" dirty="0" smtClean="0">
                <a:latin typeface="ＭＳ ゴシック" panose="020B0609070205080204" pitchFamily="49" charset="-128"/>
                <a:ea typeface="ＭＳ ゴシック" panose="020B0609070205080204" pitchFamily="49" charset="-128"/>
              </a:rPr>
              <a:t>・個人ごとの等級検査の分析とそれに応じた技術指導</a:t>
            </a:r>
            <a:endParaRPr kumimoji="1" lang="en-US" altLang="ja-JP" sz="1200" dirty="0" smtClean="0">
              <a:latin typeface="ＭＳ ゴシック" panose="020B0609070205080204" pitchFamily="49" charset="-128"/>
              <a:ea typeface="ＭＳ ゴシック" panose="020B0609070205080204" pitchFamily="49" charset="-128"/>
            </a:endParaRPr>
          </a:p>
          <a:p>
            <a:pPr>
              <a:lnSpc>
                <a:spcPts val="1300"/>
              </a:lnSpc>
            </a:pPr>
            <a:r>
              <a:rPr kumimoji="1" lang="ja-JP" altLang="en-US" sz="1200" dirty="0" smtClean="0">
                <a:latin typeface="ＭＳ ゴシック" panose="020B0609070205080204" pitchFamily="49" charset="-128"/>
                <a:ea typeface="ＭＳ ゴシック" panose="020B0609070205080204" pitchFamily="49" charset="-128"/>
              </a:rPr>
              <a:t>・各町村の収穫前説明会で適期収穫の指導</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290098" y="1302628"/>
            <a:ext cx="1441420" cy="307777"/>
          </a:xfrm>
          <a:prstGeom prst="rect">
            <a:avLst/>
          </a:prstGeom>
          <a:solidFill>
            <a:schemeClr val="accent6">
              <a:lumMod val="75000"/>
            </a:schemeClr>
          </a:solidFill>
          <a:ln>
            <a:solidFill>
              <a:schemeClr val="accent6">
                <a:lumMod val="75000"/>
              </a:schemeClr>
            </a:solidFill>
          </a:ln>
        </p:spPr>
        <p:txBody>
          <a:bodyPr wrap="none" rtlCol="0">
            <a:spAutoFit/>
          </a:bodyPr>
          <a:lstStyle/>
          <a:p>
            <a:r>
              <a:rPr kumimoji="1" lang="ja-JP" altLang="en-US" sz="1400" b="1" dirty="0" smtClean="0">
                <a:solidFill>
                  <a:schemeClr val="bg1"/>
                </a:solidFill>
                <a:latin typeface="ＭＳ ゴシック" panose="020B0609070205080204" pitchFamily="49" charset="-128"/>
                <a:ea typeface="ＭＳ ゴシック" panose="020B0609070205080204" pitchFamily="49" charset="-128"/>
              </a:rPr>
              <a:t>３　活動の成果</a:t>
            </a:r>
            <a:endParaRPr kumimoji="1" lang="ja-JP" altLang="en-US" sz="1400" b="1" dirty="0">
              <a:solidFill>
                <a:schemeClr val="bg1"/>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263032" y="1604025"/>
            <a:ext cx="2159566" cy="307777"/>
          </a:xfrm>
          <a:prstGeom prst="rect">
            <a:avLst/>
          </a:prstGeom>
          <a:noFill/>
        </p:spPr>
        <p:txBody>
          <a:bodyPr wrap="non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（１）省力化技術の拡大</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387341" y="1871386"/>
            <a:ext cx="3897066" cy="925894"/>
          </a:xfrm>
          <a:prstGeom prst="rect">
            <a:avLst/>
          </a:prstGeom>
          <a:noFill/>
        </p:spPr>
        <p:txBody>
          <a:bodyPr wrap="square" rtlCol="0">
            <a:spAutoFit/>
          </a:bodyPr>
          <a:lstStyle/>
          <a:p>
            <a:pPr>
              <a:lnSpc>
                <a:spcPts val="1300"/>
              </a:lnSpc>
            </a:pPr>
            <a:r>
              <a:rPr kumimoji="1" lang="ja-JP" altLang="en-US" sz="1200" dirty="0" smtClean="0">
                <a:latin typeface="ＭＳ ゴシック" panose="020B0609070205080204" pitchFamily="49" charset="-128"/>
                <a:ea typeface="ＭＳ ゴシック" panose="020B0609070205080204" pitchFamily="49" charset="-128"/>
              </a:rPr>
              <a:t>・直播栽培・密苗栽培の面積が一気に拡大</a:t>
            </a:r>
            <a:endParaRPr kumimoji="1" lang="en-US" altLang="ja-JP" sz="1200" dirty="0" smtClean="0">
              <a:latin typeface="ＭＳ ゴシック" panose="020B0609070205080204" pitchFamily="49" charset="-128"/>
              <a:ea typeface="ＭＳ ゴシック" panose="020B0609070205080204" pitchFamily="49" charset="-128"/>
            </a:endParaRPr>
          </a:p>
          <a:p>
            <a:pPr>
              <a:lnSpc>
                <a:spcPts val="1300"/>
              </a:lnSpc>
            </a:pPr>
            <a:r>
              <a:rPr kumimoji="1" lang="ja-JP" altLang="en-US" sz="1200" dirty="0" smtClean="0">
                <a:latin typeface="ＭＳ ゴシック" panose="020B0609070205080204" pitchFamily="49" charset="-128"/>
                <a:ea typeface="ＭＳ ゴシック" panose="020B0609070205080204" pitchFamily="49" charset="-128"/>
              </a:rPr>
              <a:t>・ＪＡ関連の法人が</a:t>
            </a:r>
            <a:r>
              <a:rPr kumimoji="1" lang="ja-JP" altLang="en-US" sz="1200" dirty="0">
                <a:latin typeface="ＭＳ ゴシック" panose="020B0609070205080204" pitchFamily="49" charset="-128"/>
                <a:ea typeface="ＭＳ ゴシック" panose="020B0609070205080204" pitchFamily="49" charset="-128"/>
              </a:rPr>
              <a:t>プラウ耕</a:t>
            </a:r>
            <a:r>
              <a:rPr kumimoji="1" lang="ja-JP" altLang="en-US" sz="1200" dirty="0" smtClean="0">
                <a:latin typeface="ＭＳ ゴシック" panose="020B0609070205080204" pitchFamily="49" charset="-128"/>
                <a:ea typeface="ＭＳ ゴシック" panose="020B0609070205080204" pitchFamily="49" charset="-128"/>
              </a:rPr>
              <a:t>・グレーンドリル播種体</a:t>
            </a:r>
            <a:endParaRPr kumimoji="1" lang="en-US" altLang="ja-JP" sz="1200" dirty="0" smtClean="0">
              <a:latin typeface="ＭＳ ゴシック" panose="020B0609070205080204" pitchFamily="49" charset="-128"/>
              <a:ea typeface="ＭＳ ゴシック" panose="020B0609070205080204" pitchFamily="49" charset="-128"/>
            </a:endParaRPr>
          </a:p>
          <a:p>
            <a:pPr>
              <a:lnSpc>
                <a:spcPts val="1300"/>
              </a:lnSpc>
            </a:pPr>
            <a:r>
              <a:rPr kumimoji="1" lang="ja-JP" altLang="en-US" sz="1200" dirty="0" smtClean="0">
                <a:latin typeface="ＭＳ ゴシック" panose="020B0609070205080204" pitchFamily="49" charset="-128"/>
                <a:ea typeface="ＭＳ ゴシック" panose="020B0609070205080204" pitchFamily="49" charset="-128"/>
              </a:rPr>
              <a:t>　系の</a:t>
            </a:r>
            <a:r>
              <a:rPr kumimoji="1" lang="ja-JP" altLang="en-US" sz="1200" dirty="0">
                <a:latin typeface="ＭＳ ゴシック" panose="020B0609070205080204" pitchFamily="49" charset="-128"/>
                <a:ea typeface="ＭＳ ゴシック" panose="020B0609070205080204" pitchFamily="49" charset="-128"/>
              </a:rPr>
              <a:t>乾田</a:t>
            </a:r>
            <a:r>
              <a:rPr kumimoji="1" lang="ja-JP" altLang="en-US" sz="1200" dirty="0" smtClean="0">
                <a:latin typeface="ＭＳ ゴシック" panose="020B0609070205080204" pitchFamily="49" charset="-128"/>
                <a:ea typeface="ＭＳ ゴシック" panose="020B0609070205080204" pitchFamily="49" charset="-128"/>
              </a:rPr>
              <a:t>直播を行う予定である。また、興味を示し</a:t>
            </a:r>
            <a:endParaRPr kumimoji="1" lang="en-US" altLang="ja-JP" sz="1200" dirty="0" smtClean="0">
              <a:latin typeface="ＭＳ ゴシック" panose="020B0609070205080204" pitchFamily="49" charset="-128"/>
              <a:ea typeface="ＭＳ ゴシック" panose="020B0609070205080204" pitchFamily="49" charset="-128"/>
            </a:endParaRPr>
          </a:p>
          <a:p>
            <a:pPr>
              <a:lnSpc>
                <a:spcPts val="1300"/>
              </a:lnSpc>
            </a:pPr>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1200" dirty="0" err="1" smtClean="0">
                <a:latin typeface="ＭＳ ゴシック" panose="020B0609070205080204" pitchFamily="49" charset="-128"/>
                <a:ea typeface="ＭＳ ゴシック" panose="020B0609070205080204" pitchFamily="49" charset="-128"/>
              </a:rPr>
              <a:t>て</a:t>
            </a:r>
            <a:r>
              <a:rPr kumimoji="1" lang="ja-JP" altLang="en-US" sz="1200" dirty="0" smtClean="0">
                <a:latin typeface="ＭＳ ゴシック" panose="020B0609070205080204" pitchFamily="49" charset="-128"/>
                <a:ea typeface="ＭＳ ゴシック" panose="020B0609070205080204" pitchFamily="49" charset="-128"/>
              </a:rPr>
              <a:t>いる生産者が他におり、更なる面積の増加が見込　　</a:t>
            </a:r>
            <a:endParaRPr kumimoji="1" lang="en-US" altLang="ja-JP" sz="1200" dirty="0" smtClean="0">
              <a:latin typeface="ＭＳ ゴシック" panose="020B0609070205080204" pitchFamily="49" charset="-128"/>
              <a:ea typeface="ＭＳ ゴシック" panose="020B0609070205080204" pitchFamily="49" charset="-128"/>
            </a:endParaRPr>
          </a:p>
          <a:p>
            <a:pPr>
              <a:lnSpc>
                <a:spcPts val="1300"/>
              </a:lnSpc>
            </a:pPr>
            <a:r>
              <a:rPr kumimoji="1" lang="ja-JP" altLang="en-US" sz="1200" dirty="0" smtClean="0">
                <a:latin typeface="ＭＳ ゴシック" panose="020B0609070205080204" pitchFamily="49" charset="-128"/>
                <a:ea typeface="ＭＳ ゴシック" panose="020B0609070205080204" pitchFamily="49" charset="-128"/>
              </a:rPr>
              <a:t>　まれる。</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239425" y="4449267"/>
            <a:ext cx="2877711" cy="307777"/>
          </a:xfrm>
          <a:prstGeom prst="rect">
            <a:avLst/>
          </a:prstGeom>
          <a:noFill/>
        </p:spPr>
        <p:txBody>
          <a:bodyPr wrap="non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（３）農業インフラの整備が進展</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249542" y="5079604"/>
            <a:ext cx="4044697" cy="307777"/>
          </a:xfrm>
          <a:prstGeom prst="rect">
            <a:avLst/>
          </a:prstGeom>
          <a:noFill/>
        </p:spPr>
        <p:txBody>
          <a:bodyPr wrap="non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（４）無人航空機防除の拡大と</a:t>
            </a:r>
            <a:r>
              <a:rPr kumimoji="1" lang="en-US" altLang="ja-JP" sz="1400" b="1" dirty="0" smtClean="0">
                <a:latin typeface="ＭＳ ゴシック" panose="020B0609070205080204" pitchFamily="49" charset="-128"/>
                <a:ea typeface="ＭＳ ゴシック" panose="020B0609070205080204" pitchFamily="49" charset="-128"/>
              </a:rPr>
              <a:t>1</a:t>
            </a:r>
            <a:r>
              <a:rPr kumimoji="1" lang="ja-JP" altLang="en-US" sz="1400" b="1" dirty="0" smtClean="0">
                <a:latin typeface="ＭＳ ゴシック" panose="020B0609070205080204" pitchFamily="49" charset="-128"/>
                <a:ea typeface="ＭＳ ゴシック" panose="020B0609070205080204" pitchFamily="49" charset="-128"/>
              </a:rPr>
              <a:t>等米比率の改善</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19" name="テキスト ボックス 18"/>
          <p:cNvSpPr txBox="1"/>
          <p:nvPr/>
        </p:nvSpPr>
        <p:spPr>
          <a:xfrm>
            <a:off x="957897" y="6730478"/>
            <a:ext cx="2176015" cy="276999"/>
          </a:xfrm>
          <a:prstGeom prst="rect">
            <a:avLst/>
          </a:prstGeom>
          <a:noFill/>
        </p:spPr>
        <p:txBody>
          <a:bodyPr wrap="squar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図７　無人航空機の防除面積</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270434" y="7139984"/>
            <a:ext cx="2159566" cy="307777"/>
          </a:xfrm>
          <a:prstGeom prst="rect">
            <a:avLst/>
          </a:prstGeom>
          <a:solidFill>
            <a:schemeClr val="accent6">
              <a:lumMod val="75000"/>
            </a:schemeClr>
          </a:solidFill>
          <a:ln>
            <a:solidFill>
              <a:schemeClr val="accent6">
                <a:lumMod val="75000"/>
              </a:schemeClr>
            </a:solidFill>
          </a:ln>
        </p:spPr>
        <p:txBody>
          <a:bodyPr wrap="none" rtlCol="0">
            <a:spAutoFit/>
          </a:bodyPr>
          <a:lstStyle/>
          <a:p>
            <a:r>
              <a:rPr kumimoji="1" lang="ja-JP" altLang="en-US" sz="1400" b="1" dirty="0" smtClean="0">
                <a:solidFill>
                  <a:schemeClr val="bg1"/>
                </a:solidFill>
                <a:latin typeface="ＭＳ ゴシック" panose="020B0609070205080204" pitchFamily="49" charset="-128"/>
                <a:ea typeface="ＭＳ ゴシック" panose="020B0609070205080204" pitchFamily="49" charset="-128"/>
              </a:rPr>
              <a:t>４　今後の活動・方向性</a:t>
            </a:r>
            <a:endParaRPr kumimoji="1" lang="ja-JP" altLang="en-US" sz="1400" b="1" dirty="0">
              <a:solidFill>
                <a:schemeClr val="bg1"/>
              </a:solidFill>
              <a:latin typeface="ＭＳ ゴシック" panose="020B0609070205080204" pitchFamily="49" charset="-128"/>
              <a:ea typeface="ＭＳ ゴシック" panose="020B0609070205080204" pitchFamily="49" charset="-128"/>
            </a:endParaRPr>
          </a:p>
        </p:txBody>
      </p:sp>
      <p:sp>
        <p:nvSpPr>
          <p:cNvPr id="22" name="テキスト ボックス 21"/>
          <p:cNvSpPr txBox="1"/>
          <p:nvPr/>
        </p:nvSpPr>
        <p:spPr>
          <a:xfrm>
            <a:off x="240938" y="2743724"/>
            <a:ext cx="2518638" cy="307777"/>
          </a:xfrm>
          <a:prstGeom prst="rect">
            <a:avLst/>
          </a:prstGeom>
          <a:noFill/>
        </p:spPr>
        <p:txBody>
          <a:bodyPr wrap="non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（２）営農再開の面積が増加</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25" name="テキスト ボックス 24"/>
          <p:cNvSpPr txBox="1"/>
          <p:nvPr/>
        </p:nvSpPr>
        <p:spPr>
          <a:xfrm>
            <a:off x="400274" y="7428613"/>
            <a:ext cx="6058598" cy="1015663"/>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・農業法人や規模拡大志向農家に対し、省力化技術等の導入を支援し、大規模</a:t>
            </a:r>
            <a:r>
              <a:rPr kumimoji="1" lang="ja-JP" altLang="en-US" sz="1200" dirty="0" smtClean="0">
                <a:latin typeface="ＭＳ ゴシック" panose="020B0609070205080204" pitchFamily="49" charset="-128"/>
                <a:ea typeface="ＭＳ ゴシック" panose="020B0609070205080204" pitchFamily="49" charset="-128"/>
              </a:rPr>
              <a:t>経営体</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を</a:t>
            </a:r>
            <a:r>
              <a:rPr kumimoji="1" lang="ja-JP" altLang="en-US" sz="1200" dirty="0">
                <a:latin typeface="ＭＳ ゴシック" panose="020B0609070205080204" pitchFamily="49" charset="-128"/>
                <a:ea typeface="ＭＳ ゴシック" panose="020B0609070205080204" pitchFamily="49" charset="-128"/>
              </a:rPr>
              <a:t>育成</a:t>
            </a:r>
          </a:p>
          <a:p>
            <a:r>
              <a:rPr kumimoji="1" lang="ja-JP" altLang="en-US" sz="1200" dirty="0">
                <a:latin typeface="ＭＳ ゴシック" panose="020B0609070205080204" pitchFamily="49" charset="-128"/>
                <a:ea typeface="ＭＳ ゴシック" panose="020B0609070205080204" pitchFamily="49" charset="-128"/>
              </a:rPr>
              <a:t>・更なる品質の改善に向けた適期防除の励行、無人航空機による防除の拡大推進</a:t>
            </a:r>
          </a:p>
          <a:p>
            <a:r>
              <a:rPr kumimoji="1" lang="ja-JP" altLang="en-US" sz="1200" dirty="0">
                <a:latin typeface="ＭＳ ゴシック" panose="020B0609070205080204" pitchFamily="49" charset="-128"/>
                <a:ea typeface="ＭＳ ゴシック" panose="020B0609070205080204" pitchFamily="49" charset="-128"/>
              </a:rPr>
              <a:t>・水稲以外の土地利用型作物（畑作物）作付拡大に向けて</a:t>
            </a:r>
            <a:r>
              <a:rPr kumimoji="1" lang="ja-JP" altLang="en-US" sz="1200" dirty="0" smtClean="0">
                <a:latin typeface="ＭＳ ゴシック" panose="020B0609070205080204" pitchFamily="49" charset="-128"/>
                <a:ea typeface="ＭＳ ゴシック" panose="020B0609070205080204" pitchFamily="49" charset="-128"/>
              </a:rPr>
              <a:t>、波及効果の高い畑作物</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（大豆）のモデル</a:t>
            </a:r>
            <a:r>
              <a:rPr kumimoji="1" lang="ja-JP" altLang="en-US" sz="1200" dirty="0">
                <a:latin typeface="ＭＳ ゴシック" panose="020B0609070205080204" pitchFamily="49" charset="-128"/>
                <a:ea typeface="ＭＳ ゴシック" panose="020B0609070205080204" pitchFamily="49" charset="-128"/>
              </a:rPr>
              <a:t>地区を活用した</a:t>
            </a:r>
            <a:r>
              <a:rPr kumimoji="1" lang="ja-JP" altLang="en-US" sz="1200" dirty="0" smtClean="0">
                <a:latin typeface="ＭＳ ゴシック" panose="020B0609070205080204" pitchFamily="49" charset="-128"/>
                <a:ea typeface="ＭＳ ゴシック" panose="020B0609070205080204" pitchFamily="49" charset="-128"/>
              </a:rPr>
              <a:t>営農</a:t>
            </a:r>
            <a:r>
              <a:rPr kumimoji="1" lang="ja-JP" altLang="en-US" sz="1200" dirty="0">
                <a:latin typeface="ＭＳ ゴシック" panose="020B0609070205080204" pitchFamily="49" charset="-128"/>
                <a:ea typeface="ＭＳ ゴシック" panose="020B0609070205080204" pitchFamily="49" charset="-128"/>
              </a:rPr>
              <a:t>再開の支援</a:t>
            </a:r>
          </a:p>
        </p:txBody>
      </p:sp>
      <p:sp>
        <p:nvSpPr>
          <p:cNvPr id="3" name="テキスト ボックス 2"/>
          <p:cNvSpPr txBox="1"/>
          <p:nvPr/>
        </p:nvSpPr>
        <p:spPr>
          <a:xfrm>
            <a:off x="3597244" y="6666507"/>
            <a:ext cx="2108269"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図８　双葉郡内の</a:t>
            </a:r>
            <a:r>
              <a:rPr kumimoji="1" lang="en-US" altLang="ja-JP" sz="1200" dirty="0" smtClean="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等米比率</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3601602" y="6864613"/>
            <a:ext cx="2132480" cy="233397"/>
          </a:xfrm>
          <a:prstGeom prst="rect">
            <a:avLst/>
          </a:prstGeom>
          <a:noFill/>
        </p:spPr>
        <p:txBody>
          <a:bodyPr wrap="square" rtlCol="0">
            <a:spAutoFit/>
          </a:bodyPr>
          <a:lstStyle/>
          <a:p>
            <a:pPr>
              <a:lnSpc>
                <a:spcPts val="1100"/>
              </a:lnSpc>
            </a:pPr>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令和４年度の数値は</a:t>
            </a:r>
            <a:r>
              <a:rPr kumimoji="1" lang="en-US" altLang="ja-JP" sz="1000" dirty="0" smtClean="0">
                <a:latin typeface="ＭＳ ゴシック" panose="020B0609070205080204" pitchFamily="49" charset="-128"/>
                <a:ea typeface="ＭＳ ゴシック" panose="020B0609070205080204" pitchFamily="49" charset="-128"/>
              </a:rPr>
              <a:t>12/5</a:t>
            </a:r>
            <a:r>
              <a:rPr kumimoji="1" lang="ja-JP" altLang="en-US" sz="1000" dirty="0" smtClean="0">
                <a:latin typeface="ＭＳ ゴシック" panose="020B0609070205080204" pitchFamily="49" charset="-128"/>
                <a:ea typeface="ＭＳ ゴシック" panose="020B0609070205080204" pitchFamily="49" charset="-128"/>
              </a:rPr>
              <a:t>時点</a:t>
            </a:r>
            <a:endParaRPr kumimoji="1" lang="en-US" altLang="ja-JP" sz="1000" dirty="0" smtClean="0">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498422" y="4681690"/>
            <a:ext cx="5570756" cy="425758"/>
          </a:xfrm>
          <a:prstGeom prst="rect">
            <a:avLst/>
          </a:prstGeom>
          <a:noFill/>
        </p:spPr>
        <p:txBody>
          <a:bodyPr wrap="none" rtlCol="0">
            <a:spAutoFit/>
          </a:bodyPr>
          <a:lstStyle/>
          <a:p>
            <a:pPr>
              <a:lnSpc>
                <a:spcPts val="1300"/>
              </a:lnSpc>
            </a:pPr>
            <a:r>
              <a:rPr kumimoji="1" lang="ja-JP" altLang="en-US" sz="1200" dirty="0" smtClean="0">
                <a:latin typeface="ＭＳ ゴシック" panose="020B0609070205080204" pitchFamily="49" charset="-128"/>
                <a:ea typeface="ＭＳ ゴシック" panose="020B0609070205080204" pitchFamily="49" charset="-128"/>
              </a:rPr>
              <a:t>・令和３年度に浪江町で２基、富岡町で１基のカントリーエレベーターが完成</a:t>
            </a:r>
            <a:endParaRPr kumimoji="1" lang="en-US" altLang="ja-JP" sz="1200" dirty="0" smtClean="0">
              <a:latin typeface="ＭＳ ゴシック" panose="020B0609070205080204" pitchFamily="49" charset="-128"/>
              <a:ea typeface="ＭＳ ゴシック" panose="020B0609070205080204" pitchFamily="49" charset="-128"/>
            </a:endParaRPr>
          </a:p>
          <a:p>
            <a:pPr>
              <a:lnSpc>
                <a:spcPts val="1300"/>
              </a:lnSpc>
            </a:pPr>
            <a:r>
              <a:rPr kumimoji="1" lang="ja-JP" altLang="en-US" sz="1200" dirty="0" smtClean="0">
                <a:latin typeface="ＭＳ ゴシック" panose="020B0609070205080204" pitchFamily="49" charset="-128"/>
                <a:ea typeface="ＭＳ ゴシック" panose="020B0609070205080204" pitchFamily="49" charset="-128"/>
              </a:rPr>
              <a:t>・令和５年度から浪江町と葛尾村の育苗センターが稼働予定</a:t>
            </a:r>
            <a:endParaRPr kumimoji="1" lang="ja-JP" altLang="en-US" sz="1200" dirty="0">
              <a:latin typeface="ＭＳ ゴシック" panose="020B0609070205080204" pitchFamily="49" charset="-128"/>
              <a:ea typeface="ＭＳ ゴシック" panose="020B0609070205080204" pitchFamily="49" charset="-128"/>
            </a:endParaRPr>
          </a:p>
        </p:txBody>
      </p:sp>
      <p:pic>
        <p:nvPicPr>
          <p:cNvPr id="32" name="図 31"/>
          <p:cNvPicPr>
            <a:picLocks noChangeAspect="1"/>
          </p:cNvPicPr>
          <p:nvPr/>
        </p:nvPicPr>
        <p:blipFill>
          <a:blip r:embed="rId2"/>
          <a:stretch>
            <a:fillRect/>
          </a:stretch>
        </p:blipFill>
        <p:spPr>
          <a:xfrm>
            <a:off x="835848" y="5394305"/>
            <a:ext cx="2412492" cy="1362947"/>
          </a:xfrm>
          <a:prstGeom prst="rect">
            <a:avLst/>
          </a:prstGeom>
          <a:ln>
            <a:solidFill>
              <a:schemeClr val="tx1"/>
            </a:solidFill>
          </a:ln>
        </p:spPr>
      </p:pic>
      <p:pic>
        <p:nvPicPr>
          <p:cNvPr id="36" name="図 35"/>
          <p:cNvPicPr>
            <a:picLocks noChangeAspect="1"/>
          </p:cNvPicPr>
          <p:nvPr/>
        </p:nvPicPr>
        <p:blipFill>
          <a:blip r:embed="rId3"/>
          <a:stretch>
            <a:fillRect/>
          </a:stretch>
        </p:blipFill>
        <p:spPr>
          <a:xfrm>
            <a:off x="3172735" y="3003345"/>
            <a:ext cx="3238298" cy="1251535"/>
          </a:xfrm>
          <a:prstGeom prst="rect">
            <a:avLst/>
          </a:prstGeom>
          <a:ln>
            <a:solidFill>
              <a:schemeClr val="tx1"/>
            </a:solidFill>
          </a:ln>
        </p:spPr>
      </p:pic>
      <p:sp>
        <p:nvSpPr>
          <p:cNvPr id="30" name="テキスト ボックス 29"/>
          <p:cNvSpPr txBox="1"/>
          <p:nvPr/>
        </p:nvSpPr>
        <p:spPr>
          <a:xfrm>
            <a:off x="4307553" y="2746691"/>
            <a:ext cx="2031325"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図５　省力化技術導入面積</a:t>
            </a:r>
            <a:endParaRPr kumimoji="1" lang="ja-JP" altLang="en-US" sz="1200" dirty="0">
              <a:latin typeface="ＭＳ ゴシック" panose="020B0609070205080204" pitchFamily="49" charset="-128"/>
              <a:ea typeface="ＭＳ ゴシック" panose="020B0609070205080204" pitchFamily="49" charset="-128"/>
            </a:endParaRPr>
          </a:p>
        </p:txBody>
      </p:sp>
      <p:pic>
        <p:nvPicPr>
          <p:cNvPr id="40" name="図 39"/>
          <p:cNvPicPr>
            <a:picLocks noChangeAspect="1"/>
          </p:cNvPicPr>
          <p:nvPr/>
        </p:nvPicPr>
        <p:blipFill>
          <a:blip r:embed="rId4"/>
          <a:stretch>
            <a:fillRect/>
          </a:stretch>
        </p:blipFill>
        <p:spPr>
          <a:xfrm>
            <a:off x="4245241" y="1574453"/>
            <a:ext cx="2163425" cy="1203288"/>
          </a:xfrm>
          <a:prstGeom prst="rect">
            <a:avLst/>
          </a:prstGeom>
          <a:ln>
            <a:solidFill>
              <a:schemeClr val="tx1"/>
            </a:solidFill>
          </a:ln>
        </p:spPr>
      </p:pic>
      <p:pic>
        <p:nvPicPr>
          <p:cNvPr id="41" name="図 40"/>
          <p:cNvPicPr>
            <a:picLocks noChangeAspect="1"/>
          </p:cNvPicPr>
          <p:nvPr/>
        </p:nvPicPr>
        <p:blipFill>
          <a:blip r:embed="rId5"/>
          <a:stretch>
            <a:fillRect/>
          </a:stretch>
        </p:blipFill>
        <p:spPr>
          <a:xfrm>
            <a:off x="4233791" y="1727491"/>
            <a:ext cx="244981" cy="682975"/>
          </a:xfrm>
          <a:prstGeom prst="rect">
            <a:avLst/>
          </a:prstGeom>
        </p:spPr>
      </p:pic>
      <p:sp>
        <p:nvSpPr>
          <p:cNvPr id="2" name="テキスト ボックス 1"/>
          <p:cNvSpPr txBox="1"/>
          <p:nvPr/>
        </p:nvSpPr>
        <p:spPr>
          <a:xfrm>
            <a:off x="427836" y="2977499"/>
            <a:ext cx="2652229" cy="1446550"/>
          </a:xfrm>
          <a:prstGeom prst="rect">
            <a:avLst/>
          </a:prstGeom>
          <a:noFill/>
        </p:spPr>
        <p:txBody>
          <a:bodyPr wrap="squar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・マッチングの結果、楢葉町、富岡</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町、浪江町を中心に営農再開が進</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み、水稲作付面積が増加した。</a:t>
            </a:r>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4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令和２年  　令和４年</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楢葉町： </a:t>
            </a:r>
            <a:r>
              <a:rPr kumimoji="1" lang="en-US" altLang="ja-JP" sz="1200" dirty="0" smtClean="0">
                <a:latin typeface="ＭＳ ゴシック" panose="020B0609070205080204" pitchFamily="49" charset="-128"/>
                <a:ea typeface="ＭＳ ゴシック" panose="020B0609070205080204" pitchFamily="49" charset="-128"/>
              </a:rPr>
              <a:t>56%</a:t>
            </a:r>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　</a:t>
            </a:r>
            <a:r>
              <a:rPr kumimoji="1" lang="en-US" altLang="ja-JP" sz="1200" b="1" dirty="0" smtClean="0">
                <a:solidFill>
                  <a:srgbClr val="FF0000"/>
                </a:solidFill>
                <a:latin typeface="ＭＳ ゴシック" panose="020B0609070205080204" pitchFamily="49" charset="-128"/>
                <a:ea typeface="ＭＳ ゴシック" panose="020B0609070205080204" pitchFamily="49" charset="-128"/>
              </a:rPr>
              <a:t>72%</a:t>
            </a:r>
          </a:p>
          <a:p>
            <a:r>
              <a:rPr kumimoji="1" lang="ja-JP" altLang="en-US" sz="1200" dirty="0" smtClean="0">
                <a:latin typeface="ＭＳ ゴシック" panose="020B0609070205080204" pitchFamily="49" charset="-128"/>
                <a:ea typeface="ＭＳ ゴシック" panose="020B0609070205080204" pitchFamily="49" charset="-128"/>
              </a:rPr>
              <a:t>　　 浪江町：</a:t>
            </a:r>
            <a:r>
              <a:rPr kumimoji="1" lang="en-US" altLang="ja-JP" sz="1200" dirty="0" smtClean="0">
                <a:latin typeface="ＭＳ ゴシック" panose="020B0609070205080204" pitchFamily="49" charset="-128"/>
                <a:ea typeface="ＭＳ ゴシック" panose="020B0609070205080204" pitchFamily="49" charset="-128"/>
              </a:rPr>
              <a:t>7.2% </a:t>
            </a:r>
            <a:r>
              <a:rPr kumimoji="1" lang="ja-JP" altLang="en-US" sz="1200" dirty="0" smtClean="0">
                <a:latin typeface="ＭＳ ゴシック" panose="020B0609070205080204" pitchFamily="49" charset="-128"/>
                <a:ea typeface="ＭＳ ゴシック" panose="020B0609070205080204" pitchFamily="49" charset="-128"/>
              </a:rPr>
              <a:t>　→　</a:t>
            </a:r>
            <a:r>
              <a:rPr kumimoji="1" lang="en-US" altLang="ja-JP" sz="1200" b="1" dirty="0" smtClean="0">
                <a:solidFill>
                  <a:srgbClr val="FF0000"/>
                </a:solidFill>
                <a:latin typeface="ＭＳ ゴシック" panose="020B0609070205080204" pitchFamily="49" charset="-128"/>
                <a:ea typeface="ＭＳ ゴシック" panose="020B0609070205080204" pitchFamily="49" charset="-128"/>
              </a:rPr>
              <a:t>19%</a:t>
            </a:r>
          </a:p>
          <a:p>
            <a:r>
              <a:rPr kumimoji="1" lang="ja-JP" altLang="en-US" sz="1200" dirty="0" smtClean="0">
                <a:latin typeface="ＭＳ ゴシック" panose="020B0609070205080204" pitchFamily="49" charset="-128"/>
                <a:ea typeface="ＭＳ ゴシック" panose="020B0609070205080204" pitchFamily="49" charset="-128"/>
              </a:rPr>
              <a:t> 　  富岡町：</a:t>
            </a:r>
            <a:r>
              <a:rPr kumimoji="1" lang="en-US" altLang="ja-JP" sz="1200" dirty="0" smtClean="0">
                <a:latin typeface="ＭＳ ゴシック" panose="020B0609070205080204" pitchFamily="49" charset="-128"/>
                <a:ea typeface="ＭＳ ゴシック" panose="020B0609070205080204" pitchFamily="49" charset="-128"/>
              </a:rPr>
              <a:t>4.8%</a:t>
            </a:r>
            <a:r>
              <a:rPr kumimoji="1" lang="ja-JP" altLang="en-US" sz="1200" dirty="0" smtClean="0">
                <a:latin typeface="ＭＳ ゴシック" panose="020B0609070205080204" pitchFamily="49" charset="-128"/>
                <a:ea typeface="ＭＳ ゴシック" panose="020B0609070205080204" pitchFamily="49" charset="-128"/>
              </a:rPr>
              <a:t>　 →　</a:t>
            </a:r>
            <a:r>
              <a:rPr kumimoji="1" lang="en-US" altLang="ja-JP" sz="1200" b="1" dirty="0" smtClean="0">
                <a:solidFill>
                  <a:srgbClr val="FF0000"/>
                </a:solidFill>
                <a:latin typeface="ＭＳ ゴシック" panose="020B0609070205080204" pitchFamily="49" charset="-128"/>
                <a:ea typeface="ＭＳ ゴシック" panose="020B0609070205080204" pitchFamily="49" charset="-128"/>
              </a:rPr>
              <a:t>18%</a:t>
            </a:r>
            <a:endParaRPr kumimoji="1"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7" name="テキスト ボックス 26"/>
          <p:cNvSpPr txBox="1"/>
          <p:nvPr/>
        </p:nvSpPr>
        <p:spPr>
          <a:xfrm>
            <a:off x="3572087" y="3619597"/>
            <a:ext cx="338554" cy="215444"/>
          </a:xfrm>
          <a:prstGeom prst="rect">
            <a:avLst/>
          </a:prstGeom>
          <a:no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86</a:t>
            </a:r>
            <a:r>
              <a:rPr kumimoji="1" lang="en-US" altLang="ja-JP" sz="800" b="1" dirty="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28" name="テキスト ボックス 27"/>
          <p:cNvSpPr txBox="1"/>
          <p:nvPr/>
        </p:nvSpPr>
        <p:spPr>
          <a:xfrm>
            <a:off x="3883721" y="3587225"/>
            <a:ext cx="338554" cy="215444"/>
          </a:xfrm>
          <a:prstGeom prst="rect">
            <a:avLst/>
          </a:prstGeom>
          <a:no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74</a:t>
            </a:r>
            <a:r>
              <a:rPr kumimoji="1" lang="en-US" altLang="ja-JP" sz="800" b="1" dirty="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29" name="テキスト ボックス 28"/>
          <p:cNvSpPr txBox="1"/>
          <p:nvPr/>
        </p:nvSpPr>
        <p:spPr>
          <a:xfrm>
            <a:off x="4195355" y="3490921"/>
            <a:ext cx="338554" cy="215444"/>
          </a:xfrm>
          <a:prstGeom prst="rect">
            <a:avLst/>
          </a:prstGeom>
          <a:no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72</a:t>
            </a:r>
            <a:r>
              <a:rPr kumimoji="1" lang="en-US" altLang="ja-JP" sz="800" b="1" dirty="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31" name="テキスト ボックス 30"/>
          <p:cNvSpPr txBox="1"/>
          <p:nvPr/>
        </p:nvSpPr>
        <p:spPr>
          <a:xfrm>
            <a:off x="4540857" y="3675872"/>
            <a:ext cx="338554" cy="215444"/>
          </a:xfrm>
          <a:prstGeom prst="rect">
            <a:avLst/>
          </a:prstGeom>
          <a:no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43</a:t>
            </a:r>
            <a:r>
              <a:rPr kumimoji="1" lang="en-US" altLang="ja-JP" sz="800" b="1" dirty="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33" name="テキスト ボックス 32"/>
          <p:cNvSpPr txBox="1"/>
          <p:nvPr/>
        </p:nvSpPr>
        <p:spPr>
          <a:xfrm>
            <a:off x="4846048" y="3348221"/>
            <a:ext cx="338554" cy="215444"/>
          </a:xfrm>
          <a:prstGeom prst="rect">
            <a:avLst/>
          </a:prstGeom>
          <a:solidFill>
            <a:schemeClr val="bg1"/>
          </a:solid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19</a:t>
            </a:r>
            <a:r>
              <a:rPr kumimoji="1" lang="en-US" altLang="ja-JP" sz="800" b="1" dirty="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34" name="テキスト ボックス 33"/>
          <p:cNvSpPr txBox="1"/>
          <p:nvPr/>
        </p:nvSpPr>
        <p:spPr>
          <a:xfrm>
            <a:off x="5155658" y="3659728"/>
            <a:ext cx="338554" cy="215444"/>
          </a:xfrm>
          <a:prstGeom prst="rect">
            <a:avLst/>
          </a:prstGeom>
          <a:solidFill>
            <a:schemeClr val="bg1"/>
          </a:solid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18</a:t>
            </a:r>
            <a:r>
              <a:rPr kumimoji="1" lang="en-US" altLang="ja-JP" sz="800" b="1" dirty="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38" name="テキスト ボックス 37"/>
          <p:cNvSpPr txBox="1"/>
          <p:nvPr/>
        </p:nvSpPr>
        <p:spPr>
          <a:xfrm>
            <a:off x="5441891" y="3659728"/>
            <a:ext cx="389850" cy="215444"/>
          </a:xfrm>
          <a:prstGeom prst="rect">
            <a:avLst/>
          </a:prstGeom>
          <a:solidFill>
            <a:schemeClr val="bg1"/>
          </a:solidFill>
        </p:spPr>
        <p:txBody>
          <a:bodyPr wrap="none" rtlCol="0">
            <a:spAutoFit/>
          </a:bodyPr>
          <a:lstStyle/>
          <a:p>
            <a:r>
              <a:rPr kumimoji="1" lang="en-US" altLang="ja-JP" sz="800" b="1" dirty="0" smtClean="0">
                <a:latin typeface="ＭＳ ゴシック" panose="020B0609070205080204" pitchFamily="49" charset="-128"/>
                <a:ea typeface="ＭＳ ゴシック" panose="020B0609070205080204" pitchFamily="49" charset="-128"/>
              </a:rPr>
              <a:t>1.6</a:t>
            </a:r>
            <a:r>
              <a:rPr kumimoji="1" lang="en-US" altLang="ja-JP" sz="800" b="1" dirty="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sp>
        <p:nvSpPr>
          <p:cNvPr id="39" name="テキスト ボックス 38"/>
          <p:cNvSpPr txBox="1"/>
          <p:nvPr/>
        </p:nvSpPr>
        <p:spPr>
          <a:xfrm>
            <a:off x="5816710" y="3737282"/>
            <a:ext cx="287258" cy="215444"/>
          </a:xfrm>
          <a:prstGeom prst="rect">
            <a:avLst/>
          </a:prstGeom>
          <a:solidFill>
            <a:schemeClr val="bg1"/>
          </a:solidFill>
        </p:spPr>
        <p:txBody>
          <a:bodyPr wrap="none" rtlCol="0">
            <a:spAutoFit/>
          </a:bodyPr>
          <a:lstStyle/>
          <a:p>
            <a:r>
              <a:rPr kumimoji="1" lang="en-US" altLang="ja-JP" sz="800" b="1" dirty="0">
                <a:latin typeface="ＭＳ ゴシック" panose="020B0609070205080204" pitchFamily="49" charset="-128"/>
                <a:ea typeface="ＭＳ ゴシック" panose="020B0609070205080204" pitchFamily="49" charset="-128"/>
              </a:rPr>
              <a:t>0</a:t>
            </a:r>
            <a:r>
              <a:rPr kumimoji="1" lang="en-US" altLang="ja-JP" sz="800" b="1" dirty="0" smtClean="0">
                <a:latin typeface="ＭＳ ゴシック" panose="020B0609070205080204" pitchFamily="49" charset="-128"/>
                <a:ea typeface="ＭＳ ゴシック" panose="020B0609070205080204" pitchFamily="49" charset="-128"/>
              </a:rPr>
              <a:t>%</a:t>
            </a:r>
            <a:endParaRPr kumimoji="1" lang="ja-JP" altLang="en-US" sz="800" b="1" dirty="0">
              <a:latin typeface="ＭＳ ゴシック" panose="020B0609070205080204" pitchFamily="49" charset="-128"/>
              <a:ea typeface="ＭＳ ゴシック" panose="020B0609070205080204" pitchFamily="49" charset="-128"/>
            </a:endParaRPr>
          </a:p>
        </p:txBody>
      </p:sp>
      <p:pic>
        <p:nvPicPr>
          <p:cNvPr id="13" name="図 12"/>
          <p:cNvPicPr>
            <a:picLocks noChangeAspect="1"/>
          </p:cNvPicPr>
          <p:nvPr/>
        </p:nvPicPr>
        <p:blipFill>
          <a:blip r:embed="rId6"/>
          <a:stretch>
            <a:fillRect/>
          </a:stretch>
        </p:blipFill>
        <p:spPr>
          <a:xfrm>
            <a:off x="3615057" y="5385683"/>
            <a:ext cx="2209815" cy="1330009"/>
          </a:xfrm>
          <a:prstGeom prst="rect">
            <a:avLst/>
          </a:prstGeom>
          <a:ln>
            <a:solidFill>
              <a:schemeClr val="tx1"/>
            </a:solidFill>
          </a:ln>
        </p:spPr>
      </p:pic>
      <p:sp>
        <p:nvSpPr>
          <p:cNvPr id="42" name="テキスト ボックス 41"/>
          <p:cNvSpPr txBox="1"/>
          <p:nvPr/>
        </p:nvSpPr>
        <p:spPr>
          <a:xfrm>
            <a:off x="3584097" y="4235136"/>
            <a:ext cx="2492990"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図６　双葉郡内の営農再開の状況</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3248340" y="4419335"/>
            <a:ext cx="3198311" cy="246221"/>
          </a:xfrm>
          <a:prstGeom prst="rect">
            <a:avLst/>
          </a:prstGeom>
          <a:noFill/>
        </p:spPr>
        <p:txBody>
          <a:bodyPr wrap="none" rtlCol="0">
            <a:spAutoFit/>
          </a:bodyPr>
          <a:lstStyle/>
          <a:p>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数値は平成</a:t>
            </a:r>
            <a:r>
              <a:rPr kumimoji="1" lang="en-US" altLang="ja-JP" sz="1000" dirty="0" smtClean="0">
                <a:latin typeface="ＭＳ ゴシック" panose="020B0609070205080204" pitchFamily="49" charset="-128"/>
                <a:ea typeface="ＭＳ ゴシック" panose="020B0609070205080204" pitchFamily="49" charset="-128"/>
              </a:rPr>
              <a:t>22</a:t>
            </a:r>
            <a:r>
              <a:rPr kumimoji="1" lang="ja-JP" altLang="en-US" sz="1000" dirty="0" smtClean="0">
                <a:latin typeface="ＭＳ ゴシック" panose="020B0609070205080204" pitchFamily="49" charset="-128"/>
                <a:ea typeface="ＭＳ ゴシック" panose="020B0609070205080204" pitchFamily="49" charset="-128"/>
              </a:rPr>
              <a:t>年度の面積に対する令和</a:t>
            </a:r>
            <a:r>
              <a:rPr kumimoji="1" lang="en-US" altLang="ja-JP" sz="1000" dirty="0" smtClean="0">
                <a:latin typeface="ＭＳ ゴシック" panose="020B0609070205080204" pitchFamily="49" charset="-128"/>
                <a:ea typeface="ＭＳ ゴシック" panose="020B0609070205080204" pitchFamily="49" charset="-128"/>
              </a:rPr>
              <a:t>4</a:t>
            </a:r>
            <a:r>
              <a:rPr kumimoji="1" lang="ja-JP" altLang="en-US" sz="1000" dirty="0" smtClean="0">
                <a:latin typeface="ＭＳ ゴシック" panose="020B0609070205080204" pitchFamily="49" charset="-128"/>
                <a:ea typeface="ＭＳ ゴシック" panose="020B0609070205080204" pitchFamily="49" charset="-128"/>
              </a:rPr>
              <a:t>年度の割合</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1337587" y="8557077"/>
            <a:ext cx="4315605" cy="400110"/>
          </a:xfrm>
          <a:prstGeom prst="rect">
            <a:avLst/>
          </a:prstGeom>
          <a:noFill/>
        </p:spPr>
        <p:txBody>
          <a:bodyPr wrap="none" rtlCol="0">
            <a:spAutoFit/>
          </a:bodyPr>
          <a:lstStyle/>
          <a:p>
            <a:r>
              <a:rPr kumimoji="1" lang="ja-JP" altLang="en-US" sz="2000" b="1" dirty="0" smtClean="0">
                <a:solidFill>
                  <a:srgbClr val="FF0000"/>
                </a:solidFill>
                <a:latin typeface="ＭＳ ゴシック" panose="020B0609070205080204" pitchFamily="49" charset="-128"/>
                <a:ea typeface="ＭＳ ゴシック" panose="020B0609070205080204" pitchFamily="49" charset="-128"/>
              </a:rPr>
              <a:t>双葉郡の営農再開をさらに加速化</a:t>
            </a:r>
            <a:r>
              <a:rPr kumimoji="1" lang="en-US" altLang="ja-JP" sz="2000" b="1" dirty="0" smtClean="0">
                <a:solidFill>
                  <a:srgbClr val="FF0000"/>
                </a:solidFill>
                <a:latin typeface="ＭＳ ゴシック" panose="020B0609070205080204" pitchFamily="49" charset="-128"/>
                <a:ea typeface="ＭＳ ゴシック" panose="020B0609070205080204" pitchFamily="49" charset="-128"/>
              </a:rPr>
              <a:t>!!</a:t>
            </a:r>
            <a:endParaRPr kumimoji="1" lang="ja-JP" altLang="en-US" sz="2000" b="1" dirty="0">
              <a:solidFill>
                <a:srgbClr val="FF0000"/>
              </a:solidFill>
              <a:latin typeface="ＭＳ ゴシック" panose="020B0609070205080204" pitchFamily="49" charset="-128"/>
              <a:ea typeface="ＭＳ ゴシック" panose="020B0609070205080204" pitchFamily="49" charset="-128"/>
            </a:endParaRPr>
          </a:p>
        </p:txBody>
      </p:sp>
      <p:sp>
        <p:nvSpPr>
          <p:cNvPr id="20" name="下矢印 19"/>
          <p:cNvSpPr/>
          <p:nvPr/>
        </p:nvSpPr>
        <p:spPr>
          <a:xfrm>
            <a:off x="3185744" y="8419111"/>
            <a:ext cx="704839" cy="216000"/>
          </a:xfrm>
          <a:prstGeom prst="downArrow">
            <a:avLst/>
          </a:prstGeom>
          <a:solidFill>
            <a:srgbClr val="FFFF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下矢印 45"/>
          <p:cNvSpPr/>
          <p:nvPr/>
        </p:nvSpPr>
        <p:spPr>
          <a:xfrm rot="14362716">
            <a:off x="4452858" y="5372982"/>
            <a:ext cx="188100" cy="475887"/>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928342" y="6061726"/>
            <a:ext cx="1920743" cy="430887"/>
          </a:xfrm>
          <a:prstGeom prst="rect">
            <a:avLst/>
          </a:prstGeom>
          <a:noFill/>
        </p:spPr>
        <p:txBody>
          <a:bodyPr wrap="square" rtlCol="0">
            <a:spAutoFit/>
          </a:bodyPr>
          <a:lstStyle/>
          <a:p>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防除面積の拡大に比例して、品質も大幅に改善</a:t>
            </a:r>
            <a:endParaRPr kumimoji="1" lang="ja-JP" altLang="en-US" sz="1100" b="1" dirty="0">
              <a:solidFill>
                <a:srgbClr val="FF0000"/>
              </a:solidFill>
              <a:latin typeface="ＭＳ ゴシック" panose="020B0609070205080204" pitchFamily="49" charset="-128"/>
              <a:ea typeface="ＭＳ ゴシック" panose="020B0609070205080204" pitchFamily="49" charset="-128"/>
            </a:endParaRPr>
          </a:p>
        </p:txBody>
      </p:sp>
      <p:sp>
        <p:nvSpPr>
          <p:cNvPr id="48" name="下矢印 47"/>
          <p:cNvSpPr/>
          <p:nvPr/>
        </p:nvSpPr>
        <p:spPr>
          <a:xfrm rot="14362716">
            <a:off x="5387363" y="1624764"/>
            <a:ext cx="188100" cy="475887"/>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下矢印 48"/>
          <p:cNvSpPr/>
          <p:nvPr/>
        </p:nvSpPr>
        <p:spPr>
          <a:xfrm rot="14362716">
            <a:off x="1778621" y="5389996"/>
            <a:ext cx="188100" cy="475887"/>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6304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2732</TotalTime>
  <Words>881</Words>
  <Application>Microsoft Office PowerPoint</Application>
  <PresentationFormat>画面に合わせる (4:3)</PresentationFormat>
  <Paragraphs>94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金丸 雄太朗</dc:creator>
  <cp:lastModifiedBy>藤家 良輔</cp:lastModifiedBy>
  <cp:revision>111</cp:revision>
  <cp:lastPrinted>2022-12-26T00:13:15Z</cp:lastPrinted>
  <dcterms:created xsi:type="dcterms:W3CDTF">2022-11-29T04:48:00Z</dcterms:created>
  <dcterms:modified xsi:type="dcterms:W3CDTF">2023-01-19T11:53:01Z</dcterms:modified>
</cp:coreProperties>
</file>