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6480175" cy="972026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5D0"/>
    <a:srgbClr val="5164B3"/>
    <a:srgbClr val="3333FF"/>
    <a:srgbClr val="F65912"/>
    <a:srgbClr val="FFE8EB"/>
    <a:srgbClr val="F7E8DF"/>
    <a:srgbClr val="FF873A"/>
    <a:srgbClr val="FF9933"/>
    <a:srgbClr val="0099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55" autoAdjust="0"/>
    <p:restoredTop sz="95807" autoAdjust="0"/>
  </p:normalViewPr>
  <p:slideViewPr>
    <p:cSldViewPr snapToGrid="0">
      <p:cViewPr varScale="1">
        <p:scale>
          <a:sx n="78" d="100"/>
          <a:sy n="78" d="100"/>
        </p:scale>
        <p:origin x="320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529" cy="497524"/>
          </a:xfrm>
          <a:prstGeom prst="rect">
            <a:avLst/>
          </a:prstGeom>
        </p:spPr>
        <p:txBody>
          <a:bodyPr vert="horz" lIns="91541" tIns="45769" rIns="91541" bIns="4576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524"/>
          </a:xfrm>
          <a:prstGeom prst="rect">
            <a:avLst/>
          </a:prstGeom>
        </p:spPr>
        <p:txBody>
          <a:bodyPr vert="horz" lIns="91541" tIns="45769" rIns="91541" bIns="45769" rtlCol="0"/>
          <a:lstStyle>
            <a:lvl1pPr algn="r">
              <a:defRPr sz="1200"/>
            </a:lvl1pPr>
          </a:lstStyle>
          <a:p>
            <a:fld id="{5AC56F01-EF55-4C52-AD13-6276165AFAB7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1243013"/>
            <a:ext cx="22352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69" rIns="91541" bIns="4576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5" y="4782902"/>
            <a:ext cx="5446396" cy="3913425"/>
          </a:xfrm>
          <a:prstGeom prst="rect">
            <a:avLst/>
          </a:prstGeom>
        </p:spPr>
        <p:txBody>
          <a:bodyPr vert="horz" lIns="91541" tIns="45769" rIns="91541" bIns="4576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1814"/>
            <a:ext cx="2950529" cy="497524"/>
          </a:xfrm>
          <a:prstGeom prst="rect">
            <a:avLst/>
          </a:prstGeom>
        </p:spPr>
        <p:txBody>
          <a:bodyPr vert="horz" lIns="91541" tIns="45769" rIns="91541" bIns="4576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082" y="9441814"/>
            <a:ext cx="2950529" cy="497524"/>
          </a:xfrm>
          <a:prstGeom prst="rect">
            <a:avLst/>
          </a:prstGeom>
        </p:spPr>
        <p:txBody>
          <a:bodyPr vert="horz" lIns="91541" tIns="45769" rIns="91541" bIns="45769" rtlCol="0" anchor="b"/>
          <a:lstStyle>
            <a:lvl1pPr algn="r">
              <a:defRPr sz="1200"/>
            </a:lvl1pPr>
          </a:lstStyle>
          <a:p>
            <a:fld id="{04739085-DA78-4926-843D-7107ADE559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187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3925" rtl="0" eaLnBrk="1" latinLnBrk="0" hangingPunct="1">
      <a:defRPr kumimoji="1" sz="1134" kern="1200">
        <a:solidFill>
          <a:schemeClr val="tx1"/>
        </a:solidFill>
        <a:latin typeface="+mn-lt"/>
        <a:ea typeface="+mn-ea"/>
        <a:cs typeface="+mn-cs"/>
      </a:defRPr>
    </a:lvl1pPr>
    <a:lvl2pPr marL="431963" algn="l" defTabSz="863925" rtl="0" eaLnBrk="1" latinLnBrk="0" hangingPunct="1">
      <a:defRPr kumimoji="1" sz="1134" kern="1200">
        <a:solidFill>
          <a:schemeClr val="tx1"/>
        </a:solidFill>
        <a:latin typeface="+mn-lt"/>
        <a:ea typeface="+mn-ea"/>
        <a:cs typeface="+mn-cs"/>
      </a:defRPr>
    </a:lvl2pPr>
    <a:lvl3pPr marL="863925" algn="l" defTabSz="863925" rtl="0" eaLnBrk="1" latinLnBrk="0" hangingPunct="1">
      <a:defRPr kumimoji="1" sz="1134" kern="1200">
        <a:solidFill>
          <a:schemeClr val="tx1"/>
        </a:solidFill>
        <a:latin typeface="+mn-lt"/>
        <a:ea typeface="+mn-ea"/>
        <a:cs typeface="+mn-cs"/>
      </a:defRPr>
    </a:lvl3pPr>
    <a:lvl4pPr marL="1295888" algn="l" defTabSz="863925" rtl="0" eaLnBrk="1" latinLnBrk="0" hangingPunct="1">
      <a:defRPr kumimoji="1" sz="1134" kern="1200">
        <a:solidFill>
          <a:schemeClr val="tx1"/>
        </a:solidFill>
        <a:latin typeface="+mn-lt"/>
        <a:ea typeface="+mn-ea"/>
        <a:cs typeface="+mn-cs"/>
      </a:defRPr>
    </a:lvl4pPr>
    <a:lvl5pPr marL="1727850" algn="l" defTabSz="863925" rtl="0" eaLnBrk="1" latinLnBrk="0" hangingPunct="1">
      <a:defRPr kumimoji="1" sz="1134" kern="1200">
        <a:solidFill>
          <a:schemeClr val="tx1"/>
        </a:solidFill>
        <a:latin typeface="+mn-lt"/>
        <a:ea typeface="+mn-ea"/>
        <a:cs typeface="+mn-cs"/>
      </a:defRPr>
    </a:lvl5pPr>
    <a:lvl6pPr marL="2159813" algn="l" defTabSz="863925" rtl="0" eaLnBrk="1" latinLnBrk="0" hangingPunct="1">
      <a:defRPr kumimoji="1" sz="1134" kern="1200">
        <a:solidFill>
          <a:schemeClr val="tx1"/>
        </a:solidFill>
        <a:latin typeface="+mn-lt"/>
        <a:ea typeface="+mn-ea"/>
        <a:cs typeface="+mn-cs"/>
      </a:defRPr>
    </a:lvl6pPr>
    <a:lvl7pPr marL="2591775" algn="l" defTabSz="863925" rtl="0" eaLnBrk="1" latinLnBrk="0" hangingPunct="1">
      <a:defRPr kumimoji="1" sz="1134" kern="1200">
        <a:solidFill>
          <a:schemeClr val="tx1"/>
        </a:solidFill>
        <a:latin typeface="+mn-lt"/>
        <a:ea typeface="+mn-ea"/>
        <a:cs typeface="+mn-cs"/>
      </a:defRPr>
    </a:lvl7pPr>
    <a:lvl8pPr marL="3023738" algn="l" defTabSz="863925" rtl="0" eaLnBrk="1" latinLnBrk="0" hangingPunct="1">
      <a:defRPr kumimoji="1" sz="1134" kern="1200">
        <a:solidFill>
          <a:schemeClr val="tx1"/>
        </a:solidFill>
        <a:latin typeface="+mn-lt"/>
        <a:ea typeface="+mn-ea"/>
        <a:cs typeface="+mn-cs"/>
      </a:defRPr>
    </a:lvl8pPr>
    <a:lvl9pPr marL="3455700" algn="l" defTabSz="863925" rtl="0" eaLnBrk="1" latinLnBrk="0" hangingPunct="1">
      <a:defRPr kumimoji="1" sz="113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590794"/>
            <a:ext cx="5508149" cy="3384092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5105389"/>
            <a:ext cx="4860131" cy="2346813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41EE-38B2-4ADE-A155-129E5C17A846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BC05-9A21-4292-A33E-8DEB95076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46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41EE-38B2-4ADE-A155-129E5C17A846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BC05-9A21-4292-A33E-8DEB95076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18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517514"/>
            <a:ext cx="1397288" cy="823747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517514"/>
            <a:ext cx="4110861" cy="823747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41EE-38B2-4ADE-A155-129E5C17A846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BC05-9A21-4292-A33E-8DEB95076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44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41EE-38B2-4ADE-A155-129E5C17A846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BC05-9A21-4292-A33E-8DEB95076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51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2423318"/>
            <a:ext cx="5589151" cy="4043359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6504929"/>
            <a:ext cx="5589151" cy="2126307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41EE-38B2-4ADE-A155-129E5C17A846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BC05-9A21-4292-A33E-8DEB95076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79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2587570"/>
            <a:ext cx="2754074" cy="616741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2587570"/>
            <a:ext cx="2754074" cy="616741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41EE-38B2-4ADE-A155-129E5C17A846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BC05-9A21-4292-A33E-8DEB95076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17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517516"/>
            <a:ext cx="5589151" cy="18788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2382815"/>
            <a:ext cx="2741417" cy="116778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3550596"/>
            <a:ext cx="2741417" cy="52223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2382815"/>
            <a:ext cx="2754918" cy="116778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3550596"/>
            <a:ext cx="2754918" cy="522239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41EE-38B2-4ADE-A155-129E5C17A846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BC05-9A21-4292-A33E-8DEB95076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69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41EE-38B2-4ADE-A155-129E5C17A846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BC05-9A21-4292-A33E-8DEB95076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05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41EE-38B2-4ADE-A155-129E5C17A846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BC05-9A21-4292-A33E-8DEB95076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68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648018"/>
            <a:ext cx="2090025" cy="226806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1399540"/>
            <a:ext cx="3280589" cy="6907687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2916079"/>
            <a:ext cx="2090025" cy="5402397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41EE-38B2-4ADE-A155-129E5C17A846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BC05-9A21-4292-A33E-8DEB95076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70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648018"/>
            <a:ext cx="2090025" cy="226806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1399540"/>
            <a:ext cx="3280589" cy="6907687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2916079"/>
            <a:ext cx="2090025" cy="5402397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541EE-38B2-4ADE-A155-129E5C17A846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BC05-9A21-4292-A33E-8DEB95076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28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517516"/>
            <a:ext cx="5589151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2587570"/>
            <a:ext cx="5589151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9009246"/>
            <a:ext cx="1458039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541EE-38B2-4ADE-A155-129E5C17A846}" type="datetimeFigureOut">
              <a:rPr kumimoji="1" lang="ja-JP" altLang="en-US" smtClean="0"/>
              <a:t>2023/1/24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9009246"/>
            <a:ext cx="2187059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9009246"/>
            <a:ext cx="1458039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BC05-9A21-4292-A33E-8DEB95076A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29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kumimoji="1"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吹き出し 6"/>
          <p:cNvSpPr/>
          <p:nvPr/>
        </p:nvSpPr>
        <p:spPr>
          <a:xfrm>
            <a:off x="4044197" y="6645510"/>
            <a:ext cx="2036857" cy="621262"/>
          </a:xfrm>
          <a:prstGeom prst="wedgeRoundRectCallout">
            <a:avLst>
              <a:gd name="adj1" fmla="val -43749"/>
              <a:gd name="adj2" fmla="val -71799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924" y="-7486"/>
            <a:ext cx="58291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いわき地域に</a:t>
            </a:r>
            <a:r>
              <a:rPr kumimoji="1"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おける農業担い手</a:t>
            </a:r>
            <a:r>
              <a:rPr kumimoji="1"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確保・育成</a:t>
            </a:r>
            <a:r>
              <a:rPr kumimoji="1"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取組</a:t>
            </a:r>
            <a:endParaRPr kumimoji="1" lang="en-US" altLang="ja-JP" sz="20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～動き出した、新規就農者支援組織～</a:t>
            </a:r>
            <a:endParaRPr kumimoji="1" lang="en-US" altLang="ja-JP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いわき農林事務所農業振興普及部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5775" y="1063528"/>
            <a:ext cx="571654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kumimoji="1" lang="ja-JP" altLang="en-US" sz="1200" b="1" dirty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高齢化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等に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より離農が進み、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担い手</a:t>
            </a:r>
            <a:r>
              <a:rPr kumimoji="1" lang="ja-JP" altLang="en-US" sz="1200" b="1" dirty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減少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（図１）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・就農相談は毎年、一定数あるものの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地域として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支援・受入体制が整っていない</a:t>
            </a:r>
            <a:endParaRPr kumimoji="1" lang="en-US" altLang="ja-JP" sz="1200" b="1" dirty="0" smtClean="0">
              <a:solidFill>
                <a:srgbClr val="3855D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・新規就農者の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約</a:t>
            </a:r>
            <a:r>
              <a:rPr kumimoji="1" lang="en-US" altLang="ja-JP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割</a:t>
            </a:r>
            <a:r>
              <a:rPr kumimoji="1" lang="ja-JP" altLang="en-US" sz="1200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雇用就農者であり、その</a:t>
            </a:r>
            <a:endParaRPr kumimoji="1" lang="en-US" altLang="ja-JP" sz="1200" b="1" dirty="0" smtClean="0">
              <a:solidFill>
                <a:srgbClr val="3855D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受け皿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の主体は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農業法人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である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・いわき地域における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支援・受入体制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整備</a:t>
            </a:r>
            <a:endParaRPr kumimoji="1" lang="en-US" altLang="ja-JP" sz="1200" b="1" dirty="0" smtClean="0">
              <a:solidFill>
                <a:srgbClr val="3855D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・雇用就農の受け皿となる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農業法人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育成</a:t>
            </a:r>
            <a:endParaRPr kumimoji="1" lang="en-US" altLang="ja-JP" sz="1200" b="1" dirty="0" smtClean="0">
              <a:solidFill>
                <a:srgbClr val="3855D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kumimoji="1" lang="ja-JP" altLang="en-US" sz="1200" b="1" dirty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教育機関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との</a:t>
            </a:r>
            <a:r>
              <a:rPr kumimoji="1" lang="ja-JP" altLang="en-US" sz="1200" b="1" dirty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連携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による</a:t>
            </a:r>
            <a:r>
              <a:rPr kumimoji="1" lang="ja-JP" altLang="en-US" sz="1200" b="1" dirty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新規就農者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確保</a:t>
            </a:r>
            <a:endParaRPr kumimoji="1" lang="en-US" altLang="ja-JP" sz="1200" b="1" dirty="0">
              <a:solidFill>
                <a:srgbClr val="3855D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2786" y="3717605"/>
            <a:ext cx="5177889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 支援・受入体制の整備に向けた活動（令和</a:t>
            </a:r>
            <a:r>
              <a:rPr kumimoji="1"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年～）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○「いわき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地域就農支援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センター」の開設（令和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年）</a:t>
            </a:r>
            <a:endParaRPr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○リモート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就農相談の実施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（令和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年）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○新規就農者等推進会議の設置（令和</a:t>
            </a:r>
            <a:r>
              <a:rPr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年）　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53900" y="9450527"/>
            <a:ext cx="16271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図３　従業員向け研修会</a:t>
            </a:r>
            <a:endParaRPr kumimoji="1" lang="en-US" altLang="ja-JP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18088" y="6611530"/>
            <a:ext cx="2154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相談から移住・農地取得・資金調達・研修・就農まで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関係機関・団体が伴走支援</a:t>
            </a:r>
            <a:endParaRPr kumimoji="1" lang="ja-JP" altLang="en-US" sz="12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636345" y="2541588"/>
            <a:ext cx="287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新規就農者の増加により</a:t>
            </a:r>
            <a:endParaRPr kumimoji="1" lang="en-US" altLang="ja-JP" sz="16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持続可能な農業担い手の確保</a:t>
            </a:r>
            <a:endParaRPr kumimoji="1" lang="en-US" altLang="ja-JP" sz="16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1" name="下矢印 40"/>
          <p:cNvSpPr/>
          <p:nvPr/>
        </p:nvSpPr>
        <p:spPr>
          <a:xfrm rot="16200000">
            <a:off x="3450149" y="2781191"/>
            <a:ext cx="188688" cy="183704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7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438751" y="698702"/>
            <a:ext cx="859764" cy="398235"/>
          </a:xfrm>
          <a:prstGeom prst="roundRect">
            <a:avLst>
              <a:gd name="adj" fmla="val 12107"/>
            </a:avLst>
          </a:prstGeom>
          <a:solidFill>
            <a:srgbClr val="3855D0"/>
          </a:solidFill>
          <a:ln>
            <a:noFill/>
          </a:ln>
          <a:effectLst>
            <a:outerShdw sx="1000" sy="1000" algn="ctr" rotWithShape="0">
              <a:prstClr val="black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背景</a:t>
            </a:r>
            <a:endParaRPr kumimoji="1" lang="ja-JP" altLang="en-US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72031" y="7816099"/>
            <a:ext cx="43649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 雇用就農促進に向けた活動（令和</a:t>
            </a:r>
            <a:r>
              <a:rPr kumimoji="1"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年～）</a:t>
            </a:r>
            <a:endParaRPr kumimoji="1" lang="en-US" altLang="ja-JP" sz="16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・農業法人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(42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へ訪問調査による採用情報の収集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活用可能な事業の紹介・提案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⇒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雇用就農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における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課題抽出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、離農原因の把握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・ローカルベンチマークを活用した経営診断支援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・従業員に対する栽培研修会の開催（図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・営農開始５年以内の法人へ重点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支援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⇒収益性向上により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雇用拡大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促進</a:t>
            </a:r>
            <a:endParaRPr kumimoji="1" lang="en-US" altLang="ja-JP" sz="1200" b="1" dirty="0" smtClean="0">
              <a:solidFill>
                <a:srgbClr val="3855D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⇒従業員意識向上により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定着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促進　　</a:t>
            </a:r>
            <a:endParaRPr kumimoji="1" lang="en-US" altLang="ja-JP" sz="1200" b="1" dirty="0" smtClean="0">
              <a:solidFill>
                <a:srgbClr val="3855D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76327" y="2125357"/>
            <a:ext cx="984612" cy="398235"/>
          </a:xfrm>
          <a:prstGeom prst="roundRect">
            <a:avLst>
              <a:gd name="adj" fmla="val 12107"/>
            </a:avLst>
          </a:prstGeom>
          <a:solidFill>
            <a:srgbClr val="3855D0"/>
          </a:solidFill>
          <a:ln>
            <a:noFill/>
          </a:ln>
          <a:effectLst>
            <a:outerShdw sx="1000" sy="1000" algn="ctr" rotWithShape="0">
              <a:prstClr val="black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ねらい</a:t>
            </a:r>
            <a:endParaRPr kumimoji="1" lang="ja-JP" altLang="en-US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83315" y="3377866"/>
            <a:ext cx="1271078" cy="398235"/>
          </a:xfrm>
          <a:prstGeom prst="roundRect">
            <a:avLst>
              <a:gd name="adj" fmla="val 12107"/>
            </a:avLst>
          </a:prstGeom>
          <a:solidFill>
            <a:srgbClr val="3855D0"/>
          </a:solidFill>
          <a:ln>
            <a:noFill/>
          </a:ln>
          <a:effectLst>
            <a:outerShdw sx="1000" sy="1000" algn="ctr" rotWithShape="0">
              <a:prstClr val="black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活動内容</a:t>
            </a:r>
            <a:endParaRPr kumimoji="1" lang="ja-JP" altLang="en-US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1924" y="7288725"/>
            <a:ext cx="6029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○研修受入体制の整備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⇒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いわき主要品目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研修機関確保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に向け、農業者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組織や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JA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専門部会への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働きかけ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72031" y="4585860"/>
            <a:ext cx="5983500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普及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は関係機関・団体の調整、活動方針の決定等、</a:t>
            </a:r>
            <a:r>
              <a:rPr kumimoji="1" lang="ja-JP" altLang="en-US" sz="14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全体をコーディネート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2)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70" name="図 6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53" r="22968" b="1"/>
          <a:stretch/>
        </p:blipFill>
        <p:spPr>
          <a:xfrm>
            <a:off x="4127145" y="8156262"/>
            <a:ext cx="2069683" cy="1317214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4281164" y="2243198"/>
            <a:ext cx="17998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図１　基幹的農業従事者</a:t>
            </a:r>
            <a:endParaRPr kumimoji="1" lang="ja-JP" altLang="en-US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066750" y="7136080"/>
            <a:ext cx="22144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図２　就農相談者への支援体制</a:t>
            </a:r>
            <a:endParaRPr kumimoji="1" lang="ja-JP" altLang="en-US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9703" y="802029"/>
            <a:ext cx="2041351" cy="150769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1868" y="6544953"/>
            <a:ext cx="1112372" cy="621154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8" y="4969125"/>
            <a:ext cx="6357485" cy="162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901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4407" y="8066305"/>
            <a:ext cx="4659535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・関係機関・団体と連携した伴走支援の継続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⇒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就農相談</a:t>
            </a:r>
            <a:r>
              <a:rPr kumimoji="1" lang="ja-JP" altLang="en-US" sz="1200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自営就農者</a:t>
            </a:r>
            <a:r>
              <a:rPr kumimoji="1" lang="ja-JP" altLang="en-US" sz="1200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増加</a:t>
            </a:r>
            <a:endParaRPr kumimoji="1" lang="en-US" altLang="ja-JP" sz="1200" b="1" dirty="0" smtClean="0">
              <a:solidFill>
                <a:srgbClr val="3855D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・自営就農者への支援強化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⇒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自営就農者の経営安定・定着率向上</a:t>
            </a:r>
            <a:endParaRPr kumimoji="1" lang="en-US" altLang="ja-JP" sz="1200" b="1" dirty="0" smtClean="0">
              <a:solidFill>
                <a:srgbClr val="3855D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・雇用就農促進に向けた法人経営体の育成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⇒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安定した雇用の創出、雇用就農者定着率の向上</a:t>
            </a:r>
            <a:endParaRPr kumimoji="1" lang="en-US" altLang="ja-JP" sz="1200" b="1" dirty="0" smtClean="0">
              <a:solidFill>
                <a:srgbClr val="3855D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・教育機関へ求人情報等の継続的な提供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⇒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農業法人へ</a:t>
            </a:r>
            <a:r>
              <a:rPr kumimoji="1" lang="ja-JP" altLang="en-US" sz="1200" b="1" dirty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雇用就農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する意欲的な学生の増加</a:t>
            </a:r>
            <a:endParaRPr kumimoji="1" lang="en-US" altLang="ja-JP" sz="1200" b="1" dirty="0">
              <a:solidFill>
                <a:srgbClr val="3855D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42254" y="5767864"/>
            <a:ext cx="368448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 農業法人へ就職する学生の増加　　</a:t>
            </a:r>
            <a:endParaRPr lang="en-US" altLang="ja-JP" sz="15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右矢印 1"/>
          <p:cNvSpPr/>
          <p:nvPr/>
        </p:nvSpPr>
        <p:spPr>
          <a:xfrm>
            <a:off x="3840131" y="8735227"/>
            <a:ext cx="248319" cy="231816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7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1735" y="3500601"/>
            <a:ext cx="5381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県外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からの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</a:t>
            </a:r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増加し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kumimoji="1" lang="ja-JP" altLang="en-US" sz="1200" b="1" dirty="0" smtClean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就農相談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増加した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（図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・自営就農者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増加し、新規就農者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増加した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（図</a:t>
            </a:r>
            <a:r>
              <a:rPr kumimoji="1"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9872" y="3247237"/>
            <a:ext cx="3837061" cy="33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 就農</a:t>
            </a:r>
            <a:r>
              <a:rPr kumimoji="1"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相談件数、就農者数の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増加</a:t>
            </a:r>
            <a:r>
              <a:rPr kumimoji="1" lang="ja-JP" altLang="en-US" sz="1607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01477" y="2194316"/>
            <a:ext cx="4468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 就農支援体制の強化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956639" y="6287911"/>
            <a:ext cx="14607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求人票ではわからない農業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法人の情報が</a:t>
            </a:r>
            <a:r>
              <a:rPr kumimoji="1" lang="ja-JP" altLang="en-US" sz="11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学生とのマッチングを促進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（図</a:t>
            </a:r>
            <a:r>
              <a:rPr kumimoji="1" lang="en-US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kumimoji="1"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13316" y="46090"/>
            <a:ext cx="1301535" cy="398235"/>
          </a:xfrm>
          <a:prstGeom prst="roundRect">
            <a:avLst>
              <a:gd name="adj" fmla="val 12107"/>
            </a:avLst>
          </a:prstGeom>
          <a:solidFill>
            <a:srgbClr val="3855D0"/>
          </a:solidFill>
          <a:ln>
            <a:noFill/>
          </a:ln>
          <a:effectLst>
            <a:outerShdw sx="1000" sy="1000" algn="ctr" rotWithShape="0">
              <a:prstClr val="black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活動内容</a:t>
            </a:r>
            <a:endParaRPr kumimoji="1" lang="ja-JP" altLang="en-US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227246" y="1806909"/>
            <a:ext cx="1273673" cy="398235"/>
          </a:xfrm>
          <a:prstGeom prst="roundRect">
            <a:avLst>
              <a:gd name="adj" fmla="val 12107"/>
            </a:avLst>
          </a:prstGeom>
          <a:solidFill>
            <a:srgbClr val="3855D0"/>
          </a:solidFill>
          <a:ln>
            <a:noFill/>
          </a:ln>
          <a:effectLst>
            <a:outerShdw sx="1000" sy="1000" algn="ctr" rotWithShape="0">
              <a:prstClr val="black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活動成果</a:t>
            </a:r>
            <a:endParaRPr kumimoji="1" lang="ja-JP" altLang="en-US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269872" y="7651501"/>
            <a:ext cx="2727953" cy="398235"/>
          </a:xfrm>
          <a:prstGeom prst="roundRect">
            <a:avLst>
              <a:gd name="adj" fmla="val 12107"/>
            </a:avLst>
          </a:prstGeom>
          <a:solidFill>
            <a:srgbClr val="3855D0"/>
          </a:solidFill>
          <a:ln>
            <a:noFill/>
          </a:ln>
          <a:effectLst>
            <a:outerShdw sx="1000" sy="1000" algn="ctr" rotWithShape="0">
              <a:prstClr val="black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今後の活動・方向性</a:t>
            </a:r>
            <a:endParaRPr kumimoji="1" lang="ja-JP" altLang="en-US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7954" y="451097"/>
            <a:ext cx="587662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 若い新規就農者の確保に向けた活動（令和</a:t>
            </a:r>
            <a:r>
              <a:rPr kumimoji="1" lang="en-US" altLang="ja-JP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kumimoji="1"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年～）</a:t>
            </a:r>
            <a:endParaRPr kumimoji="1" lang="en-US" altLang="ja-JP" sz="16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・県立高校に配置されている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進路アドバイザー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や農業短大の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就農サポート支援員</a:t>
            </a:r>
            <a:endParaRPr kumimoji="1" lang="en-US" altLang="ja-JP" sz="1200" b="1" dirty="0" smtClean="0">
              <a:solidFill>
                <a:srgbClr val="3855D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との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連携を強化</a:t>
            </a:r>
            <a:endParaRPr kumimoji="1" lang="en-US" altLang="ja-JP" sz="1200" b="1" dirty="0" smtClean="0">
              <a:solidFill>
                <a:srgbClr val="3855D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⇒定期ミーティングへ参加し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、事業等の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紹介、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就農</a:t>
            </a:r>
            <a:r>
              <a:rPr kumimoji="1" lang="ja-JP" altLang="en-US" sz="1200" b="1" dirty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希望者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把握</a:t>
            </a:r>
            <a:endParaRPr kumimoji="1" lang="en-US" altLang="ja-JP" sz="1200" b="1" dirty="0" smtClean="0">
              <a:solidFill>
                <a:srgbClr val="3855D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⇒高校の就職活動が始まる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月の前に農業法人の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求人情報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提供</a:t>
            </a:r>
            <a:endParaRPr kumimoji="1" lang="en-US" altLang="ja-JP" sz="1200" b="1" dirty="0" smtClean="0">
              <a:solidFill>
                <a:srgbClr val="3855D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・農業高校生を対象とした座学講座、農業体験講座の実施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886" y="1970592"/>
            <a:ext cx="1632157" cy="1224118"/>
          </a:xfrm>
          <a:prstGeom prst="rect">
            <a:avLst/>
          </a:prstGeom>
        </p:spPr>
      </p:pic>
      <p:sp>
        <p:nvSpPr>
          <p:cNvPr id="34" name="テキスト ボックス 33"/>
          <p:cNvSpPr txBox="1"/>
          <p:nvPr/>
        </p:nvSpPr>
        <p:spPr>
          <a:xfrm>
            <a:off x="4186886" y="3210196"/>
            <a:ext cx="19049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図４　リモート就農相談</a:t>
            </a:r>
            <a:endParaRPr kumimoji="1" lang="ja-JP" altLang="en-US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9205" y="5761094"/>
            <a:ext cx="338729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 法人経営体の意識や収益が向上　　</a:t>
            </a:r>
            <a:endParaRPr lang="en-US" altLang="ja-JP" sz="15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31402" y="6062403"/>
            <a:ext cx="2281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・経営者と安定雇用に向けた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意見交換や事業の紹介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・経営診断や研修会開催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2463" y="6879214"/>
            <a:ext cx="2326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・従業員の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育成手法の見直し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正社員の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雇用を検討</a:t>
            </a:r>
            <a:endParaRPr kumimoji="1" lang="en-US" altLang="ja-JP" sz="1200" b="1" dirty="0" smtClean="0">
              <a:solidFill>
                <a:srgbClr val="3855D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収益や従業員の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意識が向上</a:t>
            </a:r>
            <a:endParaRPr kumimoji="1" lang="en-US" altLang="ja-JP" sz="1200" b="1" dirty="0">
              <a:solidFill>
                <a:srgbClr val="3855D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右矢印 34"/>
          <p:cNvSpPr/>
          <p:nvPr/>
        </p:nvSpPr>
        <p:spPr>
          <a:xfrm rot="5400000">
            <a:off x="1454141" y="6656552"/>
            <a:ext cx="216492" cy="316258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7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640903" y="5481552"/>
            <a:ext cx="15130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図６　</a:t>
            </a:r>
            <a:r>
              <a:rPr kumimoji="1"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就農</a:t>
            </a:r>
            <a:r>
              <a:rPr kumimoji="1" lang="ja-JP" altLang="en-US" sz="1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相談の推移</a:t>
            </a:r>
            <a:endParaRPr kumimoji="1" lang="ja-JP" altLang="en-US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33893" y="5481979"/>
            <a:ext cx="19407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</a:t>
            </a:r>
            <a:r>
              <a:rPr kumimoji="1"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r>
              <a:rPr kumimoji="1" lang="ja-JP" altLang="en-US" sz="1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県外から</a:t>
            </a:r>
            <a:r>
              <a:rPr kumimoji="1" lang="ja-JP" altLang="en-US" sz="1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の相談の推移</a:t>
            </a:r>
            <a:endParaRPr kumimoji="1" lang="ja-JP" altLang="en-US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613447" y="5478933"/>
            <a:ext cx="19407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</a:t>
            </a:r>
            <a:r>
              <a:rPr kumimoji="1"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７</a:t>
            </a:r>
            <a:r>
              <a:rPr kumimoji="1" lang="ja-JP" altLang="en-US" sz="1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新規就農者数の推移</a:t>
            </a:r>
            <a:endParaRPr kumimoji="1" lang="ja-JP" altLang="en-US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259105" y="7362513"/>
            <a:ext cx="26891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</a:t>
            </a:r>
            <a:r>
              <a:rPr kumimoji="1" lang="en-US" altLang="ja-JP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</a:t>
            </a:r>
            <a:r>
              <a:rPr kumimoji="1" lang="ja-JP" altLang="en-US" sz="1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学生の農業法人への就職状況</a:t>
            </a:r>
            <a:endParaRPr kumimoji="1" lang="ja-JP" altLang="en-US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5599" y="2461634"/>
            <a:ext cx="4073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・関係機関・団体が一体となった</a:t>
            </a:r>
            <a:r>
              <a:rPr kumimoji="1" lang="ja-JP" altLang="en-US" sz="1200" b="1" dirty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伴走支援体制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1200" b="1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確立</a:t>
            </a:r>
            <a:endParaRPr kumimoji="1" lang="en-US" altLang="ja-JP" sz="1200" b="1" dirty="0" smtClean="0">
              <a:solidFill>
                <a:srgbClr val="3855D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⇒</a:t>
            </a:r>
            <a:r>
              <a:rPr kumimoji="1" lang="ja-JP" altLang="en-US" sz="1200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リモート就農相談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体制の</a:t>
            </a:r>
            <a:r>
              <a:rPr kumimoji="1" lang="ja-JP" altLang="en-US" sz="1200" dirty="0" smtClean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構築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（図</a:t>
            </a:r>
            <a:r>
              <a: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県認定の研修機関の増加　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1200" b="1" dirty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ja-JP" altLang="en-US" sz="1200" b="1" dirty="0">
                <a:solidFill>
                  <a:srgbClr val="3855D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件⇒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kumimoji="1"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kumimoji="1" lang="en-US" altLang="ja-JP" sz="1200" b="1" dirty="0">
                <a:solidFill>
                  <a:srgbClr val="F6591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kumimoji="1" lang="ja-JP" altLang="en-US" sz="1200" b="1" dirty="0">
                <a:solidFill>
                  <a:srgbClr val="F6591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endParaRPr kumimoji="1" lang="ja-JP" altLang="en-US" sz="12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98" y="3935192"/>
            <a:ext cx="2025552" cy="1573790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 rotWithShape="1">
          <a:blip r:embed="rId4"/>
          <a:srcRect l="2841" t="-924" r="-552" b="5107"/>
          <a:stretch/>
        </p:blipFill>
        <p:spPr>
          <a:xfrm>
            <a:off x="2188402" y="3927161"/>
            <a:ext cx="2193697" cy="158654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5"/>
          <a:srcRect t="1561" r="3095" b="1066"/>
          <a:stretch/>
        </p:blipFill>
        <p:spPr>
          <a:xfrm>
            <a:off x="4343445" y="3958133"/>
            <a:ext cx="2132915" cy="1550127"/>
          </a:xfrm>
          <a:prstGeom prst="rect">
            <a:avLst/>
          </a:prstGeom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D68972EF-F7BD-30F4-D788-8D0484E4C130}"/>
              </a:ext>
            </a:extLst>
          </p:cNvPr>
          <p:cNvSpPr txBox="1"/>
          <p:nvPr/>
        </p:nvSpPr>
        <p:spPr>
          <a:xfrm>
            <a:off x="4253496" y="8376424"/>
            <a:ext cx="2129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rgbClr val="F86B68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いわき地域を支える農業担い手の増加・定着による農業振興</a:t>
            </a:r>
            <a:endParaRPr lang="en-US" altLang="ja-JP" sz="1600" b="1" dirty="0">
              <a:solidFill>
                <a:srgbClr val="F86B68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0057" y="6051949"/>
            <a:ext cx="1752907" cy="134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434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2756</TotalTime>
  <Words>801</Words>
  <Application>Microsoft Office PowerPoint</Application>
  <PresentationFormat>ユーザー設定</PresentationFormat>
  <Paragraphs>79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鈴木 将稀</cp:lastModifiedBy>
  <cp:revision>360</cp:revision>
  <cp:lastPrinted>2023-01-17T06:30:48Z</cp:lastPrinted>
  <dcterms:modified xsi:type="dcterms:W3CDTF">2023-01-24T05:26:16Z</dcterms:modified>
</cp:coreProperties>
</file>