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8"/>
  </p:notesMasterIdLst>
  <p:sldIdLst>
    <p:sldId id="267" r:id="rId2"/>
    <p:sldId id="264" r:id="rId3"/>
    <p:sldId id="269" r:id="rId4"/>
    <p:sldId id="268" r:id="rId5"/>
    <p:sldId id="271" r:id="rId6"/>
    <p:sldId id="272" r:id="rId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5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A22CB-C755-4311-B01D-CDDD799885B1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7FE75-A498-43AB-8056-00869D546D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3FE8-129A-49C6-A73C-7DA57A59B235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292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16A6F-6A5E-49C5-9B06-08FFBF82E5FC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437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7065-5078-4351-A022-76C4EEC55519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455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3726-7810-4A66-8836-0E16E11E63F1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165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6399-F111-4559-9AC8-8E929AFE91A3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22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A0CE-B765-442D-A63A-98A9138C4D0A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30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67E24-3F5A-4CAA-A702-81DC7168BF39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719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70F9-E9C8-489D-80D8-4D216A036FD4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299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41C0-E251-42D0-A23B-2EF5F278B359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082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072C4-612B-4D8C-89D0-22F9D6E5160C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91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ADDF-2419-442B-96E7-9BEDAC0B3CC0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872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38675-F5DE-497D-8930-33485AF9EC3F}" type="datetime1">
              <a:rPr kumimoji="1" lang="ja-JP" altLang="en-US" smtClean="0"/>
              <a:t>2024/9/18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776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77956" y="2686295"/>
            <a:ext cx="6815667" cy="563343"/>
          </a:xfrm>
        </p:spPr>
        <p:txBody>
          <a:bodyPr anchor="ctr">
            <a:no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再生可能エネルギー理解醸成事業業務委託　業務内容に関する企画提案書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1814551" y="4181022"/>
            <a:ext cx="6342478" cy="12119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51435" tIns="25718" rIns="51435" bIns="25718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 注意事項 】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・欄外への記載は不可とする。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・記載するフォントの大きさは１１ポイント以上とすること。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・様式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は本紙を除き１５枚以内で作成すること。</a:t>
            </a:r>
            <a:endParaRPr lang="ja-JP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サブタイトル 2"/>
          <p:cNvSpPr txBox="1">
            <a:spLocks/>
          </p:cNvSpPr>
          <p:nvPr/>
        </p:nvSpPr>
        <p:spPr>
          <a:xfrm>
            <a:off x="474424" y="573179"/>
            <a:ext cx="1340127" cy="34494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</a:t>
            </a:r>
          </a:p>
        </p:txBody>
      </p:sp>
      <p:sp>
        <p:nvSpPr>
          <p:cNvPr id="21" name="サブタイトル 2"/>
          <p:cNvSpPr txBox="1">
            <a:spLocks/>
          </p:cNvSpPr>
          <p:nvPr/>
        </p:nvSpPr>
        <p:spPr>
          <a:xfrm>
            <a:off x="502958" y="1655421"/>
            <a:ext cx="2623185" cy="293573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会　社　名　　</a:t>
            </a:r>
          </a:p>
        </p:txBody>
      </p:sp>
      <p:cxnSp>
        <p:nvCxnSpPr>
          <p:cNvPr id="22" name="直線コネクタ 21"/>
          <p:cNvCxnSpPr/>
          <p:nvPr/>
        </p:nvCxnSpPr>
        <p:spPr>
          <a:xfrm>
            <a:off x="502957" y="1948993"/>
            <a:ext cx="25511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86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業務実施体制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043893"/>
              </p:ext>
            </p:extLst>
          </p:nvPr>
        </p:nvGraphicFramePr>
        <p:xfrm>
          <a:off x="296335" y="702729"/>
          <a:ext cx="9364131" cy="586740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56419">
                  <a:extLst>
                    <a:ext uri="{9D8B030D-6E8A-4147-A177-3AD203B41FA5}">
                      <a16:colId xmlns:a16="http://schemas.microsoft.com/office/drawing/2014/main" val="1723020449"/>
                    </a:ext>
                  </a:extLst>
                </a:gridCol>
                <a:gridCol w="1933413">
                  <a:extLst>
                    <a:ext uri="{9D8B030D-6E8A-4147-A177-3AD203B41FA5}">
                      <a16:colId xmlns:a16="http://schemas.microsoft.com/office/drawing/2014/main" val="658838710"/>
                    </a:ext>
                  </a:extLst>
                </a:gridCol>
                <a:gridCol w="1492550">
                  <a:extLst>
                    <a:ext uri="{9D8B030D-6E8A-4147-A177-3AD203B41FA5}">
                      <a16:colId xmlns:a16="http://schemas.microsoft.com/office/drawing/2014/main" val="4209204291"/>
                    </a:ext>
                  </a:extLst>
                </a:gridCol>
                <a:gridCol w="1735810">
                  <a:extLst>
                    <a:ext uri="{9D8B030D-6E8A-4147-A177-3AD203B41FA5}">
                      <a16:colId xmlns:a16="http://schemas.microsoft.com/office/drawing/2014/main" val="3420046085"/>
                    </a:ext>
                  </a:extLst>
                </a:gridCol>
                <a:gridCol w="1498744">
                  <a:extLst>
                    <a:ext uri="{9D8B030D-6E8A-4147-A177-3AD203B41FA5}">
                      <a16:colId xmlns:a16="http://schemas.microsoft.com/office/drawing/2014/main" val="1578228758"/>
                    </a:ext>
                  </a:extLst>
                </a:gridCol>
                <a:gridCol w="947195">
                  <a:extLst>
                    <a:ext uri="{9D8B030D-6E8A-4147-A177-3AD203B41FA5}">
                      <a16:colId xmlns:a16="http://schemas.microsoft.com/office/drawing/2014/main" val="1638122159"/>
                    </a:ext>
                  </a:extLst>
                </a:gridCol>
              </a:tblGrid>
              <a:tr h="49060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項　　　　目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記　　載　　事　　項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946981"/>
                  </a:ext>
                </a:extLst>
              </a:tr>
              <a:tr h="593359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人員配置予定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（この他に人員配置があれば業務名と人数を記入すること）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主担当者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主な資格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主な実績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従事者数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62882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453627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215121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089441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611158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841155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225363"/>
                  </a:ext>
                </a:extLst>
              </a:tr>
              <a:tr h="581698">
                <a:tc rowSpan="4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分担業務の内容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（当該業務の一部を再委託する場合は記載すること。ただし、業務の主たる部分</a:t>
                      </a:r>
                      <a:r>
                        <a:rPr lang="ja-JP" alt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を</a:t>
                      </a: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再委託してはならない。</a:t>
                      </a:r>
                      <a:r>
                        <a:rPr lang="ja-JP" alt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分担業務の内容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再委託先または協力先、及びその理由</a:t>
                      </a:r>
                      <a:endParaRPr lang="en-US" altLang="ja-JP" sz="1100" kern="0" spc="-5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（企業の技術的特徴等）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730647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22529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930392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39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18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業務実施計画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41447" y="784786"/>
            <a:ext cx="9419020" cy="34824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169149"/>
              </p:ext>
            </p:extLst>
          </p:nvPr>
        </p:nvGraphicFramePr>
        <p:xfrm>
          <a:off x="826492" y="880073"/>
          <a:ext cx="8262825" cy="3291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2680">
                  <a:extLst>
                    <a:ext uri="{9D8B030D-6E8A-4147-A177-3AD203B41FA5}">
                      <a16:colId xmlns:a16="http://schemas.microsoft.com/office/drawing/2014/main" val="2169913604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3167863535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3087984819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1037778316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1764215437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4136679556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　目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全体計画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89903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１０月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１１月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1056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840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7170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6162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4945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02313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3854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7544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3487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2195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221719"/>
                  </a:ext>
                </a:extLst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248395" y="4369785"/>
            <a:ext cx="9419020" cy="22439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48395" y="4369785"/>
            <a:ext cx="1386918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全体計画の妥当性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416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業務実績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92886"/>
              </p:ext>
            </p:extLst>
          </p:nvPr>
        </p:nvGraphicFramePr>
        <p:xfrm>
          <a:off x="327259" y="733317"/>
          <a:ext cx="9355756" cy="59466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35660">
                  <a:extLst>
                    <a:ext uri="{9D8B030D-6E8A-4147-A177-3AD203B41FA5}">
                      <a16:colId xmlns:a16="http://schemas.microsoft.com/office/drawing/2014/main" val="1241812584"/>
                    </a:ext>
                  </a:extLst>
                </a:gridCol>
                <a:gridCol w="835660">
                  <a:extLst>
                    <a:ext uri="{9D8B030D-6E8A-4147-A177-3AD203B41FA5}">
                      <a16:colId xmlns:a16="http://schemas.microsoft.com/office/drawing/2014/main" val="140326063"/>
                    </a:ext>
                  </a:extLst>
                </a:gridCol>
                <a:gridCol w="735744">
                  <a:extLst>
                    <a:ext uri="{9D8B030D-6E8A-4147-A177-3AD203B41FA5}">
                      <a16:colId xmlns:a16="http://schemas.microsoft.com/office/drawing/2014/main" val="418546386"/>
                    </a:ext>
                  </a:extLst>
                </a:gridCol>
                <a:gridCol w="817494">
                  <a:extLst>
                    <a:ext uri="{9D8B030D-6E8A-4147-A177-3AD203B41FA5}">
                      <a16:colId xmlns:a16="http://schemas.microsoft.com/office/drawing/2014/main" val="2029684865"/>
                    </a:ext>
                  </a:extLst>
                </a:gridCol>
                <a:gridCol w="2615978">
                  <a:extLst>
                    <a:ext uri="{9D8B030D-6E8A-4147-A177-3AD203B41FA5}">
                      <a16:colId xmlns:a16="http://schemas.microsoft.com/office/drawing/2014/main" val="2396495009"/>
                    </a:ext>
                  </a:extLst>
                </a:gridCol>
                <a:gridCol w="2615978">
                  <a:extLst>
                    <a:ext uri="{9D8B030D-6E8A-4147-A177-3AD203B41FA5}">
                      <a16:colId xmlns:a16="http://schemas.microsoft.com/office/drawing/2014/main" val="2626748816"/>
                    </a:ext>
                  </a:extLst>
                </a:gridCol>
                <a:gridCol w="899242">
                  <a:extLst>
                    <a:ext uri="{9D8B030D-6E8A-4147-A177-3AD203B41FA5}">
                      <a16:colId xmlns:a16="http://schemas.microsoft.com/office/drawing/2014/main" val="1697369492"/>
                    </a:ext>
                  </a:extLst>
                </a:gridCol>
              </a:tblGrid>
              <a:tr h="33036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項　　　　目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記　　載　　事　　項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備　　考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511295"/>
                  </a:ext>
                </a:extLst>
              </a:tr>
              <a:tr h="330367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業務遂行技術力</a:t>
                      </a:r>
                      <a:endParaRPr lang="en-US" altLang="ja-JP" sz="1200" kern="0" spc="-5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（類似業務の実績）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業務名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発　注　者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業務箇所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期　　間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　務　の　概　要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535070"/>
                  </a:ext>
                </a:extLst>
              </a:tr>
              <a:tr h="18500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745256"/>
                  </a:ext>
                </a:extLst>
              </a:tr>
              <a:tr h="18500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183899"/>
                  </a:ext>
                </a:extLst>
              </a:tr>
              <a:tr h="158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747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36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企画内容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9133" y="564931"/>
            <a:ext cx="9394256" cy="5941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79133" y="648089"/>
            <a:ext cx="1723549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企画内容（自由記載）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6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 fontScale="92500"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目標来場者数及び目標達成に向けた方策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9133" y="612557"/>
            <a:ext cx="9394256" cy="168146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79133" y="695714"/>
            <a:ext cx="1261884" cy="305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目標来場者数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93997"/>
              </p:ext>
            </p:extLst>
          </p:nvPr>
        </p:nvGraphicFramePr>
        <p:xfrm>
          <a:off x="338880" y="1049065"/>
          <a:ext cx="9228239" cy="1157604"/>
        </p:xfrm>
        <a:graphic>
          <a:graphicData uri="http://schemas.openxmlformats.org/drawingml/2006/table">
            <a:tbl>
              <a:tblPr/>
              <a:tblGrid>
                <a:gridCol w="1571188">
                  <a:extLst>
                    <a:ext uri="{9D8B030D-6E8A-4147-A177-3AD203B41FA5}">
                      <a16:colId xmlns:a16="http://schemas.microsoft.com/office/drawing/2014/main" val="2143243200"/>
                    </a:ext>
                  </a:extLst>
                </a:gridCol>
                <a:gridCol w="3022783">
                  <a:extLst>
                    <a:ext uri="{9D8B030D-6E8A-4147-A177-3AD203B41FA5}">
                      <a16:colId xmlns:a16="http://schemas.microsoft.com/office/drawing/2014/main" val="746499808"/>
                    </a:ext>
                  </a:extLst>
                </a:gridCol>
                <a:gridCol w="2538773">
                  <a:extLst>
                    <a:ext uri="{9D8B030D-6E8A-4147-A177-3AD203B41FA5}">
                      <a16:colId xmlns:a16="http://schemas.microsoft.com/office/drawing/2014/main" val="2493224585"/>
                    </a:ext>
                  </a:extLst>
                </a:gridCol>
                <a:gridCol w="2095495">
                  <a:extLst>
                    <a:ext uri="{9D8B030D-6E8A-4147-A177-3AD203B41FA5}">
                      <a16:colId xmlns:a16="http://schemas.microsoft.com/office/drawing/2014/main" val="3014257777"/>
                    </a:ext>
                  </a:extLst>
                </a:gridCol>
              </a:tblGrid>
              <a:tr h="2894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地域等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想定会場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目標来場者数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2354112"/>
                  </a:ext>
                </a:extLst>
              </a:tr>
              <a:tr h="28940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961371"/>
                  </a:ext>
                </a:extLst>
              </a:tr>
              <a:tr h="28940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702055"/>
                  </a:ext>
                </a:extLst>
              </a:tr>
              <a:tr h="2894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2291452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79133" y="2391291"/>
            <a:ext cx="9394256" cy="420000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79133" y="2473764"/>
            <a:ext cx="1869423" cy="32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目標達成に向けた方策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3197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</TotalTime>
  <Words>370</Words>
  <Application>Microsoft Office PowerPoint</Application>
  <PresentationFormat>A4 210 x 297 mm</PresentationFormat>
  <Paragraphs>113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Meiryo UI</vt:lpstr>
      <vt:lpstr>ＭＳ 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清松 美穂</dc:creator>
  <cp:lastModifiedBy>武田 佳菜子</cp:lastModifiedBy>
  <cp:revision>49</cp:revision>
  <cp:lastPrinted>2022-09-05T04:10:14Z</cp:lastPrinted>
  <dcterms:created xsi:type="dcterms:W3CDTF">2022-06-02T07:46:58Z</dcterms:created>
  <dcterms:modified xsi:type="dcterms:W3CDTF">2024-09-18T00:50:28Z</dcterms:modified>
</cp:coreProperties>
</file>