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96" r:id="rId1"/>
  </p:sldMasterIdLst>
  <p:notesMasterIdLst>
    <p:notesMasterId r:id="rId8"/>
  </p:notesMasterIdLst>
  <p:sldIdLst>
    <p:sldId id="267" r:id="rId2"/>
    <p:sldId id="264" r:id="rId3"/>
    <p:sldId id="269" r:id="rId4"/>
    <p:sldId id="268" r:id="rId5"/>
    <p:sldId id="271" r:id="rId6"/>
    <p:sldId id="272" r:id="rId7"/>
  </p:sldIdLst>
  <p:sldSz cx="9906000" cy="6858000" type="A4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7" d="100"/>
          <a:sy n="87" d="100"/>
        </p:scale>
        <p:origin x="1152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B9A22CB-C755-4311-B01D-CDDD799885B1}" type="datetimeFigureOut">
              <a:rPr kumimoji="1" lang="ja-JP" altLang="en-US" smtClean="0"/>
              <a:t>2024/9/18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79488" y="1241425"/>
            <a:ext cx="4838700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8775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6C7FE75-A498-43AB-8056-00869D546D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034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43FE8-129A-49C6-A73C-7DA57A59B235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829252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316A6F-6A5E-49C5-9B06-08FFBF82E5FC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143737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BD7065-5078-4351-A022-76C4EEC55519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7945588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873726-7810-4A66-8836-0E16E11E63F1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7516551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C96399-F111-4559-9AC8-8E929AFE91A3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2902233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A0A0CE-B765-442D-A63A-98A9138C4D0A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713012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567E24-3F5A-4CAA-A702-81DC7168BF39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497197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3070F9-E9C8-489D-80D8-4D216A036FD4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9129927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1F541C0-E251-42D0-A23B-2EF5F278B359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0908265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072C4-612B-4D8C-89D0-22F9D6E5160C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219126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dirty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A1ADDF-2419-442B-96E7-9BEDAC0B3CC0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287206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B38675-F5DE-497D-8930-33485AF9EC3F}" type="datetime1">
              <a:rPr kumimoji="1" lang="ja-JP" altLang="en-US" smtClean="0"/>
              <a:t>2024/9/18</a:t>
            </a:fld>
            <a:endParaRPr kumimoji="1" lang="ja-JP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3D0FD7-76E7-4160-9B5B-2A06216BB093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377658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77956" y="2686295"/>
            <a:ext cx="6815667" cy="563343"/>
          </a:xfrm>
        </p:spPr>
        <p:txBody>
          <a:bodyPr anchor="ctr">
            <a:noAutofit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再生可能エネルギー理解醸成事業業務委託　業務内容に関する企画提案書</a:t>
            </a:r>
          </a:p>
        </p:txBody>
      </p:sp>
      <p:sp>
        <p:nvSpPr>
          <p:cNvPr id="6" name="サブタイトル 2"/>
          <p:cNvSpPr txBox="1">
            <a:spLocks/>
          </p:cNvSpPr>
          <p:nvPr/>
        </p:nvSpPr>
        <p:spPr>
          <a:xfrm>
            <a:off x="1814551" y="4181022"/>
            <a:ext cx="6342478" cy="1211943"/>
          </a:xfrm>
          <a:prstGeom prst="rect">
            <a:avLst/>
          </a:prstGeom>
          <a:ln>
            <a:solidFill>
              <a:schemeClr val="tx1"/>
            </a:solidFill>
          </a:ln>
        </p:spPr>
        <p:txBody>
          <a:bodyPr vert="horz" lIns="51435" tIns="25718" rIns="51435" bIns="25718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ja-JP" altLang="ja-JP" sz="12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【 注意事項 】</a:t>
            </a:r>
          </a:p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ja-JP" altLang="ja-JP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・欄外への記載は不可とする。</a:t>
            </a:r>
            <a:endParaRPr lang="en-US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　・記載するフォントの大きさは１１ポイント以上とすること。</a:t>
            </a:r>
            <a:endParaRPr lang="en-US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>
              <a:lnSpc>
                <a:spcPct val="100000"/>
              </a:lnSpc>
              <a:spcBef>
                <a:spcPts val="600"/>
              </a:spcBef>
            </a:pPr>
            <a:r>
              <a:rPr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　・様式</a:t>
            </a:r>
            <a:r>
              <a:rPr lang="en-US" altLang="ja-JP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7</a:t>
            </a:r>
            <a:r>
              <a:rPr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は本紙を除き１５枚以内で作成すること。</a:t>
            </a:r>
            <a:endParaRPr lang="ja-JP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8" name="サブタイトル 2"/>
          <p:cNvSpPr txBox="1">
            <a:spLocks/>
          </p:cNvSpPr>
          <p:nvPr/>
        </p:nvSpPr>
        <p:spPr>
          <a:xfrm>
            <a:off x="474424" y="573179"/>
            <a:ext cx="1340127" cy="344941"/>
          </a:xfrm>
          <a:prstGeom prst="rect">
            <a:avLst/>
          </a:prstGeom>
        </p:spPr>
        <p:txBody>
          <a:bodyPr vert="horz" lIns="51435" tIns="25718" rIns="51435" bIns="25718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募集要領　様式７</a:t>
            </a:r>
          </a:p>
        </p:txBody>
      </p:sp>
      <p:sp>
        <p:nvSpPr>
          <p:cNvPr id="21" name="サブタイトル 2"/>
          <p:cNvSpPr txBox="1">
            <a:spLocks/>
          </p:cNvSpPr>
          <p:nvPr/>
        </p:nvSpPr>
        <p:spPr>
          <a:xfrm>
            <a:off x="502958" y="1655421"/>
            <a:ext cx="2623185" cy="293573"/>
          </a:xfrm>
          <a:prstGeom prst="rect">
            <a:avLst/>
          </a:prstGeom>
        </p:spPr>
        <p:txBody>
          <a:bodyPr vert="horz" lIns="51435" tIns="25718" rIns="51435" bIns="25718" rtlCol="0" anchor="ctr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400" b="1" dirty="0">
                <a:latin typeface="Meiryo UI" panose="020B0604030504040204" pitchFamily="50" charset="-128"/>
                <a:ea typeface="Meiryo UI" panose="020B0604030504040204" pitchFamily="50" charset="-128"/>
              </a:rPr>
              <a:t>会　社　名　　</a:t>
            </a:r>
          </a:p>
        </p:txBody>
      </p:sp>
      <p:cxnSp>
        <p:nvCxnSpPr>
          <p:cNvPr id="22" name="直線コネクタ 21"/>
          <p:cNvCxnSpPr/>
          <p:nvPr/>
        </p:nvCxnSpPr>
        <p:spPr>
          <a:xfrm>
            <a:off x="502957" y="1948993"/>
            <a:ext cx="2551176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71868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41038" y="271358"/>
            <a:ext cx="3331799" cy="293573"/>
          </a:xfrm>
        </p:spPr>
        <p:txBody>
          <a:bodyPr anchor="ctr">
            <a:normAutofit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業務実施体制</a:t>
            </a:r>
          </a:p>
        </p:txBody>
      </p:sp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96043893"/>
              </p:ext>
            </p:extLst>
          </p:nvPr>
        </p:nvGraphicFramePr>
        <p:xfrm>
          <a:off x="296335" y="702729"/>
          <a:ext cx="9364131" cy="5867403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1756419">
                  <a:extLst>
                    <a:ext uri="{9D8B030D-6E8A-4147-A177-3AD203B41FA5}">
                      <a16:colId xmlns:a16="http://schemas.microsoft.com/office/drawing/2014/main" val="1723020449"/>
                    </a:ext>
                  </a:extLst>
                </a:gridCol>
                <a:gridCol w="1933413">
                  <a:extLst>
                    <a:ext uri="{9D8B030D-6E8A-4147-A177-3AD203B41FA5}">
                      <a16:colId xmlns:a16="http://schemas.microsoft.com/office/drawing/2014/main" val="658838710"/>
                    </a:ext>
                  </a:extLst>
                </a:gridCol>
                <a:gridCol w="1492550">
                  <a:extLst>
                    <a:ext uri="{9D8B030D-6E8A-4147-A177-3AD203B41FA5}">
                      <a16:colId xmlns:a16="http://schemas.microsoft.com/office/drawing/2014/main" val="4209204291"/>
                    </a:ext>
                  </a:extLst>
                </a:gridCol>
                <a:gridCol w="1735810">
                  <a:extLst>
                    <a:ext uri="{9D8B030D-6E8A-4147-A177-3AD203B41FA5}">
                      <a16:colId xmlns:a16="http://schemas.microsoft.com/office/drawing/2014/main" val="3420046085"/>
                    </a:ext>
                  </a:extLst>
                </a:gridCol>
                <a:gridCol w="1498744">
                  <a:extLst>
                    <a:ext uri="{9D8B030D-6E8A-4147-A177-3AD203B41FA5}">
                      <a16:colId xmlns:a16="http://schemas.microsoft.com/office/drawing/2014/main" val="1578228758"/>
                    </a:ext>
                  </a:extLst>
                </a:gridCol>
                <a:gridCol w="947195">
                  <a:extLst>
                    <a:ext uri="{9D8B030D-6E8A-4147-A177-3AD203B41FA5}">
                      <a16:colId xmlns:a16="http://schemas.microsoft.com/office/drawing/2014/main" val="1638122159"/>
                    </a:ext>
                  </a:extLst>
                </a:gridCol>
              </a:tblGrid>
              <a:tr h="490600"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項　　　　目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記　　載　　事　　項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9946981"/>
                  </a:ext>
                </a:extLst>
              </a:tr>
              <a:tr h="593359">
                <a:tc rowSpan="7"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人員配置予定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（この他に人員配置があれば業務名と人数を記入すること）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業務内容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主担当者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主な資格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主な実績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従事者数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744862882"/>
                  </a:ext>
                </a:extLst>
              </a:tr>
              <a:tr h="392478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7966" marR="3796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101453627"/>
                  </a:ext>
                </a:extLst>
              </a:tr>
              <a:tr h="392478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7966" marR="3796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90215121"/>
                  </a:ext>
                </a:extLst>
              </a:tr>
              <a:tr h="392478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21089441"/>
                  </a:ext>
                </a:extLst>
              </a:tr>
              <a:tr h="392478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7611158"/>
                  </a:ext>
                </a:extLst>
              </a:tr>
              <a:tr h="392478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4841155"/>
                  </a:ext>
                </a:extLst>
              </a:tr>
              <a:tr h="392478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37966" marR="37966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61225363"/>
                  </a:ext>
                </a:extLst>
              </a:tr>
              <a:tr h="581698">
                <a:tc rowSpan="4"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分担業務の内容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（当該業務の一部を再委託する場合は記載すること。ただし、業務の主たる部分</a:t>
                      </a:r>
                      <a:r>
                        <a:rPr lang="ja-JP" alt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を</a:t>
                      </a: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再委託してはならない。</a:t>
                      </a:r>
                      <a:r>
                        <a:rPr lang="ja-JP" alt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）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分担業務の内容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再委託先または協力先、及びその理由</a:t>
                      </a:r>
                      <a:endParaRPr lang="en-US" altLang="ja-JP" sz="1100" kern="0" spc="-50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（企業の技術的特徴等）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46730647"/>
                  </a:ext>
                </a:extLst>
              </a:tr>
              <a:tr h="61562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73422529"/>
                  </a:ext>
                </a:extLst>
              </a:tr>
              <a:tr h="61562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4930392"/>
                  </a:ext>
                </a:extLst>
              </a:tr>
              <a:tr h="615626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1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1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37966" marR="37966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710397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621803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41038" y="271358"/>
            <a:ext cx="3331799" cy="293573"/>
          </a:xfrm>
        </p:spPr>
        <p:txBody>
          <a:bodyPr anchor="ctr">
            <a:normAutofit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業務実施計画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241447" y="784786"/>
            <a:ext cx="9419020" cy="3482414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7169149"/>
              </p:ext>
            </p:extLst>
          </p:nvPr>
        </p:nvGraphicFramePr>
        <p:xfrm>
          <a:off x="826492" y="880073"/>
          <a:ext cx="8262825" cy="32918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482680">
                  <a:extLst>
                    <a:ext uri="{9D8B030D-6E8A-4147-A177-3AD203B41FA5}">
                      <a16:colId xmlns:a16="http://schemas.microsoft.com/office/drawing/2014/main" val="2169913604"/>
                    </a:ext>
                  </a:extLst>
                </a:gridCol>
                <a:gridCol w="956029">
                  <a:extLst>
                    <a:ext uri="{9D8B030D-6E8A-4147-A177-3AD203B41FA5}">
                      <a16:colId xmlns:a16="http://schemas.microsoft.com/office/drawing/2014/main" val="3167863535"/>
                    </a:ext>
                  </a:extLst>
                </a:gridCol>
                <a:gridCol w="956029">
                  <a:extLst>
                    <a:ext uri="{9D8B030D-6E8A-4147-A177-3AD203B41FA5}">
                      <a16:colId xmlns:a16="http://schemas.microsoft.com/office/drawing/2014/main" val="3087984819"/>
                    </a:ext>
                  </a:extLst>
                </a:gridCol>
                <a:gridCol w="956029">
                  <a:extLst>
                    <a:ext uri="{9D8B030D-6E8A-4147-A177-3AD203B41FA5}">
                      <a16:colId xmlns:a16="http://schemas.microsoft.com/office/drawing/2014/main" val="1037778316"/>
                    </a:ext>
                  </a:extLst>
                </a:gridCol>
                <a:gridCol w="956029">
                  <a:extLst>
                    <a:ext uri="{9D8B030D-6E8A-4147-A177-3AD203B41FA5}">
                      <a16:colId xmlns:a16="http://schemas.microsoft.com/office/drawing/2014/main" val="1764215437"/>
                    </a:ext>
                  </a:extLst>
                </a:gridCol>
                <a:gridCol w="956029">
                  <a:extLst>
                    <a:ext uri="{9D8B030D-6E8A-4147-A177-3AD203B41FA5}">
                      <a16:colId xmlns:a16="http://schemas.microsoft.com/office/drawing/2014/main" val="4136679556"/>
                    </a:ext>
                  </a:extLst>
                </a:gridCol>
              </a:tblGrid>
              <a:tr h="2160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項　目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全体計画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latin typeface="ＭＳ Ｐ明朝" panose="02020600040205080304" pitchFamily="18" charset="-128"/>
                        <a:ea typeface="ＭＳ Ｐ明朝" panose="02020600040205080304" pitchFamily="18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latin typeface="ＭＳ Ｐ明朝" panose="02020600040205080304" pitchFamily="18" charset="-128"/>
                        <a:ea typeface="ＭＳ Ｐ明朝" panose="02020600040205080304" pitchFamily="18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latin typeface="ＭＳ Ｐ明朝" panose="02020600040205080304" pitchFamily="18" charset="-128"/>
                        <a:ea typeface="ＭＳ Ｐ明朝" panose="02020600040205080304" pitchFamily="18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latin typeface="ＭＳ Ｐ明朝" panose="02020600040205080304" pitchFamily="18" charset="-128"/>
                        <a:ea typeface="ＭＳ Ｐ明朝" panose="02020600040205080304" pitchFamily="18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32899031"/>
                  </a:ext>
                </a:extLst>
              </a:tr>
              <a:tr h="2160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latin typeface="ＭＳ Ｐ明朝" panose="02020600040205080304" pitchFamily="18" charset="-128"/>
                        <a:ea typeface="ＭＳ Ｐ明朝" panose="02020600040205080304" pitchFamily="18" charset="-128"/>
                      </a:endParaRPr>
                    </a:p>
                  </a:txBody>
                  <a:tcPr anchor="ctr"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１０月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１１月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１２月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１月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２月</a:t>
                      </a: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30105634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96584058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42717037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32616295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30494550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10231366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35385404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75754466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40348775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90219574"/>
                  </a:ext>
                </a:extLst>
              </a:tr>
              <a:tr h="216000">
                <a:tc>
                  <a:txBody>
                    <a:bodyPr/>
                    <a:lstStyle/>
                    <a:p>
                      <a:pPr algn="l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dirty="0"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anchor="ctr">
                    <a:lnL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73221719"/>
                  </a:ext>
                </a:extLst>
              </a:tr>
            </a:tbl>
          </a:graphicData>
        </a:graphic>
      </p:graphicFrame>
      <p:sp>
        <p:nvSpPr>
          <p:cNvPr id="6" name="正方形/長方形 5"/>
          <p:cNvSpPr/>
          <p:nvPr/>
        </p:nvSpPr>
        <p:spPr>
          <a:xfrm>
            <a:off x="248395" y="4369785"/>
            <a:ext cx="9419020" cy="2243945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7" name="正方形/長方形 6"/>
          <p:cNvSpPr/>
          <p:nvPr/>
        </p:nvSpPr>
        <p:spPr>
          <a:xfrm>
            <a:off x="248395" y="4369785"/>
            <a:ext cx="1386918" cy="29546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10000"/>
              </a:lnSpc>
            </a:pP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全体計画の妥当性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241671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41038" y="271358"/>
            <a:ext cx="3331799" cy="293573"/>
          </a:xfrm>
        </p:spPr>
        <p:txBody>
          <a:bodyPr anchor="ctr">
            <a:normAutofit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業務実績</a:t>
            </a:r>
          </a:p>
        </p:txBody>
      </p:sp>
      <p:graphicFrame>
        <p:nvGraphicFramePr>
          <p:cNvPr id="8" name="表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8792886"/>
              </p:ext>
            </p:extLst>
          </p:nvPr>
        </p:nvGraphicFramePr>
        <p:xfrm>
          <a:off x="327259" y="733317"/>
          <a:ext cx="9355756" cy="5946616"/>
        </p:xfrm>
        <a:graphic>
          <a:graphicData uri="http://schemas.openxmlformats.org/drawingml/2006/table">
            <a:tbl>
              <a:tblPr firstRow="1" firstCol="1" lastRow="1" lastCol="1" bandRow="1" bandCol="1"/>
              <a:tblGrid>
                <a:gridCol w="835660">
                  <a:extLst>
                    <a:ext uri="{9D8B030D-6E8A-4147-A177-3AD203B41FA5}">
                      <a16:colId xmlns:a16="http://schemas.microsoft.com/office/drawing/2014/main" val="1241812584"/>
                    </a:ext>
                  </a:extLst>
                </a:gridCol>
                <a:gridCol w="835660">
                  <a:extLst>
                    <a:ext uri="{9D8B030D-6E8A-4147-A177-3AD203B41FA5}">
                      <a16:colId xmlns:a16="http://schemas.microsoft.com/office/drawing/2014/main" val="140326063"/>
                    </a:ext>
                  </a:extLst>
                </a:gridCol>
                <a:gridCol w="735744">
                  <a:extLst>
                    <a:ext uri="{9D8B030D-6E8A-4147-A177-3AD203B41FA5}">
                      <a16:colId xmlns:a16="http://schemas.microsoft.com/office/drawing/2014/main" val="418546386"/>
                    </a:ext>
                  </a:extLst>
                </a:gridCol>
                <a:gridCol w="817494">
                  <a:extLst>
                    <a:ext uri="{9D8B030D-6E8A-4147-A177-3AD203B41FA5}">
                      <a16:colId xmlns:a16="http://schemas.microsoft.com/office/drawing/2014/main" val="2029684865"/>
                    </a:ext>
                  </a:extLst>
                </a:gridCol>
                <a:gridCol w="2615978">
                  <a:extLst>
                    <a:ext uri="{9D8B030D-6E8A-4147-A177-3AD203B41FA5}">
                      <a16:colId xmlns:a16="http://schemas.microsoft.com/office/drawing/2014/main" val="2396495009"/>
                    </a:ext>
                  </a:extLst>
                </a:gridCol>
                <a:gridCol w="2615978">
                  <a:extLst>
                    <a:ext uri="{9D8B030D-6E8A-4147-A177-3AD203B41FA5}">
                      <a16:colId xmlns:a16="http://schemas.microsoft.com/office/drawing/2014/main" val="2626748816"/>
                    </a:ext>
                  </a:extLst>
                </a:gridCol>
                <a:gridCol w="899242">
                  <a:extLst>
                    <a:ext uri="{9D8B030D-6E8A-4147-A177-3AD203B41FA5}">
                      <a16:colId xmlns:a16="http://schemas.microsoft.com/office/drawing/2014/main" val="1697369492"/>
                    </a:ext>
                  </a:extLst>
                </a:gridCol>
              </a:tblGrid>
              <a:tr h="330367"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項　　　　目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記　　載　　事　　項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備　　考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8511295"/>
                  </a:ext>
                </a:extLst>
              </a:tr>
              <a:tr h="330367">
                <a:tc rowSpan="4"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業務遂行技術力</a:t>
                      </a:r>
                      <a:endParaRPr lang="en-US" altLang="ja-JP" sz="1200" kern="0" spc="-50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ＭＳ ゴシック" panose="020B0609070205080204" pitchFamily="49" charset="-128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（類似業務の実績）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業務名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発　注　者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業務箇所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期　　間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5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業　務　の　概　要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5535070"/>
                  </a:ext>
                </a:extLst>
              </a:tr>
              <a:tr h="185005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年　　月　　日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～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年　　月　　日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7745256"/>
                  </a:ext>
                </a:extLst>
              </a:tr>
              <a:tr h="1850059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年　　月　　日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～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年　　月　　日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01183899"/>
                  </a:ext>
                </a:extLst>
              </a:tr>
              <a:tr h="1585764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年　　月　　日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～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ja-JP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年　　月　　日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ts val="1200"/>
                        </a:lnSpc>
                        <a:spcAft>
                          <a:spcPts val="0"/>
                        </a:spcAft>
                      </a:pPr>
                      <a:r>
                        <a:rPr lang="en-US" sz="1200" kern="0" spc="-50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  <a:cs typeface="ＭＳ ゴシック" panose="020B0609070205080204" pitchFamily="49" charset="-128"/>
                        </a:rPr>
                        <a:t> </a:t>
                      </a:r>
                      <a:endParaRPr lang="ja-JP" sz="1200" kern="100" dirty="0"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  <a:cs typeface="Times New Roman" panose="02020603050405020304" pitchFamily="18" charset="0"/>
                      </a:endParaRPr>
                    </a:p>
                  </a:txBody>
                  <a:tcPr marL="49770" marR="4977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0574758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2336710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41038" y="271358"/>
            <a:ext cx="3331799" cy="293573"/>
          </a:xfrm>
        </p:spPr>
        <p:txBody>
          <a:bodyPr anchor="ctr">
            <a:normAutofit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企画内容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279133" y="564931"/>
            <a:ext cx="9394256" cy="5941747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" name="正方形/長方形 4"/>
          <p:cNvSpPr/>
          <p:nvPr/>
        </p:nvSpPr>
        <p:spPr>
          <a:xfrm>
            <a:off x="279133" y="648089"/>
            <a:ext cx="1723549" cy="29546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10000"/>
              </a:lnSpc>
            </a:pP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企画内容（自由記載）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16673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41038" y="271358"/>
            <a:ext cx="3331799" cy="293573"/>
          </a:xfrm>
        </p:spPr>
        <p:txBody>
          <a:bodyPr anchor="ctr">
            <a:normAutofit fontScale="92500"/>
          </a:bodyPr>
          <a:lstStyle/>
          <a:p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目標来場者数及び目標達成に向けた方策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279133" y="612557"/>
            <a:ext cx="9394256" cy="1681464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" name="正方形/長方形 4"/>
          <p:cNvSpPr/>
          <p:nvPr/>
        </p:nvSpPr>
        <p:spPr>
          <a:xfrm>
            <a:off x="279133" y="695714"/>
            <a:ext cx="1261884" cy="30572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10000"/>
              </a:lnSpc>
            </a:pP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目標来場者数</a:t>
            </a:r>
            <a:endParaRPr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2593997"/>
              </p:ext>
            </p:extLst>
          </p:nvPr>
        </p:nvGraphicFramePr>
        <p:xfrm>
          <a:off x="338880" y="1049065"/>
          <a:ext cx="9228239" cy="1157604"/>
        </p:xfrm>
        <a:graphic>
          <a:graphicData uri="http://schemas.openxmlformats.org/drawingml/2006/table">
            <a:tbl>
              <a:tblPr/>
              <a:tblGrid>
                <a:gridCol w="1571188">
                  <a:extLst>
                    <a:ext uri="{9D8B030D-6E8A-4147-A177-3AD203B41FA5}">
                      <a16:colId xmlns:a16="http://schemas.microsoft.com/office/drawing/2014/main" val="2143243200"/>
                    </a:ext>
                  </a:extLst>
                </a:gridCol>
                <a:gridCol w="3022783">
                  <a:extLst>
                    <a:ext uri="{9D8B030D-6E8A-4147-A177-3AD203B41FA5}">
                      <a16:colId xmlns:a16="http://schemas.microsoft.com/office/drawing/2014/main" val="746499808"/>
                    </a:ext>
                  </a:extLst>
                </a:gridCol>
                <a:gridCol w="2538773">
                  <a:extLst>
                    <a:ext uri="{9D8B030D-6E8A-4147-A177-3AD203B41FA5}">
                      <a16:colId xmlns:a16="http://schemas.microsoft.com/office/drawing/2014/main" val="2493224585"/>
                    </a:ext>
                  </a:extLst>
                </a:gridCol>
                <a:gridCol w="2095495">
                  <a:extLst>
                    <a:ext uri="{9D8B030D-6E8A-4147-A177-3AD203B41FA5}">
                      <a16:colId xmlns:a16="http://schemas.microsoft.com/office/drawing/2014/main" val="3014257777"/>
                    </a:ext>
                  </a:extLst>
                </a:gridCol>
              </a:tblGrid>
              <a:tr h="28940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地域等</a:t>
                      </a: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想定会場</a:t>
                      </a: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目標来場者数</a:t>
                      </a: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備考</a:t>
                      </a: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2354112"/>
                  </a:ext>
                </a:extLst>
              </a:tr>
              <a:tr h="289401">
                <a:tc>
                  <a:txBody>
                    <a:bodyPr/>
                    <a:lstStyle/>
                    <a:p>
                      <a:pPr algn="l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08961371"/>
                  </a:ext>
                </a:extLst>
              </a:tr>
              <a:tr h="289401">
                <a:tc>
                  <a:txBody>
                    <a:bodyPr/>
                    <a:lstStyle/>
                    <a:p>
                      <a:pPr algn="l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4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557702055"/>
                  </a:ext>
                </a:extLst>
              </a:tr>
              <a:tr h="289401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合計</a:t>
                      </a: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ー</a:t>
                      </a: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ja-JP" alt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6350" marR="6350" marT="635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02291452"/>
                  </a:ext>
                </a:extLst>
              </a:tr>
            </a:tbl>
          </a:graphicData>
        </a:graphic>
      </p:graphicFrame>
      <p:sp>
        <p:nvSpPr>
          <p:cNvPr id="7" name="正方形/長方形 6"/>
          <p:cNvSpPr/>
          <p:nvPr/>
        </p:nvSpPr>
        <p:spPr>
          <a:xfrm>
            <a:off x="279133" y="2391291"/>
            <a:ext cx="9394256" cy="4200009"/>
          </a:xfrm>
          <a:prstGeom prst="rect">
            <a:avLst/>
          </a:prstGeom>
          <a:noFill/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8" name="正方形/長方形 7"/>
          <p:cNvSpPr/>
          <p:nvPr/>
        </p:nvSpPr>
        <p:spPr>
          <a:xfrm>
            <a:off x="279133" y="2473764"/>
            <a:ext cx="1869423" cy="3293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10000"/>
              </a:lnSpc>
            </a:pP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目標達成に向けた方策</a:t>
            </a:r>
            <a:endParaRPr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4631970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392</TotalTime>
  <Words>370</Words>
  <Application>Microsoft Office PowerPoint</Application>
  <PresentationFormat>A4 210 x 297 mm</PresentationFormat>
  <Paragraphs>113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6" baseType="lpstr">
      <vt:lpstr>Meiryo UI</vt:lpstr>
      <vt:lpstr>ＭＳ ゴシック</vt:lpstr>
      <vt:lpstr>メイリオ</vt:lpstr>
      <vt:lpstr>游ゴシック</vt:lpstr>
      <vt:lpstr>游ゴシック Light</vt:lpstr>
      <vt:lpstr>Arial</vt:lpstr>
      <vt:lpstr>Calibri</vt:lpstr>
      <vt:lpstr>Calibri Light</vt:lpstr>
      <vt:lpstr>Times New Roman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> 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清松 美穂</dc:creator>
  <cp:lastModifiedBy>武田 佳菜子</cp:lastModifiedBy>
  <cp:revision>49</cp:revision>
  <cp:lastPrinted>2022-09-05T04:10:14Z</cp:lastPrinted>
  <dcterms:created xsi:type="dcterms:W3CDTF">2022-06-02T07:46:58Z</dcterms:created>
  <dcterms:modified xsi:type="dcterms:W3CDTF">2024-09-18T00:50:28Z</dcterms:modified>
</cp:coreProperties>
</file>

<file path=docProps/thumbnail.jpeg>
</file>