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6"/>
  </p:notesMasterIdLst>
  <p:handoutMasterIdLst>
    <p:handoutMasterId r:id="rId17"/>
  </p:handoutMasterIdLst>
  <p:sldIdLst>
    <p:sldId id="269" r:id="rId2"/>
    <p:sldId id="273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83" r:id="rId13"/>
    <p:sldId id="285" r:id="rId14"/>
    <p:sldId id="284" r:id="rId15"/>
  </p:sldIdLst>
  <p:sldSz cx="9906000" cy="6858000" type="A4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8034E78-7F5D-4C2E-B375-FC64B27BC917}" styleName="スタイル (濃色)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410" y="5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F9E92A86-3B98-BEB6-EC24-E020D43F84E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7CFBB44-E7E3-90AC-7FE0-809B81B8155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11D18B-FE89-49E8-A2D2-DED9BC53FA91}" type="datetimeFigureOut">
              <a:rPr kumimoji="1" lang="ja-JP" altLang="en-US" smtClean="0"/>
              <a:t>2025/7/11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D647C4D-B0F6-7E69-309D-93F329EA561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9550D58-0FC3-00F3-1B45-8276ED16C6A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387CAC-0486-4B22-B29C-72E1405E8C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355015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C24591-3980-414C-A452-4C7A5EA82E21}" type="datetimeFigureOut">
              <a:rPr kumimoji="1" lang="ja-JP" altLang="en-US" smtClean="0"/>
              <a:t>2025/7/11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65D4F-17DB-4D0D-8F6A-09C328D33C3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833948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1277195" rtl="0" eaLnBrk="1" latinLnBrk="0" hangingPunct="1">
      <a:defRPr kumimoji="1" sz="1676" kern="1200">
        <a:solidFill>
          <a:schemeClr val="tx1"/>
        </a:solidFill>
        <a:latin typeface="+mn-lt"/>
        <a:ea typeface="+mn-ea"/>
        <a:cs typeface="+mn-cs"/>
      </a:defRPr>
    </a:lvl1pPr>
    <a:lvl2pPr marL="638597" algn="l" defTabSz="1277195" rtl="0" eaLnBrk="1" latinLnBrk="0" hangingPunct="1">
      <a:defRPr kumimoji="1" sz="1676" kern="1200">
        <a:solidFill>
          <a:schemeClr val="tx1"/>
        </a:solidFill>
        <a:latin typeface="+mn-lt"/>
        <a:ea typeface="+mn-ea"/>
        <a:cs typeface="+mn-cs"/>
      </a:defRPr>
    </a:lvl2pPr>
    <a:lvl3pPr marL="1277195" algn="l" defTabSz="1277195" rtl="0" eaLnBrk="1" latinLnBrk="0" hangingPunct="1">
      <a:defRPr kumimoji="1" sz="1676" kern="1200">
        <a:solidFill>
          <a:schemeClr val="tx1"/>
        </a:solidFill>
        <a:latin typeface="+mn-lt"/>
        <a:ea typeface="+mn-ea"/>
        <a:cs typeface="+mn-cs"/>
      </a:defRPr>
    </a:lvl3pPr>
    <a:lvl4pPr marL="1915792" algn="l" defTabSz="1277195" rtl="0" eaLnBrk="1" latinLnBrk="0" hangingPunct="1">
      <a:defRPr kumimoji="1" sz="1676" kern="1200">
        <a:solidFill>
          <a:schemeClr val="tx1"/>
        </a:solidFill>
        <a:latin typeface="+mn-lt"/>
        <a:ea typeface="+mn-ea"/>
        <a:cs typeface="+mn-cs"/>
      </a:defRPr>
    </a:lvl4pPr>
    <a:lvl5pPr marL="2554390" algn="l" defTabSz="1277195" rtl="0" eaLnBrk="1" latinLnBrk="0" hangingPunct="1">
      <a:defRPr kumimoji="1" sz="1676" kern="1200">
        <a:solidFill>
          <a:schemeClr val="tx1"/>
        </a:solidFill>
        <a:latin typeface="+mn-lt"/>
        <a:ea typeface="+mn-ea"/>
        <a:cs typeface="+mn-cs"/>
      </a:defRPr>
    </a:lvl5pPr>
    <a:lvl6pPr marL="3192987" algn="l" defTabSz="1277195" rtl="0" eaLnBrk="1" latinLnBrk="0" hangingPunct="1">
      <a:defRPr kumimoji="1" sz="1676" kern="1200">
        <a:solidFill>
          <a:schemeClr val="tx1"/>
        </a:solidFill>
        <a:latin typeface="+mn-lt"/>
        <a:ea typeface="+mn-ea"/>
        <a:cs typeface="+mn-cs"/>
      </a:defRPr>
    </a:lvl6pPr>
    <a:lvl7pPr marL="3831583" algn="l" defTabSz="1277195" rtl="0" eaLnBrk="1" latinLnBrk="0" hangingPunct="1">
      <a:defRPr kumimoji="1" sz="1676" kern="1200">
        <a:solidFill>
          <a:schemeClr val="tx1"/>
        </a:solidFill>
        <a:latin typeface="+mn-lt"/>
        <a:ea typeface="+mn-ea"/>
        <a:cs typeface="+mn-cs"/>
      </a:defRPr>
    </a:lvl7pPr>
    <a:lvl8pPr marL="4470180" algn="l" defTabSz="1277195" rtl="0" eaLnBrk="1" latinLnBrk="0" hangingPunct="1">
      <a:defRPr kumimoji="1" sz="1676" kern="1200">
        <a:solidFill>
          <a:schemeClr val="tx1"/>
        </a:solidFill>
        <a:latin typeface="+mn-lt"/>
        <a:ea typeface="+mn-ea"/>
        <a:cs typeface="+mn-cs"/>
      </a:defRPr>
    </a:lvl8pPr>
    <a:lvl9pPr marL="5108778" algn="l" defTabSz="1277195" rtl="0" eaLnBrk="1" latinLnBrk="0" hangingPunct="1">
      <a:defRPr kumimoji="1" sz="167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E0F96-CD71-4956-AB77-F850F4E795B3}" type="datetime1">
              <a:rPr kumimoji="1" lang="ja-JP" altLang="en-US" smtClean="0"/>
              <a:t>2025/7/11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7150" y="6492875"/>
            <a:ext cx="2228850" cy="365125"/>
          </a:xfrm>
        </p:spPr>
        <p:txBody>
          <a:bodyPr/>
          <a:lstStyle>
            <a:lvl1pPr>
              <a:defRPr>
                <a:latin typeface="Meiryo UI" panose="020B0604030504040204" pitchFamily="50" charset="-128"/>
                <a:ea typeface="Meiryo UI" panose="020B0604030504040204" pitchFamily="50" charset="-128"/>
              </a:defRPr>
            </a:lvl1pPr>
          </a:lstStyle>
          <a:p>
            <a:fld id="{5A3D0FD7-76E7-4160-9B5B-2A06216BB093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9863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60A40E-E586-43EC-B2F9-F645F0CB81B9}" type="datetime1">
              <a:rPr kumimoji="1" lang="ja-JP" altLang="en-US" smtClean="0"/>
              <a:t>2025/7/11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6162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B29F9-9AD6-48E5-9592-BA366B5FB5B9}" type="datetime1">
              <a:rPr kumimoji="1" lang="ja-JP" altLang="en-US" smtClean="0"/>
              <a:t>2025/7/11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0080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034BF-F1E5-4436-8E9F-75F903ABA48D}" type="datetime1">
              <a:rPr kumimoji="1" lang="ja-JP" altLang="en-US" smtClean="0"/>
              <a:t>2025/7/11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4393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BEBB0-EED2-4AF5-949B-279086CD09A2}" type="datetime1">
              <a:rPr kumimoji="1" lang="ja-JP" altLang="en-US" smtClean="0"/>
              <a:t>2025/7/11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6774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5EE13-635C-4E0B-BBCC-81B0423DC313}" type="datetime1">
              <a:rPr kumimoji="1" lang="ja-JP" altLang="en-US" smtClean="0"/>
              <a:t>2025/7/11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29884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1A592-5134-4CA8-B686-DCE3F1ED1B47}" type="datetime1">
              <a:rPr kumimoji="1" lang="ja-JP" altLang="en-US" smtClean="0"/>
              <a:t>2025/7/11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1415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879B8-6002-4F3C-8D3C-8468FD179097}" type="datetime1">
              <a:rPr kumimoji="1" lang="ja-JP" altLang="en-US" smtClean="0"/>
              <a:t>2025/7/11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0023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4E3B7-EB3B-4D2C-B8DB-C2B801DD99C7}" type="datetime1">
              <a:rPr kumimoji="1" lang="ja-JP" altLang="en-US" smtClean="0"/>
              <a:t>2025/7/11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68967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1BA2-43F1-465D-9584-843C3071EE0C}" type="datetime1">
              <a:rPr kumimoji="1" lang="ja-JP" altLang="en-US" smtClean="0"/>
              <a:t>2025/7/11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9517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0B497-9FE3-444B-B720-4D71DF24CF4D}" type="datetime1">
              <a:rPr kumimoji="1" lang="ja-JP" altLang="en-US" smtClean="0"/>
              <a:t>2025/7/11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5280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8794D5-3255-4A3F-9BBE-C41AC286EBAA}" type="datetime1">
              <a:rPr kumimoji="1" lang="ja-JP" altLang="en-US" smtClean="0"/>
              <a:t>2025/7/11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3D0FD7-76E7-4160-9B5B-2A06216BB0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4397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769138" y="0"/>
            <a:ext cx="2075117" cy="391431"/>
          </a:xfrm>
        </p:spPr>
        <p:txBody>
          <a:bodyPr anchor="ctr">
            <a:normAutofit/>
          </a:bodyPr>
          <a:lstStyle/>
          <a:p>
            <a:r>
              <a:rPr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業務実績</a:t>
            </a:r>
          </a:p>
        </p:txBody>
      </p:sp>
      <p:sp>
        <p:nvSpPr>
          <p:cNvPr id="5" name="サブタイトル 2"/>
          <p:cNvSpPr txBox="1">
            <a:spLocks/>
          </p:cNvSpPr>
          <p:nvPr/>
        </p:nvSpPr>
        <p:spPr>
          <a:xfrm>
            <a:off x="207235" y="763004"/>
            <a:ext cx="6230141" cy="283017"/>
          </a:xfrm>
          <a:prstGeom prst="rect">
            <a:avLst/>
          </a:prstGeom>
          <a:ln w="6350">
            <a:noFill/>
          </a:ln>
        </p:spPr>
        <p:txBody>
          <a:bodyPr vert="horz" lIns="68580" tIns="34291" rIns="68580" bIns="34291" rtlCol="0" anchor="t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ja-JP" altLang="en-US" sz="1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洋上風力発電の導入ポテンシャル等に関する調査事業、又は類似の業務実績（最大</a:t>
            </a:r>
            <a:r>
              <a:rPr lang="en-US" altLang="ja-JP" sz="1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10</a:t>
            </a:r>
            <a:r>
              <a:rPr lang="ja-JP" altLang="en-US" sz="1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件記載）</a:t>
            </a:r>
            <a:endParaRPr lang="en-US" altLang="ja-JP" sz="12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7" name="サブタイトル 2"/>
          <p:cNvSpPr txBox="1">
            <a:spLocks/>
          </p:cNvSpPr>
          <p:nvPr/>
        </p:nvSpPr>
        <p:spPr>
          <a:xfrm>
            <a:off x="0" y="0"/>
            <a:ext cx="3654054" cy="286193"/>
          </a:xfrm>
          <a:prstGeom prst="rect">
            <a:avLst/>
          </a:prstGeom>
        </p:spPr>
        <p:txBody>
          <a:bodyPr vert="horz" lIns="68580" tIns="34291" rIns="68580" bIns="34291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募集要領　様式７（業務内容に関する企画提案書）</a:t>
            </a:r>
          </a:p>
        </p:txBody>
      </p:sp>
      <p:sp>
        <p:nvSpPr>
          <p:cNvPr id="2" name="サブタイトル 2">
            <a:extLst>
              <a:ext uri="{FF2B5EF4-FFF2-40B4-BE49-F238E27FC236}">
                <a16:creationId xmlns:a16="http://schemas.microsoft.com/office/drawing/2014/main" id="{C92F717B-13C5-A6ED-D135-32EB691F9DBC}"/>
              </a:ext>
            </a:extLst>
          </p:cNvPr>
          <p:cNvSpPr txBox="1">
            <a:spLocks/>
          </p:cNvSpPr>
          <p:nvPr/>
        </p:nvSpPr>
        <p:spPr>
          <a:xfrm>
            <a:off x="8801387" y="0"/>
            <a:ext cx="1104613" cy="286193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 fontScale="92500" lnSpcReduction="1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333" dirty="0">
                <a:latin typeface="Meiryo UI" panose="020B0604030504040204" pitchFamily="50" charset="-128"/>
                <a:ea typeface="Meiryo UI" panose="020B0604030504040204" pitchFamily="50" charset="-128"/>
              </a:rPr>
              <a:t>評価項目１</a:t>
            </a:r>
          </a:p>
        </p:txBody>
      </p:sp>
      <p:graphicFrame>
        <p:nvGraphicFramePr>
          <p:cNvPr id="18" name="表 17">
            <a:extLst>
              <a:ext uri="{FF2B5EF4-FFF2-40B4-BE49-F238E27FC236}">
                <a16:creationId xmlns:a16="http://schemas.microsoft.com/office/drawing/2014/main" id="{1D5053EA-474A-12D4-B62A-FACD99A840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5895947"/>
              </p:ext>
            </p:extLst>
          </p:nvPr>
        </p:nvGraphicFramePr>
        <p:xfrm>
          <a:off x="292609" y="1033272"/>
          <a:ext cx="9317735" cy="54681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9404">
                  <a:extLst>
                    <a:ext uri="{9D8B030D-6E8A-4147-A177-3AD203B41FA5}">
                      <a16:colId xmlns:a16="http://schemas.microsoft.com/office/drawing/2014/main" val="3080290521"/>
                    </a:ext>
                  </a:extLst>
                </a:gridCol>
                <a:gridCol w="2631317">
                  <a:extLst>
                    <a:ext uri="{9D8B030D-6E8A-4147-A177-3AD203B41FA5}">
                      <a16:colId xmlns:a16="http://schemas.microsoft.com/office/drawing/2014/main" val="547839138"/>
                    </a:ext>
                  </a:extLst>
                </a:gridCol>
                <a:gridCol w="1324732">
                  <a:extLst>
                    <a:ext uri="{9D8B030D-6E8A-4147-A177-3AD203B41FA5}">
                      <a16:colId xmlns:a16="http://schemas.microsoft.com/office/drawing/2014/main" val="335261019"/>
                    </a:ext>
                  </a:extLst>
                </a:gridCol>
                <a:gridCol w="3366271">
                  <a:extLst>
                    <a:ext uri="{9D8B030D-6E8A-4147-A177-3AD203B41FA5}">
                      <a16:colId xmlns:a16="http://schemas.microsoft.com/office/drawing/2014/main" val="577143483"/>
                    </a:ext>
                  </a:extLst>
                </a:gridCol>
                <a:gridCol w="1606011">
                  <a:extLst>
                    <a:ext uri="{9D8B030D-6E8A-4147-A177-3AD203B41FA5}">
                      <a16:colId xmlns:a16="http://schemas.microsoft.com/office/drawing/2014/main" val="2728897191"/>
                    </a:ext>
                  </a:extLst>
                </a:gridCol>
              </a:tblGrid>
              <a:tr h="38153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業務名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発注者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業務概要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業務期間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05668062"/>
                  </a:ext>
                </a:extLst>
              </a:tr>
              <a:tr h="5086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----</a:t>
                      </a:r>
                      <a:r>
                        <a:rPr kumimoji="1" lang="ja-JP" altLang="en-US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年</a:t>
                      </a:r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—</a:t>
                      </a:r>
                      <a:r>
                        <a:rPr kumimoji="1" lang="ja-JP" altLang="en-US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—</a:t>
                      </a:r>
                      <a:r>
                        <a:rPr kumimoji="1" lang="ja-JP" altLang="en-US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  <a:endParaRPr kumimoji="1" lang="en-US" altLang="ja-JP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  <a:p>
                      <a:r>
                        <a:rPr kumimoji="1" lang="ja-JP" altLang="en-US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　～　</a:t>
                      </a:r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----</a:t>
                      </a:r>
                      <a:r>
                        <a:rPr kumimoji="1" lang="ja-JP" altLang="en-US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年</a:t>
                      </a:r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—</a:t>
                      </a:r>
                      <a:r>
                        <a:rPr kumimoji="1" lang="ja-JP" altLang="en-US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—</a:t>
                      </a:r>
                      <a:r>
                        <a:rPr kumimoji="1" lang="ja-JP" altLang="en-US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日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40309546"/>
                  </a:ext>
                </a:extLst>
              </a:tr>
              <a:tr h="5086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80134282"/>
                  </a:ext>
                </a:extLst>
              </a:tr>
              <a:tr h="5086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9936216"/>
                  </a:ext>
                </a:extLst>
              </a:tr>
              <a:tr h="5086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30223430"/>
                  </a:ext>
                </a:extLst>
              </a:tr>
              <a:tr h="5086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10404086"/>
                  </a:ext>
                </a:extLst>
              </a:tr>
              <a:tr h="5086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41069954"/>
                  </a:ext>
                </a:extLst>
              </a:tr>
              <a:tr h="5086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51325803"/>
                  </a:ext>
                </a:extLst>
              </a:tr>
              <a:tr h="5086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29336413"/>
                  </a:ext>
                </a:extLst>
              </a:tr>
              <a:tr h="5086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62033881"/>
                  </a:ext>
                </a:extLst>
              </a:tr>
              <a:tr h="50865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91012067"/>
                  </a:ext>
                </a:extLst>
              </a:tr>
            </a:tbl>
          </a:graphicData>
        </a:graphic>
      </p:graphicFrame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2A0B7CD0-A9CB-4AAC-0C88-48180C5B00E7}"/>
              </a:ext>
            </a:extLst>
          </p:cNvPr>
          <p:cNvSpPr txBox="1"/>
          <p:nvPr/>
        </p:nvSpPr>
        <p:spPr>
          <a:xfrm>
            <a:off x="115084" y="385824"/>
            <a:ext cx="310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提案者：</a:t>
            </a:r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2" name="スライド番号プレースホルダー 21">
            <a:extLst>
              <a:ext uri="{FF2B5EF4-FFF2-40B4-BE49-F238E27FC236}">
                <a16:creationId xmlns:a16="http://schemas.microsoft.com/office/drawing/2014/main" id="{7F6A6502-A817-2325-F73D-83F0BA909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46643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79CD1E-1A93-BF64-CC50-59466029FB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サブタイトル 2">
            <a:extLst>
              <a:ext uri="{FF2B5EF4-FFF2-40B4-BE49-F238E27FC236}">
                <a16:creationId xmlns:a16="http://schemas.microsoft.com/office/drawing/2014/main" id="{B806221C-BEA1-E0E8-1EE1-ACC8CDB97440}"/>
              </a:ext>
            </a:extLst>
          </p:cNvPr>
          <p:cNvSpPr txBox="1">
            <a:spLocks/>
          </p:cNvSpPr>
          <p:nvPr/>
        </p:nvSpPr>
        <p:spPr>
          <a:xfrm>
            <a:off x="8801387" y="0"/>
            <a:ext cx="1104613" cy="286193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 fontScale="92500" lnSpcReduction="1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評価項目５</a:t>
            </a:r>
            <a:endParaRPr kumimoji="1" lang="en-US" altLang="ja-JP" sz="1333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02D0EC7E-6501-1B5F-AD32-54BFC9FB8BC4}"/>
              </a:ext>
            </a:extLst>
          </p:cNvPr>
          <p:cNvSpPr txBox="1"/>
          <p:nvPr/>
        </p:nvSpPr>
        <p:spPr>
          <a:xfrm>
            <a:off x="115084" y="385824"/>
            <a:ext cx="310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提案者：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E798D4C-BE27-2CDF-EA6F-23871F9EACB3}"/>
              </a:ext>
            </a:extLst>
          </p:cNvPr>
          <p:cNvSpPr txBox="1"/>
          <p:nvPr/>
        </p:nvSpPr>
        <p:spPr>
          <a:xfrm>
            <a:off x="318483" y="766975"/>
            <a:ext cx="9305560" cy="581697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D2DF19C-79F5-118C-280C-8F7B84D0B7C5}"/>
              </a:ext>
            </a:extLst>
          </p:cNvPr>
          <p:cNvSpPr txBox="1"/>
          <p:nvPr/>
        </p:nvSpPr>
        <p:spPr>
          <a:xfrm>
            <a:off x="281957" y="866606"/>
            <a:ext cx="11578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※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自由記述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41D5006-A520-4729-A9E4-5A869EBC0455}"/>
              </a:ext>
            </a:extLst>
          </p:cNvPr>
          <p:cNvSpPr txBox="1"/>
          <p:nvPr/>
        </p:nvSpPr>
        <p:spPr>
          <a:xfrm>
            <a:off x="1028700" y="6934"/>
            <a:ext cx="784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提案内容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lvl="0" algn="ctr">
              <a:defRPr/>
            </a:pPr>
            <a:r>
              <a:rPr kumimoji="1" lang="ja-JP" altLang="en-US" sz="16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（事業実施の可能性を</a:t>
            </a:r>
            <a:r>
              <a:rPr kumimoji="1" lang="ja-JP" altLang="en-US" sz="1600" b="1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有する</a:t>
            </a:r>
            <a:r>
              <a:rPr kumimoji="1" lang="ja-JP" altLang="en-US" sz="16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海域</a:t>
            </a:r>
            <a:r>
              <a:rPr kumimoji="1" lang="ja-JP" altLang="en-US" sz="1600" b="1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の</a:t>
            </a:r>
            <a:r>
              <a:rPr kumimoji="1" lang="ja-JP" altLang="en-US" sz="16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特定）</a:t>
            </a: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7439F3E-3D6F-E4DE-921D-CDFE53F851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pPr/>
              <a:t>10</a:t>
            </a:fld>
            <a:endParaRPr kumimoji="1" lang="ja-JP" altLang="en-US"/>
          </a:p>
        </p:txBody>
      </p:sp>
      <p:sp>
        <p:nvSpPr>
          <p:cNvPr id="8" name="サブタイトル 2">
            <a:extLst>
              <a:ext uri="{FF2B5EF4-FFF2-40B4-BE49-F238E27FC236}">
                <a16:creationId xmlns:a16="http://schemas.microsoft.com/office/drawing/2014/main" id="{BE5AECCE-66C2-EE20-D895-438AC8DED0BE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3654054" cy="286193"/>
          </a:xfrm>
          <a:prstGeom prst="rect">
            <a:avLst/>
          </a:prstGeom>
        </p:spPr>
        <p:txBody>
          <a:bodyPr vert="horz" lIns="68580" tIns="34291" rIns="68580" bIns="34291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募集要領　様式７（業務内容に関する企画提案書）</a:t>
            </a:r>
          </a:p>
        </p:txBody>
      </p:sp>
    </p:spTree>
    <p:extLst>
      <p:ext uri="{BB962C8B-B14F-4D97-AF65-F5344CB8AC3E}">
        <p14:creationId xmlns:p14="http://schemas.microsoft.com/office/powerpoint/2010/main" val="23971688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A2888D-0A44-A531-BCD2-F2E5C19224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サブタイトル 2">
            <a:extLst>
              <a:ext uri="{FF2B5EF4-FFF2-40B4-BE49-F238E27FC236}">
                <a16:creationId xmlns:a16="http://schemas.microsoft.com/office/drawing/2014/main" id="{A57EE461-D3E0-2571-FBF6-2D1A49F94013}"/>
              </a:ext>
            </a:extLst>
          </p:cNvPr>
          <p:cNvSpPr txBox="1">
            <a:spLocks/>
          </p:cNvSpPr>
          <p:nvPr/>
        </p:nvSpPr>
        <p:spPr>
          <a:xfrm>
            <a:off x="8801387" y="0"/>
            <a:ext cx="1104613" cy="286193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 fontScale="92500" lnSpcReduction="1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評価項目５</a:t>
            </a:r>
            <a:endParaRPr kumimoji="1" lang="en-US" altLang="ja-JP" sz="1333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83CDCF52-3374-56FC-5080-17E6A778ADD7}"/>
              </a:ext>
            </a:extLst>
          </p:cNvPr>
          <p:cNvSpPr txBox="1"/>
          <p:nvPr/>
        </p:nvSpPr>
        <p:spPr>
          <a:xfrm>
            <a:off x="115084" y="385824"/>
            <a:ext cx="310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提案者：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1B5EC54-27FC-47AB-70C7-C2D5EA203B7D}"/>
              </a:ext>
            </a:extLst>
          </p:cNvPr>
          <p:cNvSpPr txBox="1"/>
          <p:nvPr/>
        </p:nvSpPr>
        <p:spPr>
          <a:xfrm>
            <a:off x="318483" y="766975"/>
            <a:ext cx="9305560" cy="581697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EC75590-813F-F990-38B7-45FC9FCB8B5F}"/>
              </a:ext>
            </a:extLst>
          </p:cNvPr>
          <p:cNvSpPr txBox="1"/>
          <p:nvPr/>
        </p:nvSpPr>
        <p:spPr>
          <a:xfrm>
            <a:off x="281957" y="866606"/>
            <a:ext cx="11578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※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自由記述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F62990A-091C-D4D7-3E4E-BCB778E7B188}"/>
              </a:ext>
            </a:extLst>
          </p:cNvPr>
          <p:cNvSpPr txBox="1"/>
          <p:nvPr/>
        </p:nvSpPr>
        <p:spPr>
          <a:xfrm>
            <a:off x="1028700" y="6934"/>
            <a:ext cx="784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提案内容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lvl="0" algn="ctr">
              <a:defRPr/>
            </a:pPr>
            <a:r>
              <a:rPr kumimoji="1" lang="ja-JP" altLang="en-US" sz="16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（県内港湾の拠点港としての利用可能性に関する調査）</a:t>
            </a: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7D4CFED-DCBA-E6BC-B785-361A495C5F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pPr/>
              <a:t>11</a:t>
            </a:fld>
            <a:endParaRPr kumimoji="1" lang="ja-JP" altLang="en-US"/>
          </a:p>
        </p:txBody>
      </p:sp>
      <p:sp>
        <p:nvSpPr>
          <p:cNvPr id="3" name="サブタイトル 2">
            <a:extLst>
              <a:ext uri="{FF2B5EF4-FFF2-40B4-BE49-F238E27FC236}">
                <a16:creationId xmlns:a16="http://schemas.microsoft.com/office/drawing/2014/main" id="{D8FBAD13-0826-654E-26E0-4FC04A414671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3654054" cy="286193"/>
          </a:xfrm>
          <a:prstGeom prst="rect">
            <a:avLst/>
          </a:prstGeom>
        </p:spPr>
        <p:txBody>
          <a:bodyPr vert="horz" lIns="68580" tIns="34291" rIns="68580" bIns="34291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募集要領　様式７（業務内容に関する企画提案書）</a:t>
            </a:r>
          </a:p>
        </p:txBody>
      </p:sp>
    </p:spTree>
    <p:extLst>
      <p:ext uri="{BB962C8B-B14F-4D97-AF65-F5344CB8AC3E}">
        <p14:creationId xmlns:p14="http://schemas.microsoft.com/office/powerpoint/2010/main" val="18443825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93719E-FFE6-7158-C940-B76EBA63A7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サブタイトル 2">
            <a:extLst>
              <a:ext uri="{FF2B5EF4-FFF2-40B4-BE49-F238E27FC236}">
                <a16:creationId xmlns:a16="http://schemas.microsoft.com/office/drawing/2014/main" id="{1A26BA04-1D76-DE59-B901-5D288C5FCF9D}"/>
              </a:ext>
            </a:extLst>
          </p:cNvPr>
          <p:cNvSpPr txBox="1">
            <a:spLocks/>
          </p:cNvSpPr>
          <p:nvPr/>
        </p:nvSpPr>
        <p:spPr>
          <a:xfrm>
            <a:off x="8801387" y="0"/>
            <a:ext cx="1104613" cy="286193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 fontScale="92500" lnSpcReduction="1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評価項目５</a:t>
            </a:r>
            <a:endParaRPr kumimoji="1" lang="en-US" altLang="ja-JP" sz="1333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35DCCFDB-EB16-6F08-B722-C4B03C2F10EA}"/>
              </a:ext>
            </a:extLst>
          </p:cNvPr>
          <p:cNvSpPr txBox="1"/>
          <p:nvPr/>
        </p:nvSpPr>
        <p:spPr>
          <a:xfrm>
            <a:off x="115084" y="385824"/>
            <a:ext cx="310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提案者：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F133B82-44BC-1F6E-7F97-AD44C8BFA019}"/>
              </a:ext>
            </a:extLst>
          </p:cNvPr>
          <p:cNvSpPr txBox="1"/>
          <p:nvPr/>
        </p:nvSpPr>
        <p:spPr>
          <a:xfrm>
            <a:off x="318483" y="766975"/>
            <a:ext cx="9305560" cy="581697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FE123EF-AEDE-D12B-DD84-FD242D8F8FD1}"/>
              </a:ext>
            </a:extLst>
          </p:cNvPr>
          <p:cNvSpPr txBox="1"/>
          <p:nvPr/>
        </p:nvSpPr>
        <p:spPr>
          <a:xfrm>
            <a:off x="281957" y="866606"/>
            <a:ext cx="11578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※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自由記述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4DF7C49-38A2-AE20-C7D6-A6F969E56870}"/>
              </a:ext>
            </a:extLst>
          </p:cNvPr>
          <p:cNvSpPr txBox="1"/>
          <p:nvPr/>
        </p:nvSpPr>
        <p:spPr>
          <a:xfrm>
            <a:off x="1028700" y="6934"/>
            <a:ext cx="784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提案内容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lvl="0" algn="ctr">
              <a:defRPr/>
            </a:pPr>
            <a:r>
              <a:rPr kumimoji="1" lang="ja-JP" altLang="en-US" sz="16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（県内企業の洋上風力市場への参入可能性に関する調査）</a:t>
            </a: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3382980-37FF-AA79-7209-0C8223BF5E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pPr/>
              <a:t>12</a:t>
            </a:fld>
            <a:endParaRPr kumimoji="1" lang="ja-JP" altLang="en-US"/>
          </a:p>
        </p:txBody>
      </p:sp>
      <p:sp>
        <p:nvSpPr>
          <p:cNvPr id="3" name="サブタイトル 2">
            <a:extLst>
              <a:ext uri="{FF2B5EF4-FFF2-40B4-BE49-F238E27FC236}">
                <a16:creationId xmlns:a16="http://schemas.microsoft.com/office/drawing/2014/main" id="{55F9D8CC-4B0B-B2F3-A5C6-E2B6C4CB71B0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3654054" cy="286193"/>
          </a:xfrm>
          <a:prstGeom prst="rect">
            <a:avLst/>
          </a:prstGeom>
        </p:spPr>
        <p:txBody>
          <a:bodyPr vert="horz" lIns="68580" tIns="34291" rIns="68580" bIns="34291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募集要領　様式７（業務内容に関する企画提案書）</a:t>
            </a:r>
          </a:p>
        </p:txBody>
      </p:sp>
    </p:spTree>
    <p:extLst>
      <p:ext uri="{BB962C8B-B14F-4D97-AF65-F5344CB8AC3E}">
        <p14:creationId xmlns:p14="http://schemas.microsoft.com/office/powerpoint/2010/main" val="3765781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93719E-FFE6-7158-C940-B76EBA63A7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サブタイトル 2">
            <a:extLst>
              <a:ext uri="{FF2B5EF4-FFF2-40B4-BE49-F238E27FC236}">
                <a16:creationId xmlns:a16="http://schemas.microsoft.com/office/drawing/2014/main" id="{1A26BA04-1D76-DE59-B901-5D288C5FCF9D}"/>
              </a:ext>
            </a:extLst>
          </p:cNvPr>
          <p:cNvSpPr txBox="1">
            <a:spLocks/>
          </p:cNvSpPr>
          <p:nvPr/>
        </p:nvSpPr>
        <p:spPr>
          <a:xfrm>
            <a:off x="8801387" y="0"/>
            <a:ext cx="1104613" cy="286193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 fontScale="92500" lnSpcReduction="1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評価項目５</a:t>
            </a:r>
            <a:endParaRPr kumimoji="1" lang="en-US" altLang="ja-JP" sz="1333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35DCCFDB-EB16-6F08-B722-C4B03C2F10EA}"/>
              </a:ext>
            </a:extLst>
          </p:cNvPr>
          <p:cNvSpPr txBox="1"/>
          <p:nvPr/>
        </p:nvSpPr>
        <p:spPr>
          <a:xfrm>
            <a:off x="115084" y="385824"/>
            <a:ext cx="310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提案者：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F133B82-44BC-1F6E-7F97-AD44C8BFA019}"/>
              </a:ext>
            </a:extLst>
          </p:cNvPr>
          <p:cNvSpPr txBox="1"/>
          <p:nvPr/>
        </p:nvSpPr>
        <p:spPr>
          <a:xfrm>
            <a:off x="318483" y="766975"/>
            <a:ext cx="9305560" cy="581697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FE123EF-AEDE-D12B-DD84-FD242D8F8FD1}"/>
              </a:ext>
            </a:extLst>
          </p:cNvPr>
          <p:cNvSpPr txBox="1"/>
          <p:nvPr/>
        </p:nvSpPr>
        <p:spPr>
          <a:xfrm>
            <a:off x="281957" y="866606"/>
            <a:ext cx="11578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※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自由記述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4DF7C49-38A2-AE20-C7D6-A6F969E56870}"/>
              </a:ext>
            </a:extLst>
          </p:cNvPr>
          <p:cNvSpPr txBox="1"/>
          <p:nvPr/>
        </p:nvSpPr>
        <p:spPr>
          <a:xfrm>
            <a:off x="1028700" y="6934"/>
            <a:ext cx="784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提案内容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lvl="0" algn="ctr">
              <a:defRPr/>
            </a:pPr>
            <a:r>
              <a:rPr kumimoji="1" lang="ja-JP" altLang="en-US" sz="1600" b="1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（経済波及効果の分析）</a:t>
            </a: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3382980-37FF-AA79-7209-0C8223BF5E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pPr/>
              <a:t>13</a:t>
            </a:fld>
            <a:endParaRPr kumimoji="1" lang="ja-JP" altLang="en-US"/>
          </a:p>
        </p:txBody>
      </p:sp>
      <p:sp>
        <p:nvSpPr>
          <p:cNvPr id="3" name="サブタイトル 2">
            <a:extLst>
              <a:ext uri="{FF2B5EF4-FFF2-40B4-BE49-F238E27FC236}">
                <a16:creationId xmlns:a16="http://schemas.microsoft.com/office/drawing/2014/main" id="{55F9D8CC-4B0B-B2F3-A5C6-E2B6C4CB71B0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3654054" cy="286193"/>
          </a:xfrm>
          <a:prstGeom prst="rect">
            <a:avLst/>
          </a:prstGeom>
        </p:spPr>
        <p:txBody>
          <a:bodyPr vert="horz" lIns="68580" tIns="34291" rIns="68580" bIns="34291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募集要領　様式７（業務内容に関する企画提案書）</a:t>
            </a:r>
          </a:p>
        </p:txBody>
      </p:sp>
    </p:spTree>
    <p:extLst>
      <p:ext uri="{BB962C8B-B14F-4D97-AF65-F5344CB8AC3E}">
        <p14:creationId xmlns:p14="http://schemas.microsoft.com/office/powerpoint/2010/main" val="16348997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090FA8-C785-98AC-0278-C6722D0C8F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サブタイトル 2">
            <a:extLst>
              <a:ext uri="{FF2B5EF4-FFF2-40B4-BE49-F238E27FC236}">
                <a16:creationId xmlns:a16="http://schemas.microsoft.com/office/drawing/2014/main" id="{FC048683-CBB8-B258-A624-DD072398D883}"/>
              </a:ext>
            </a:extLst>
          </p:cNvPr>
          <p:cNvSpPr txBox="1">
            <a:spLocks/>
          </p:cNvSpPr>
          <p:nvPr/>
        </p:nvSpPr>
        <p:spPr>
          <a:xfrm>
            <a:off x="8801387" y="0"/>
            <a:ext cx="1104613" cy="286193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 fontScale="92500" lnSpcReduction="1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評価項目５</a:t>
            </a:r>
            <a:endParaRPr kumimoji="1" lang="en-US" altLang="ja-JP" sz="1333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FC0E3072-87B9-EDC1-4025-48183E0849D2}"/>
              </a:ext>
            </a:extLst>
          </p:cNvPr>
          <p:cNvSpPr txBox="1"/>
          <p:nvPr/>
        </p:nvSpPr>
        <p:spPr>
          <a:xfrm>
            <a:off x="115084" y="385824"/>
            <a:ext cx="310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提案者：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96831FC-86DD-1B93-2C0F-A63CDE2D28EC}"/>
              </a:ext>
            </a:extLst>
          </p:cNvPr>
          <p:cNvSpPr txBox="1"/>
          <p:nvPr/>
        </p:nvSpPr>
        <p:spPr>
          <a:xfrm>
            <a:off x="318483" y="766975"/>
            <a:ext cx="9305560" cy="581697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2EFB89C-C310-FE63-D9E0-366E97AB4573}"/>
              </a:ext>
            </a:extLst>
          </p:cNvPr>
          <p:cNvSpPr txBox="1"/>
          <p:nvPr/>
        </p:nvSpPr>
        <p:spPr>
          <a:xfrm>
            <a:off x="281957" y="866606"/>
            <a:ext cx="11578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※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自由記述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5B8DE1E-A92E-DAE0-F701-556D15EC6116}"/>
              </a:ext>
            </a:extLst>
          </p:cNvPr>
          <p:cNvSpPr txBox="1"/>
          <p:nvPr/>
        </p:nvSpPr>
        <p:spPr>
          <a:xfrm>
            <a:off x="1028700" y="6934"/>
            <a:ext cx="784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提案内容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lvl="0" algn="ctr">
              <a:defRPr/>
            </a:pPr>
            <a:r>
              <a:rPr kumimoji="1" lang="ja-JP" altLang="en-US" sz="16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（業務報告書の作成）</a:t>
            </a: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4A83F57-86E8-4D4B-85CB-4EC11DFD3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pPr/>
              <a:t>14</a:t>
            </a:fld>
            <a:endParaRPr kumimoji="1" lang="ja-JP" altLang="en-US"/>
          </a:p>
        </p:txBody>
      </p:sp>
      <p:sp>
        <p:nvSpPr>
          <p:cNvPr id="3" name="サブタイトル 2">
            <a:extLst>
              <a:ext uri="{FF2B5EF4-FFF2-40B4-BE49-F238E27FC236}">
                <a16:creationId xmlns:a16="http://schemas.microsoft.com/office/drawing/2014/main" id="{C967EE10-AA46-03F4-7F91-AA02C66A4893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3654054" cy="286193"/>
          </a:xfrm>
          <a:prstGeom prst="rect">
            <a:avLst/>
          </a:prstGeom>
        </p:spPr>
        <p:txBody>
          <a:bodyPr vert="horz" lIns="68580" tIns="34291" rIns="68580" bIns="34291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募集要領　様式７（業務内容に関する企画提案書）</a:t>
            </a:r>
          </a:p>
        </p:txBody>
      </p:sp>
    </p:spTree>
    <p:extLst>
      <p:ext uri="{BB962C8B-B14F-4D97-AF65-F5344CB8AC3E}">
        <p14:creationId xmlns:p14="http://schemas.microsoft.com/office/powerpoint/2010/main" val="40541574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0DB5F3-194E-082E-7A6D-8B82A6EBD7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>
            <a:extLst>
              <a:ext uri="{FF2B5EF4-FFF2-40B4-BE49-F238E27FC236}">
                <a16:creationId xmlns:a16="http://schemas.microsoft.com/office/drawing/2014/main" id="{E584D817-C9D8-DF7D-36D4-7CC03FD6E9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69138" y="0"/>
            <a:ext cx="2075117" cy="391431"/>
          </a:xfrm>
        </p:spPr>
        <p:txBody>
          <a:bodyPr anchor="ctr">
            <a:normAutofit/>
          </a:bodyPr>
          <a:lstStyle/>
          <a:p>
            <a:r>
              <a:rPr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実施体制</a:t>
            </a:r>
          </a:p>
        </p:txBody>
      </p:sp>
      <p:sp>
        <p:nvSpPr>
          <p:cNvPr id="5" name="サブタイトル 2">
            <a:extLst>
              <a:ext uri="{FF2B5EF4-FFF2-40B4-BE49-F238E27FC236}">
                <a16:creationId xmlns:a16="http://schemas.microsoft.com/office/drawing/2014/main" id="{0197AA26-1C72-AD8F-286D-6468727B51F6}"/>
              </a:ext>
            </a:extLst>
          </p:cNvPr>
          <p:cNvSpPr txBox="1">
            <a:spLocks/>
          </p:cNvSpPr>
          <p:nvPr/>
        </p:nvSpPr>
        <p:spPr>
          <a:xfrm>
            <a:off x="207234" y="1060607"/>
            <a:ext cx="6230141" cy="283017"/>
          </a:xfrm>
          <a:prstGeom prst="rect">
            <a:avLst/>
          </a:prstGeom>
          <a:ln w="6350">
            <a:noFill/>
          </a:ln>
        </p:spPr>
        <p:txBody>
          <a:bodyPr vert="horz" lIns="68580" tIns="34291" rIns="68580" bIns="34291" rtlCol="0" anchor="t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ja-JP" altLang="en-US" sz="1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業務担当予定者の類似業務経験</a:t>
            </a:r>
            <a:endParaRPr lang="en-US" altLang="ja-JP" sz="12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" name="サブタイトル 2">
            <a:extLst>
              <a:ext uri="{FF2B5EF4-FFF2-40B4-BE49-F238E27FC236}">
                <a16:creationId xmlns:a16="http://schemas.microsoft.com/office/drawing/2014/main" id="{78440915-C92F-939F-DC20-AC9C8DCC4A27}"/>
              </a:ext>
            </a:extLst>
          </p:cNvPr>
          <p:cNvSpPr txBox="1">
            <a:spLocks/>
          </p:cNvSpPr>
          <p:nvPr/>
        </p:nvSpPr>
        <p:spPr>
          <a:xfrm>
            <a:off x="8801387" y="0"/>
            <a:ext cx="1104613" cy="286193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 fontScale="92500" lnSpcReduction="1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333" dirty="0">
                <a:latin typeface="Meiryo UI" panose="020B0604030504040204" pitchFamily="50" charset="-128"/>
                <a:ea typeface="Meiryo UI" panose="020B0604030504040204" pitchFamily="50" charset="-128"/>
              </a:rPr>
              <a:t>評価項目２</a:t>
            </a:r>
          </a:p>
        </p:txBody>
      </p:sp>
      <p:graphicFrame>
        <p:nvGraphicFramePr>
          <p:cNvPr id="18" name="表 17">
            <a:extLst>
              <a:ext uri="{FF2B5EF4-FFF2-40B4-BE49-F238E27FC236}">
                <a16:creationId xmlns:a16="http://schemas.microsoft.com/office/drawing/2014/main" id="{2270B436-5AEE-9826-78D2-2F0D205D69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0510462"/>
              </p:ext>
            </p:extLst>
          </p:nvPr>
        </p:nvGraphicFramePr>
        <p:xfrm>
          <a:off x="294132" y="1344491"/>
          <a:ext cx="9317736" cy="520027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9404">
                  <a:extLst>
                    <a:ext uri="{9D8B030D-6E8A-4147-A177-3AD203B41FA5}">
                      <a16:colId xmlns:a16="http://schemas.microsoft.com/office/drawing/2014/main" val="3080290521"/>
                    </a:ext>
                  </a:extLst>
                </a:gridCol>
                <a:gridCol w="2232083">
                  <a:extLst>
                    <a:ext uri="{9D8B030D-6E8A-4147-A177-3AD203B41FA5}">
                      <a16:colId xmlns:a16="http://schemas.microsoft.com/office/drawing/2014/main" val="547839138"/>
                    </a:ext>
                  </a:extLst>
                </a:gridCol>
                <a:gridCol w="2232083">
                  <a:extLst>
                    <a:ext uri="{9D8B030D-6E8A-4147-A177-3AD203B41FA5}">
                      <a16:colId xmlns:a16="http://schemas.microsoft.com/office/drawing/2014/main" val="335261019"/>
                    </a:ext>
                  </a:extLst>
                </a:gridCol>
                <a:gridCol w="2232083">
                  <a:extLst>
                    <a:ext uri="{9D8B030D-6E8A-4147-A177-3AD203B41FA5}">
                      <a16:colId xmlns:a16="http://schemas.microsoft.com/office/drawing/2014/main" val="577143483"/>
                    </a:ext>
                  </a:extLst>
                </a:gridCol>
                <a:gridCol w="2232083">
                  <a:extLst>
                    <a:ext uri="{9D8B030D-6E8A-4147-A177-3AD203B41FA5}">
                      <a16:colId xmlns:a16="http://schemas.microsoft.com/office/drawing/2014/main" val="2728897191"/>
                    </a:ext>
                  </a:extLst>
                </a:gridCol>
              </a:tblGrid>
              <a:tr h="27907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No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担当者（所属・氏名）</a:t>
                      </a:r>
                      <a:endParaRPr kumimoji="1" lang="en-US" altLang="ja-JP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担当業務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類似業務経験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主な資格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05668062"/>
                  </a:ext>
                </a:extLst>
              </a:tr>
              <a:tr h="32808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40309546"/>
                  </a:ext>
                </a:extLst>
              </a:tr>
              <a:tr h="32808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80134282"/>
                  </a:ext>
                </a:extLst>
              </a:tr>
              <a:tr h="32808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9936216"/>
                  </a:ext>
                </a:extLst>
              </a:tr>
              <a:tr h="32808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4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30223430"/>
                  </a:ext>
                </a:extLst>
              </a:tr>
              <a:tr h="32808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5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10404086"/>
                  </a:ext>
                </a:extLst>
              </a:tr>
              <a:tr h="32808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41069954"/>
                  </a:ext>
                </a:extLst>
              </a:tr>
              <a:tr h="32808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7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51325803"/>
                  </a:ext>
                </a:extLst>
              </a:tr>
              <a:tr h="32808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29336413"/>
                  </a:ext>
                </a:extLst>
              </a:tr>
              <a:tr h="32808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62033881"/>
                  </a:ext>
                </a:extLst>
              </a:tr>
              <a:tr h="32808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91012067"/>
                  </a:ext>
                </a:extLst>
              </a:tr>
              <a:tr h="32808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95087183"/>
                  </a:ext>
                </a:extLst>
              </a:tr>
              <a:tr h="32808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68588154"/>
                  </a:ext>
                </a:extLst>
              </a:tr>
              <a:tr h="32808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13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0959895"/>
                  </a:ext>
                </a:extLst>
              </a:tr>
              <a:tr h="32808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14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22190445"/>
                  </a:ext>
                </a:extLst>
              </a:tr>
              <a:tr h="32808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2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15</a:t>
                      </a:r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2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50756763"/>
                  </a:ext>
                </a:extLst>
              </a:tr>
            </a:tbl>
          </a:graphicData>
        </a:graphic>
      </p:graphicFrame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FBD176CF-20C2-29E5-60F8-BF73656A09C6}"/>
              </a:ext>
            </a:extLst>
          </p:cNvPr>
          <p:cNvSpPr txBox="1"/>
          <p:nvPr/>
        </p:nvSpPr>
        <p:spPr>
          <a:xfrm>
            <a:off x="115084" y="385824"/>
            <a:ext cx="310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提案者：</a:t>
            </a:r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サブタイトル 2">
            <a:extLst>
              <a:ext uri="{FF2B5EF4-FFF2-40B4-BE49-F238E27FC236}">
                <a16:creationId xmlns:a16="http://schemas.microsoft.com/office/drawing/2014/main" id="{6077C1E8-7CA3-8CFC-1376-07A1986BF71E}"/>
              </a:ext>
            </a:extLst>
          </p:cNvPr>
          <p:cNvSpPr txBox="1">
            <a:spLocks/>
          </p:cNvSpPr>
          <p:nvPr/>
        </p:nvSpPr>
        <p:spPr>
          <a:xfrm>
            <a:off x="294132" y="6544755"/>
            <a:ext cx="6230141" cy="283017"/>
          </a:xfrm>
          <a:prstGeom prst="rect">
            <a:avLst/>
          </a:prstGeom>
          <a:ln w="6350">
            <a:noFill/>
          </a:ln>
        </p:spPr>
        <p:txBody>
          <a:bodyPr vert="horz" lIns="68580" tIns="34291" rIns="68580" bIns="34291" rtlCol="0" anchor="t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en-US" altLang="ja-JP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必要枚数使用可能。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サブタイトル 2">
            <a:extLst>
              <a:ext uri="{FF2B5EF4-FFF2-40B4-BE49-F238E27FC236}">
                <a16:creationId xmlns:a16="http://schemas.microsoft.com/office/drawing/2014/main" id="{9B68A777-1C8D-F4DF-8C2D-131DC9218DBC}"/>
              </a:ext>
            </a:extLst>
          </p:cNvPr>
          <p:cNvSpPr txBox="1">
            <a:spLocks/>
          </p:cNvSpPr>
          <p:nvPr/>
        </p:nvSpPr>
        <p:spPr>
          <a:xfrm>
            <a:off x="207234" y="767744"/>
            <a:ext cx="2289078" cy="283017"/>
          </a:xfrm>
          <a:prstGeom prst="rect">
            <a:avLst/>
          </a:prstGeom>
          <a:ln w="6350">
            <a:noFill/>
          </a:ln>
        </p:spPr>
        <p:txBody>
          <a:bodyPr vert="horz" lIns="68580" tIns="34291" rIns="68580" bIns="34291" rtlCol="0" anchor="t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10000"/>
              </a:lnSpc>
            </a:pPr>
            <a:r>
              <a:rPr lang="ja-JP" altLang="en-US" sz="1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業務担当予定者数</a:t>
            </a:r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　　　○○名</a:t>
            </a:r>
            <a:endParaRPr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" name="スライド番号プレースホルダー 9">
            <a:extLst>
              <a:ext uri="{FF2B5EF4-FFF2-40B4-BE49-F238E27FC236}">
                <a16:creationId xmlns:a16="http://schemas.microsoft.com/office/drawing/2014/main" id="{15BCBE19-18F4-C5D1-92BD-8B5B4EAC6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  <p:sp>
        <p:nvSpPr>
          <p:cNvPr id="4" name="サブタイトル 2">
            <a:extLst>
              <a:ext uri="{FF2B5EF4-FFF2-40B4-BE49-F238E27FC236}">
                <a16:creationId xmlns:a16="http://schemas.microsoft.com/office/drawing/2014/main" id="{75CF9E9E-95A6-1D18-227D-31581FBA9077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3654054" cy="286193"/>
          </a:xfrm>
          <a:prstGeom prst="rect">
            <a:avLst/>
          </a:prstGeom>
        </p:spPr>
        <p:txBody>
          <a:bodyPr vert="horz" lIns="68580" tIns="34291" rIns="68580" bIns="34291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募集要領　様式７（業務内容に関する企画提案書）</a:t>
            </a:r>
          </a:p>
        </p:txBody>
      </p:sp>
    </p:spTree>
    <p:extLst>
      <p:ext uri="{BB962C8B-B14F-4D97-AF65-F5344CB8AC3E}">
        <p14:creationId xmlns:p14="http://schemas.microsoft.com/office/powerpoint/2010/main" val="1987692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F89CE7-9A18-2AFF-4F14-971D3EA0FA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>
            <a:extLst>
              <a:ext uri="{FF2B5EF4-FFF2-40B4-BE49-F238E27FC236}">
                <a16:creationId xmlns:a16="http://schemas.microsoft.com/office/drawing/2014/main" id="{E13C78D8-B77A-CE39-883A-16D5FA14CF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69138" y="0"/>
            <a:ext cx="2075117" cy="391431"/>
          </a:xfrm>
        </p:spPr>
        <p:txBody>
          <a:bodyPr anchor="ctr">
            <a:normAutofit/>
          </a:bodyPr>
          <a:lstStyle/>
          <a:p>
            <a:r>
              <a:rPr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スケジュール</a:t>
            </a:r>
          </a:p>
        </p:txBody>
      </p:sp>
      <p:sp>
        <p:nvSpPr>
          <p:cNvPr id="2" name="サブタイトル 2">
            <a:extLst>
              <a:ext uri="{FF2B5EF4-FFF2-40B4-BE49-F238E27FC236}">
                <a16:creationId xmlns:a16="http://schemas.microsoft.com/office/drawing/2014/main" id="{B36768BF-2007-E2CC-8E3F-F93A04F1C48E}"/>
              </a:ext>
            </a:extLst>
          </p:cNvPr>
          <p:cNvSpPr txBox="1">
            <a:spLocks/>
          </p:cNvSpPr>
          <p:nvPr/>
        </p:nvSpPr>
        <p:spPr>
          <a:xfrm>
            <a:off x="8801387" y="0"/>
            <a:ext cx="1104613" cy="286193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 fontScale="92500" lnSpcReduction="1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333" dirty="0">
                <a:latin typeface="Meiryo UI" panose="020B0604030504040204" pitchFamily="50" charset="-128"/>
                <a:ea typeface="Meiryo UI" panose="020B0604030504040204" pitchFamily="50" charset="-128"/>
              </a:rPr>
              <a:t>評価項目３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A536EBD9-8787-6891-F69F-806A0E443E01}"/>
              </a:ext>
            </a:extLst>
          </p:cNvPr>
          <p:cNvSpPr txBox="1"/>
          <p:nvPr/>
        </p:nvSpPr>
        <p:spPr>
          <a:xfrm>
            <a:off x="115084" y="385824"/>
            <a:ext cx="310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提案者：</a:t>
            </a:r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B979106-A11A-3F41-4D50-E0E1722C9DA4}"/>
              </a:ext>
            </a:extLst>
          </p:cNvPr>
          <p:cNvSpPr txBox="1"/>
          <p:nvPr/>
        </p:nvSpPr>
        <p:spPr>
          <a:xfrm>
            <a:off x="207234" y="700875"/>
            <a:ext cx="31028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スケジュール設定の考え方</a:t>
            </a:r>
            <a:endParaRPr kumimoji="1" lang="en-US" altLang="ja-JP" sz="12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771860D-9A93-2EBC-31CB-C67E113DD26F}"/>
              </a:ext>
            </a:extLst>
          </p:cNvPr>
          <p:cNvSpPr txBox="1"/>
          <p:nvPr/>
        </p:nvSpPr>
        <p:spPr>
          <a:xfrm>
            <a:off x="318484" y="937421"/>
            <a:ext cx="9305560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26D6C7F-D0F8-8C57-DF7B-DB9EB3F29DB3}"/>
              </a:ext>
            </a:extLst>
          </p:cNvPr>
          <p:cNvSpPr txBox="1"/>
          <p:nvPr/>
        </p:nvSpPr>
        <p:spPr>
          <a:xfrm>
            <a:off x="207233" y="1629102"/>
            <a:ext cx="31028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スケジュール</a:t>
            </a:r>
            <a:endParaRPr kumimoji="1" lang="en-US" altLang="ja-JP" sz="12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graphicFrame>
        <p:nvGraphicFramePr>
          <p:cNvPr id="11" name="表 10">
            <a:extLst>
              <a:ext uri="{FF2B5EF4-FFF2-40B4-BE49-F238E27FC236}">
                <a16:creationId xmlns:a16="http://schemas.microsoft.com/office/drawing/2014/main" id="{8AC557CE-0D83-2E97-31B0-9469A09CFCF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5251754"/>
              </p:ext>
            </p:extLst>
          </p:nvPr>
        </p:nvGraphicFramePr>
        <p:xfrm>
          <a:off x="318479" y="1878627"/>
          <a:ext cx="9269045" cy="4837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24621">
                  <a:extLst>
                    <a:ext uri="{9D8B030D-6E8A-4147-A177-3AD203B41FA5}">
                      <a16:colId xmlns:a16="http://schemas.microsoft.com/office/drawing/2014/main" val="3080290521"/>
                    </a:ext>
                  </a:extLst>
                </a:gridCol>
                <a:gridCol w="955553">
                  <a:extLst>
                    <a:ext uri="{9D8B030D-6E8A-4147-A177-3AD203B41FA5}">
                      <a16:colId xmlns:a16="http://schemas.microsoft.com/office/drawing/2014/main" val="547839138"/>
                    </a:ext>
                  </a:extLst>
                </a:gridCol>
                <a:gridCol w="955553">
                  <a:extLst>
                    <a:ext uri="{9D8B030D-6E8A-4147-A177-3AD203B41FA5}">
                      <a16:colId xmlns:a16="http://schemas.microsoft.com/office/drawing/2014/main" val="2193311721"/>
                    </a:ext>
                  </a:extLst>
                </a:gridCol>
                <a:gridCol w="955553">
                  <a:extLst>
                    <a:ext uri="{9D8B030D-6E8A-4147-A177-3AD203B41FA5}">
                      <a16:colId xmlns:a16="http://schemas.microsoft.com/office/drawing/2014/main" val="264844928"/>
                    </a:ext>
                  </a:extLst>
                </a:gridCol>
                <a:gridCol w="955553">
                  <a:extLst>
                    <a:ext uri="{9D8B030D-6E8A-4147-A177-3AD203B41FA5}">
                      <a16:colId xmlns:a16="http://schemas.microsoft.com/office/drawing/2014/main" val="3644864112"/>
                    </a:ext>
                  </a:extLst>
                </a:gridCol>
                <a:gridCol w="955553">
                  <a:extLst>
                    <a:ext uri="{9D8B030D-6E8A-4147-A177-3AD203B41FA5}">
                      <a16:colId xmlns:a16="http://schemas.microsoft.com/office/drawing/2014/main" val="5846677"/>
                    </a:ext>
                  </a:extLst>
                </a:gridCol>
                <a:gridCol w="955553">
                  <a:extLst>
                    <a:ext uri="{9D8B030D-6E8A-4147-A177-3AD203B41FA5}">
                      <a16:colId xmlns:a16="http://schemas.microsoft.com/office/drawing/2014/main" val="702637465"/>
                    </a:ext>
                  </a:extLst>
                </a:gridCol>
                <a:gridCol w="955553">
                  <a:extLst>
                    <a:ext uri="{9D8B030D-6E8A-4147-A177-3AD203B41FA5}">
                      <a16:colId xmlns:a16="http://schemas.microsoft.com/office/drawing/2014/main" val="339885300"/>
                    </a:ext>
                  </a:extLst>
                </a:gridCol>
                <a:gridCol w="955553">
                  <a:extLst>
                    <a:ext uri="{9D8B030D-6E8A-4147-A177-3AD203B41FA5}">
                      <a16:colId xmlns:a16="http://schemas.microsoft.com/office/drawing/2014/main" val="3116364382"/>
                    </a:ext>
                  </a:extLst>
                </a:gridCol>
              </a:tblGrid>
              <a:tr h="25870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仕様書に定める項目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8</a:t>
                      </a:r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9</a:t>
                      </a:r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10</a:t>
                      </a:r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11</a:t>
                      </a:r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12</a:t>
                      </a:r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1</a:t>
                      </a:r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2</a:t>
                      </a:r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  <a:endParaRPr kumimoji="1" lang="en-US" altLang="ja-JP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</a:t>
                      </a:r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月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05668062"/>
                  </a:ext>
                </a:extLst>
              </a:tr>
              <a:tr h="457884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(1)</a:t>
                      </a:r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自然条件等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40309546"/>
                  </a:ext>
                </a:extLst>
              </a:tr>
              <a:tr h="457884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(2)</a:t>
                      </a:r>
                      <a:r>
                        <a:rPr kumimoji="1" lang="ja-JP" altLang="en-US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利害関係者特定等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80134282"/>
                  </a:ext>
                </a:extLst>
              </a:tr>
              <a:tr h="457884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kumimoji="1" lang="en-US" altLang="ja-JP" sz="11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3)</a:t>
                      </a:r>
                      <a:r>
                        <a:rPr kumimoji="1" lang="ja-JP" altLang="en-US" sz="11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水産業振興策等</a:t>
                      </a:r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9936216"/>
                  </a:ext>
                </a:extLst>
              </a:tr>
              <a:tr h="457884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(4</a:t>
                      </a:r>
                      <a:r>
                        <a:rPr kumimoji="1" lang="en-US" altLang="ja-JP" sz="11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r>
                        <a:rPr kumimoji="1" lang="ja-JP" altLang="en-US" sz="11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意見交換</a:t>
                      </a:r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230223430"/>
                  </a:ext>
                </a:extLst>
              </a:tr>
              <a:tr h="457884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(5</a:t>
                      </a:r>
                      <a:r>
                        <a:rPr kumimoji="1" lang="en-US" altLang="ja-JP" sz="11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r>
                        <a:rPr kumimoji="1" lang="ja-JP" altLang="en-US" sz="11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法整備状況等</a:t>
                      </a:r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10404086"/>
                  </a:ext>
                </a:extLst>
              </a:tr>
              <a:tr h="457884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</a:t>
                      </a:r>
                      <a:r>
                        <a:rPr kumimoji="1" lang="en-US" altLang="ja-JP" sz="11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6)</a:t>
                      </a:r>
                      <a:r>
                        <a:rPr kumimoji="1" lang="ja-JP" altLang="en-US" sz="11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海域特定</a:t>
                      </a:r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41069954"/>
                  </a:ext>
                </a:extLst>
              </a:tr>
              <a:tr h="457884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(7</a:t>
                      </a:r>
                      <a:r>
                        <a:rPr kumimoji="1" lang="en-US" altLang="ja-JP" sz="11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r>
                        <a:rPr kumimoji="1" lang="ja-JP" altLang="en-US" sz="11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拠点港利用可能性</a:t>
                      </a:r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51325803"/>
                  </a:ext>
                </a:extLst>
              </a:tr>
              <a:tr h="457884">
                <a:tc>
                  <a:txBody>
                    <a:bodyPr/>
                    <a:lstStyle/>
                    <a:p>
                      <a:pPr algn="l"/>
                      <a:r>
                        <a:rPr kumimoji="1" lang="en-US" altLang="ja-JP" sz="11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(8</a:t>
                      </a:r>
                      <a:r>
                        <a:rPr kumimoji="1" lang="en-US" altLang="ja-JP" sz="11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)</a:t>
                      </a:r>
                      <a:r>
                        <a:rPr kumimoji="1" lang="ja-JP" altLang="en-US" sz="11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企業参入可能性</a:t>
                      </a:r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29336413"/>
                  </a:ext>
                </a:extLst>
              </a:tr>
              <a:tr h="4578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(9)</a:t>
                      </a:r>
                      <a:r>
                        <a:rPr kumimoji="1" lang="ja-JP" altLang="en-US" sz="11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経済波及効果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62033881"/>
                  </a:ext>
                </a:extLst>
              </a:tr>
              <a:tr h="4578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(10)</a:t>
                      </a:r>
                      <a:r>
                        <a:rPr kumimoji="1" lang="ja-JP" altLang="en-US" sz="1100" dirty="0" smtClean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業務報告書作成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71379351"/>
                  </a:ext>
                </a:extLst>
              </a:tr>
            </a:tbl>
          </a:graphicData>
        </a:graphic>
      </p:graphicFrame>
      <p:sp>
        <p:nvSpPr>
          <p:cNvPr id="13" name="スライド番号プレースホルダー 12">
            <a:extLst>
              <a:ext uri="{FF2B5EF4-FFF2-40B4-BE49-F238E27FC236}">
                <a16:creationId xmlns:a16="http://schemas.microsoft.com/office/drawing/2014/main" id="{9D125CE7-F7E0-28C4-4C37-B8AA9E72B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pPr/>
              <a:t>3</a:t>
            </a:fld>
            <a:endParaRPr kumimoji="1" lang="ja-JP" altLang="en-US"/>
          </a:p>
        </p:txBody>
      </p:sp>
      <p:sp>
        <p:nvSpPr>
          <p:cNvPr id="5" name="サブタイトル 2">
            <a:extLst>
              <a:ext uri="{FF2B5EF4-FFF2-40B4-BE49-F238E27FC236}">
                <a16:creationId xmlns:a16="http://schemas.microsoft.com/office/drawing/2014/main" id="{08775096-5FDF-5C65-E769-1423445215A6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3654054" cy="286193"/>
          </a:xfrm>
          <a:prstGeom prst="rect">
            <a:avLst/>
          </a:prstGeom>
        </p:spPr>
        <p:txBody>
          <a:bodyPr vert="horz" lIns="68580" tIns="34291" rIns="68580" bIns="34291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募集要領　様式７（業務内容に関する企画提案書）</a:t>
            </a:r>
          </a:p>
        </p:txBody>
      </p:sp>
    </p:spTree>
    <p:extLst>
      <p:ext uri="{BB962C8B-B14F-4D97-AF65-F5344CB8AC3E}">
        <p14:creationId xmlns:p14="http://schemas.microsoft.com/office/powerpoint/2010/main" val="5400377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D3926C-2186-62AD-337D-16F8041ACE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>
            <a:extLst>
              <a:ext uri="{FF2B5EF4-FFF2-40B4-BE49-F238E27FC236}">
                <a16:creationId xmlns:a16="http://schemas.microsoft.com/office/drawing/2014/main" id="{CEC91935-892A-06D9-49C9-58ABF4168F8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84020" y="24661"/>
            <a:ext cx="2374487" cy="391431"/>
          </a:xfrm>
        </p:spPr>
        <p:txBody>
          <a:bodyPr anchor="ctr">
            <a:normAutofit/>
          </a:bodyPr>
          <a:lstStyle/>
          <a:p>
            <a:r>
              <a:rPr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調査方針（全体像）</a:t>
            </a:r>
          </a:p>
        </p:txBody>
      </p:sp>
      <p:sp>
        <p:nvSpPr>
          <p:cNvPr id="2" name="サブタイトル 2">
            <a:extLst>
              <a:ext uri="{FF2B5EF4-FFF2-40B4-BE49-F238E27FC236}">
                <a16:creationId xmlns:a16="http://schemas.microsoft.com/office/drawing/2014/main" id="{C8B5CA39-E89D-F1F1-6BE2-7D803EA11394}"/>
              </a:ext>
            </a:extLst>
          </p:cNvPr>
          <p:cNvSpPr txBox="1">
            <a:spLocks/>
          </p:cNvSpPr>
          <p:nvPr/>
        </p:nvSpPr>
        <p:spPr>
          <a:xfrm>
            <a:off x="8801387" y="0"/>
            <a:ext cx="1104613" cy="286193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 fontScale="92500" lnSpcReduction="1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333" dirty="0">
                <a:latin typeface="Meiryo UI" panose="020B0604030504040204" pitchFamily="50" charset="-128"/>
                <a:ea typeface="Meiryo UI" panose="020B0604030504040204" pitchFamily="50" charset="-128"/>
              </a:rPr>
              <a:t>評価項目４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DF27160-BCD1-4F8D-70A1-CC8D25FF3FE1}"/>
              </a:ext>
            </a:extLst>
          </p:cNvPr>
          <p:cNvSpPr txBox="1"/>
          <p:nvPr/>
        </p:nvSpPr>
        <p:spPr>
          <a:xfrm>
            <a:off x="115084" y="385824"/>
            <a:ext cx="310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提案者：</a:t>
            </a:r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9F9ACA7-DCE2-725C-1650-D66AAC65F026}"/>
              </a:ext>
            </a:extLst>
          </p:cNvPr>
          <p:cNvSpPr txBox="1"/>
          <p:nvPr/>
        </p:nvSpPr>
        <p:spPr>
          <a:xfrm>
            <a:off x="318483" y="766975"/>
            <a:ext cx="9305560" cy="581697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5586749-ED70-7F7F-AE1E-4D3C76D84822}"/>
              </a:ext>
            </a:extLst>
          </p:cNvPr>
          <p:cNvSpPr txBox="1"/>
          <p:nvPr/>
        </p:nvSpPr>
        <p:spPr>
          <a:xfrm>
            <a:off x="281957" y="866606"/>
            <a:ext cx="11578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自由記述</a:t>
            </a:r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8" name="スライド番号プレースホルダー 7">
            <a:extLst>
              <a:ext uri="{FF2B5EF4-FFF2-40B4-BE49-F238E27FC236}">
                <a16:creationId xmlns:a16="http://schemas.microsoft.com/office/drawing/2014/main" id="{9CB4C291-8EA1-9206-0144-5E115ED8DB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pPr/>
              <a:t>4</a:t>
            </a:fld>
            <a:endParaRPr kumimoji="1" lang="ja-JP" altLang="en-US"/>
          </a:p>
        </p:txBody>
      </p:sp>
      <p:sp>
        <p:nvSpPr>
          <p:cNvPr id="4" name="サブタイトル 2">
            <a:extLst>
              <a:ext uri="{FF2B5EF4-FFF2-40B4-BE49-F238E27FC236}">
                <a16:creationId xmlns:a16="http://schemas.microsoft.com/office/drawing/2014/main" id="{4D61236F-6CD2-1BB8-E209-191313D395D0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3654054" cy="286193"/>
          </a:xfrm>
          <a:prstGeom prst="rect">
            <a:avLst/>
          </a:prstGeom>
        </p:spPr>
        <p:txBody>
          <a:bodyPr vert="horz" lIns="68580" tIns="34291" rIns="68580" bIns="34291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募集要領　様式７（業務内容に関する企画提案書）</a:t>
            </a:r>
          </a:p>
        </p:txBody>
      </p:sp>
    </p:spTree>
    <p:extLst>
      <p:ext uri="{BB962C8B-B14F-4D97-AF65-F5344CB8AC3E}">
        <p14:creationId xmlns:p14="http://schemas.microsoft.com/office/powerpoint/2010/main" val="23994002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A9B884-FBCD-E295-B61E-1386D3D5E1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サブタイトル 2">
            <a:extLst>
              <a:ext uri="{FF2B5EF4-FFF2-40B4-BE49-F238E27FC236}">
                <a16:creationId xmlns:a16="http://schemas.microsoft.com/office/drawing/2014/main" id="{2A680FB0-660F-FBE7-5365-26CC901CA396}"/>
              </a:ext>
            </a:extLst>
          </p:cNvPr>
          <p:cNvSpPr txBox="1">
            <a:spLocks/>
          </p:cNvSpPr>
          <p:nvPr/>
        </p:nvSpPr>
        <p:spPr>
          <a:xfrm>
            <a:off x="8801387" y="0"/>
            <a:ext cx="1104613" cy="286193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 fontScale="92500" lnSpcReduction="1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333" dirty="0">
                <a:latin typeface="Meiryo UI" panose="020B0604030504040204" pitchFamily="50" charset="-128"/>
                <a:ea typeface="Meiryo UI" panose="020B0604030504040204" pitchFamily="50" charset="-128"/>
              </a:rPr>
              <a:t>評価項目５</a:t>
            </a:r>
            <a:endParaRPr lang="en-US" altLang="ja-JP" sz="1333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4BDB3CA5-319A-4A83-B421-BDC19A7F2C46}"/>
              </a:ext>
            </a:extLst>
          </p:cNvPr>
          <p:cNvSpPr txBox="1"/>
          <p:nvPr/>
        </p:nvSpPr>
        <p:spPr>
          <a:xfrm>
            <a:off x="115084" y="385824"/>
            <a:ext cx="310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提案者：</a:t>
            </a:r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C580D88-9347-0BED-EA7B-D7742865D0A6}"/>
              </a:ext>
            </a:extLst>
          </p:cNvPr>
          <p:cNvSpPr txBox="1"/>
          <p:nvPr/>
        </p:nvSpPr>
        <p:spPr>
          <a:xfrm>
            <a:off x="318483" y="766975"/>
            <a:ext cx="9305560" cy="581697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381EE24-B664-29BE-00BD-EB2D2E7077DB}"/>
              </a:ext>
            </a:extLst>
          </p:cNvPr>
          <p:cNvSpPr txBox="1"/>
          <p:nvPr/>
        </p:nvSpPr>
        <p:spPr>
          <a:xfrm>
            <a:off x="281957" y="866606"/>
            <a:ext cx="11578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自由記述</a:t>
            </a:r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9E52B8E5-A444-7DAF-8AB2-225C6BFFD102}"/>
              </a:ext>
            </a:extLst>
          </p:cNvPr>
          <p:cNvSpPr txBox="1"/>
          <p:nvPr/>
        </p:nvSpPr>
        <p:spPr>
          <a:xfrm>
            <a:off x="1028700" y="6934"/>
            <a:ext cx="784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提案内容</a:t>
            </a:r>
            <a:endParaRPr kumimoji="1" lang="en-US" altLang="ja-JP" sz="16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（本県沖全域を対象とした自然条件に関する文献等調査）</a:t>
            </a:r>
          </a:p>
        </p:txBody>
      </p:sp>
      <p:sp>
        <p:nvSpPr>
          <p:cNvPr id="11" name="スライド番号プレースホルダー 10">
            <a:extLst>
              <a:ext uri="{FF2B5EF4-FFF2-40B4-BE49-F238E27FC236}">
                <a16:creationId xmlns:a16="http://schemas.microsoft.com/office/drawing/2014/main" id="{1232F1B9-74F3-486D-9A73-9B0AFECBE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pPr/>
              <a:t>5</a:t>
            </a:fld>
            <a:endParaRPr kumimoji="1" lang="ja-JP" altLang="en-US"/>
          </a:p>
        </p:txBody>
      </p:sp>
      <p:sp>
        <p:nvSpPr>
          <p:cNvPr id="3" name="サブタイトル 2">
            <a:extLst>
              <a:ext uri="{FF2B5EF4-FFF2-40B4-BE49-F238E27FC236}">
                <a16:creationId xmlns:a16="http://schemas.microsoft.com/office/drawing/2014/main" id="{5C19B675-E7D6-9073-B816-96AC40C0E8E8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3654054" cy="286193"/>
          </a:xfrm>
          <a:prstGeom prst="rect">
            <a:avLst/>
          </a:prstGeom>
        </p:spPr>
        <p:txBody>
          <a:bodyPr vert="horz" lIns="68580" tIns="34291" rIns="68580" bIns="34291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募集要領　様式７（業務内容に関する企画提案書）</a:t>
            </a:r>
          </a:p>
        </p:txBody>
      </p:sp>
    </p:spTree>
    <p:extLst>
      <p:ext uri="{BB962C8B-B14F-4D97-AF65-F5344CB8AC3E}">
        <p14:creationId xmlns:p14="http://schemas.microsoft.com/office/powerpoint/2010/main" val="186221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97DB28-04F0-9798-6C3B-6F28C984F6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サブタイトル 2">
            <a:extLst>
              <a:ext uri="{FF2B5EF4-FFF2-40B4-BE49-F238E27FC236}">
                <a16:creationId xmlns:a16="http://schemas.microsoft.com/office/drawing/2014/main" id="{F1D48DBB-9542-56E8-C70F-BB3E574B251A}"/>
              </a:ext>
            </a:extLst>
          </p:cNvPr>
          <p:cNvSpPr txBox="1">
            <a:spLocks/>
          </p:cNvSpPr>
          <p:nvPr/>
        </p:nvSpPr>
        <p:spPr>
          <a:xfrm>
            <a:off x="8801387" y="0"/>
            <a:ext cx="1104613" cy="286193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 fontScale="92500" lnSpcReduction="1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1333" dirty="0">
                <a:latin typeface="Meiryo UI" panose="020B0604030504040204" pitchFamily="50" charset="-128"/>
                <a:ea typeface="Meiryo UI" panose="020B0604030504040204" pitchFamily="50" charset="-128"/>
              </a:rPr>
              <a:t>評価項目５</a:t>
            </a:r>
            <a:endParaRPr lang="en-US" altLang="ja-JP" sz="1333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90F1D236-1550-3CE4-437C-D906F42F4EE7}"/>
              </a:ext>
            </a:extLst>
          </p:cNvPr>
          <p:cNvSpPr txBox="1"/>
          <p:nvPr/>
        </p:nvSpPr>
        <p:spPr>
          <a:xfrm>
            <a:off x="115084" y="385824"/>
            <a:ext cx="310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提案者：</a:t>
            </a:r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FB71A4D-FFF2-2D0F-9F78-08ACD343B4B1}"/>
              </a:ext>
            </a:extLst>
          </p:cNvPr>
          <p:cNvSpPr txBox="1"/>
          <p:nvPr/>
        </p:nvSpPr>
        <p:spPr>
          <a:xfrm>
            <a:off x="318483" y="766975"/>
            <a:ext cx="9305560" cy="581697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endParaRPr kumimoji="1" lang="en-US" altLang="ja-JP" sz="12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A49A446-DB8C-686F-5CD9-B85910B3D5C0}"/>
              </a:ext>
            </a:extLst>
          </p:cNvPr>
          <p:cNvSpPr txBox="1"/>
          <p:nvPr/>
        </p:nvSpPr>
        <p:spPr>
          <a:xfrm>
            <a:off x="281957" y="866606"/>
            <a:ext cx="11578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※</a:t>
            </a:r>
            <a:r>
              <a:rPr kumimoji="1" lang="ja-JP" altLang="en-US" sz="1400" dirty="0">
                <a:latin typeface="Meiryo UI" panose="020B0604030504040204" pitchFamily="50" charset="-128"/>
                <a:ea typeface="Meiryo UI" panose="020B0604030504040204" pitchFamily="50" charset="-128"/>
              </a:rPr>
              <a:t>自由記述</a:t>
            </a:r>
            <a:endParaRPr kumimoji="1" lang="en-US" altLang="ja-JP" sz="1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841CB5E-4BB7-A992-E77E-036B3B5DD22C}"/>
              </a:ext>
            </a:extLst>
          </p:cNvPr>
          <p:cNvSpPr txBox="1"/>
          <p:nvPr/>
        </p:nvSpPr>
        <p:spPr>
          <a:xfrm>
            <a:off x="1028700" y="6934"/>
            <a:ext cx="784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提案内容</a:t>
            </a:r>
            <a:endParaRPr kumimoji="1" lang="en-US" altLang="ja-JP" sz="16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algn="ctr"/>
            <a:r>
              <a:rPr kumimoji="1" lang="ja-JP" altLang="en-US" sz="16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lang="ja-JP" altLang="ja-JP" sz="16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ＥＥＺを含む本県沖の海域利用状況及び主要な利害関係者</a:t>
            </a:r>
            <a:r>
              <a:rPr lang="ja-JP" altLang="ja-JP" sz="16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に</a:t>
            </a:r>
            <a:r>
              <a:rPr lang="ja-JP" altLang="en-US" sz="16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関する</a:t>
            </a:r>
            <a:r>
              <a:rPr lang="ja-JP" altLang="ja-JP" sz="16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調査</a:t>
            </a:r>
            <a:r>
              <a:rPr kumimoji="1" lang="ja-JP" altLang="en-US" sz="1600" b="1" dirty="0" smtClean="0">
                <a:latin typeface="Meiryo UI" panose="020B0604030504040204" pitchFamily="50" charset="-128"/>
                <a:ea typeface="Meiryo UI" panose="020B0604030504040204" pitchFamily="50" charset="-128"/>
              </a:rPr>
              <a:t>）</a:t>
            </a:r>
            <a:endParaRPr kumimoji="1" lang="ja-JP" altLang="en-US" sz="16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2B17391-439B-03CD-3789-26AAC58457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pPr/>
              <a:t>6</a:t>
            </a:fld>
            <a:endParaRPr kumimoji="1" lang="ja-JP" altLang="en-US"/>
          </a:p>
        </p:txBody>
      </p:sp>
      <p:sp>
        <p:nvSpPr>
          <p:cNvPr id="3" name="サブタイトル 2">
            <a:extLst>
              <a:ext uri="{FF2B5EF4-FFF2-40B4-BE49-F238E27FC236}">
                <a16:creationId xmlns:a16="http://schemas.microsoft.com/office/drawing/2014/main" id="{80E1C6C8-5AD9-589E-0C69-5399ECEA8728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3654054" cy="286193"/>
          </a:xfrm>
          <a:prstGeom prst="rect">
            <a:avLst/>
          </a:prstGeom>
        </p:spPr>
        <p:txBody>
          <a:bodyPr vert="horz" lIns="68580" tIns="34291" rIns="68580" bIns="34291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募集要領　様式７（業務内容に関する企画提案書）</a:t>
            </a:r>
          </a:p>
        </p:txBody>
      </p:sp>
    </p:spTree>
    <p:extLst>
      <p:ext uri="{BB962C8B-B14F-4D97-AF65-F5344CB8AC3E}">
        <p14:creationId xmlns:p14="http://schemas.microsoft.com/office/powerpoint/2010/main" val="19711433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A37CAD6-06DA-0B86-CC45-945BB91058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サブタイトル 2">
            <a:extLst>
              <a:ext uri="{FF2B5EF4-FFF2-40B4-BE49-F238E27FC236}">
                <a16:creationId xmlns:a16="http://schemas.microsoft.com/office/drawing/2014/main" id="{A62092EB-7640-7E9A-9D60-CAF6926CCDF1}"/>
              </a:ext>
            </a:extLst>
          </p:cNvPr>
          <p:cNvSpPr txBox="1">
            <a:spLocks/>
          </p:cNvSpPr>
          <p:nvPr/>
        </p:nvSpPr>
        <p:spPr>
          <a:xfrm>
            <a:off x="8801387" y="0"/>
            <a:ext cx="1104613" cy="286193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 fontScale="92500" lnSpcReduction="1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評価項目５</a:t>
            </a:r>
            <a:endParaRPr kumimoji="1" lang="en-US" altLang="ja-JP" sz="1333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D6210853-D1BA-3D9D-19DC-C07107333ABE}"/>
              </a:ext>
            </a:extLst>
          </p:cNvPr>
          <p:cNvSpPr txBox="1"/>
          <p:nvPr/>
        </p:nvSpPr>
        <p:spPr>
          <a:xfrm>
            <a:off x="115084" y="385824"/>
            <a:ext cx="310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提案者：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501C16F-35BF-C7A6-FBC6-3C8D0F1FA535}"/>
              </a:ext>
            </a:extLst>
          </p:cNvPr>
          <p:cNvSpPr txBox="1"/>
          <p:nvPr/>
        </p:nvSpPr>
        <p:spPr>
          <a:xfrm>
            <a:off x="318483" y="766975"/>
            <a:ext cx="9305560" cy="581697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8C92EC04-01DA-D059-BA64-52E22D5ABD19}"/>
              </a:ext>
            </a:extLst>
          </p:cNvPr>
          <p:cNvSpPr txBox="1"/>
          <p:nvPr/>
        </p:nvSpPr>
        <p:spPr>
          <a:xfrm>
            <a:off x="281957" y="866606"/>
            <a:ext cx="11578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※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自由記述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AAEE312-2F27-2AD2-ABEC-8956A85403AD}"/>
              </a:ext>
            </a:extLst>
          </p:cNvPr>
          <p:cNvSpPr txBox="1"/>
          <p:nvPr/>
        </p:nvSpPr>
        <p:spPr>
          <a:xfrm>
            <a:off x="1028700" y="6934"/>
            <a:ext cx="784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提案内容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lvl="0" algn="ctr">
              <a:defRPr/>
            </a:pPr>
            <a:r>
              <a:rPr kumimoji="1" lang="ja-JP" altLang="en-US" sz="16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</a:t>
            </a:r>
            <a:r>
              <a:rPr kumimoji="1" lang="ja-JP" altLang="en-US" sz="1600" b="1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本県の</a:t>
            </a:r>
            <a:r>
              <a:rPr kumimoji="1" lang="ja-JP" altLang="en-US" sz="16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特性を踏まえた水産業振興</a:t>
            </a:r>
            <a:r>
              <a:rPr kumimoji="1" lang="ja-JP" altLang="en-US" sz="1600" b="1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策</a:t>
            </a:r>
            <a:r>
              <a:rPr kumimoji="1" lang="ja-JP" altLang="en-US" sz="16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等</a:t>
            </a:r>
            <a:r>
              <a:rPr kumimoji="1" lang="ja-JP" altLang="en-US" sz="1600" b="1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の</a:t>
            </a:r>
            <a:r>
              <a:rPr kumimoji="1" lang="ja-JP" altLang="en-US" sz="16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検討）</a:t>
            </a: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17C49B7-F99F-0192-867B-219F51D2A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pPr/>
              <a:t>7</a:t>
            </a:fld>
            <a:endParaRPr kumimoji="1" lang="ja-JP" altLang="en-US"/>
          </a:p>
        </p:txBody>
      </p:sp>
      <p:sp>
        <p:nvSpPr>
          <p:cNvPr id="3" name="サブタイトル 2">
            <a:extLst>
              <a:ext uri="{FF2B5EF4-FFF2-40B4-BE49-F238E27FC236}">
                <a16:creationId xmlns:a16="http://schemas.microsoft.com/office/drawing/2014/main" id="{E1AB76A3-5FA2-C8C0-A049-3C95839431D2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3654054" cy="286193"/>
          </a:xfrm>
          <a:prstGeom prst="rect">
            <a:avLst/>
          </a:prstGeom>
        </p:spPr>
        <p:txBody>
          <a:bodyPr vert="horz" lIns="68580" tIns="34291" rIns="68580" bIns="34291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募集要領　様式７（業務内容に関する企画提案書）</a:t>
            </a:r>
          </a:p>
        </p:txBody>
      </p:sp>
    </p:spTree>
    <p:extLst>
      <p:ext uri="{BB962C8B-B14F-4D97-AF65-F5344CB8AC3E}">
        <p14:creationId xmlns:p14="http://schemas.microsoft.com/office/powerpoint/2010/main" val="38891683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556F16-DE7A-6A19-6649-23DED07A58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サブタイトル 2">
            <a:extLst>
              <a:ext uri="{FF2B5EF4-FFF2-40B4-BE49-F238E27FC236}">
                <a16:creationId xmlns:a16="http://schemas.microsoft.com/office/drawing/2014/main" id="{F74B5073-0257-BE15-9968-1AD4B1446DFA}"/>
              </a:ext>
            </a:extLst>
          </p:cNvPr>
          <p:cNvSpPr txBox="1">
            <a:spLocks/>
          </p:cNvSpPr>
          <p:nvPr/>
        </p:nvSpPr>
        <p:spPr>
          <a:xfrm>
            <a:off x="8801387" y="0"/>
            <a:ext cx="1104613" cy="286193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 fontScale="92500" lnSpcReduction="1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評価項目５</a:t>
            </a:r>
            <a:endParaRPr kumimoji="1" lang="en-US" altLang="ja-JP" sz="1333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2D13C641-7504-E7D1-A903-01B94CDBAC25}"/>
              </a:ext>
            </a:extLst>
          </p:cNvPr>
          <p:cNvSpPr txBox="1"/>
          <p:nvPr/>
        </p:nvSpPr>
        <p:spPr>
          <a:xfrm>
            <a:off x="115084" y="385824"/>
            <a:ext cx="310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提案者：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6E1C7A8-A7BE-F74E-C0E9-962A067EE4AE}"/>
              </a:ext>
            </a:extLst>
          </p:cNvPr>
          <p:cNvSpPr txBox="1"/>
          <p:nvPr/>
        </p:nvSpPr>
        <p:spPr>
          <a:xfrm>
            <a:off x="318483" y="766975"/>
            <a:ext cx="9305560" cy="581697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50761CD-8DC8-43DD-9151-379508E37441}"/>
              </a:ext>
            </a:extLst>
          </p:cNvPr>
          <p:cNvSpPr txBox="1"/>
          <p:nvPr/>
        </p:nvSpPr>
        <p:spPr>
          <a:xfrm>
            <a:off x="281957" y="866606"/>
            <a:ext cx="11578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※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自由記述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358D896-6BE8-60AC-D8F8-408BF1B92D70}"/>
              </a:ext>
            </a:extLst>
          </p:cNvPr>
          <p:cNvSpPr txBox="1"/>
          <p:nvPr/>
        </p:nvSpPr>
        <p:spPr>
          <a:xfrm>
            <a:off x="1028700" y="6934"/>
            <a:ext cx="784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提案内容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lvl="0" algn="ctr">
              <a:defRPr/>
            </a:pPr>
            <a:r>
              <a:rPr kumimoji="1" lang="ja-JP" altLang="en-US" sz="16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（洋上風力に関する意見交換会の実施）</a:t>
            </a: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0DF1810-3123-136D-750F-A7AD40606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pPr/>
              <a:t>8</a:t>
            </a:fld>
            <a:endParaRPr kumimoji="1" lang="ja-JP" altLang="en-US"/>
          </a:p>
        </p:txBody>
      </p:sp>
      <p:sp>
        <p:nvSpPr>
          <p:cNvPr id="3" name="サブタイトル 2">
            <a:extLst>
              <a:ext uri="{FF2B5EF4-FFF2-40B4-BE49-F238E27FC236}">
                <a16:creationId xmlns:a16="http://schemas.microsoft.com/office/drawing/2014/main" id="{D05B23CD-B30D-7695-48B5-BB3D4CE35718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3654054" cy="286193"/>
          </a:xfrm>
          <a:prstGeom prst="rect">
            <a:avLst/>
          </a:prstGeom>
        </p:spPr>
        <p:txBody>
          <a:bodyPr vert="horz" lIns="68580" tIns="34291" rIns="68580" bIns="34291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募集要領　様式７（業務内容に関する企画提案書）</a:t>
            </a:r>
          </a:p>
        </p:txBody>
      </p:sp>
    </p:spTree>
    <p:extLst>
      <p:ext uri="{BB962C8B-B14F-4D97-AF65-F5344CB8AC3E}">
        <p14:creationId xmlns:p14="http://schemas.microsoft.com/office/powerpoint/2010/main" val="34890655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33AA88-AEA7-4B83-A5D3-5407FBD24F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サブタイトル 2">
            <a:extLst>
              <a:ext uri="{FF2B5EF4-FFF2-40B4-BE49-F238E27FC236}">
                <a16:creationId xmlns:a16="http://schemas.microsoft.com/office/drawing/2014/main" id="{A538DDD4-889D-F460-9A43-6083455BA24B}"/>
              </a:ext>
            </a:extLst>
          </p:cNvPr>
          <p:cNvSpPr txBox="1">
            <a:spLocks/>
          </p:cNvSpPr>
          <p:nvPr/>
        </p:nvSpPr>
        <p:spPr>
          <a:xfrm>
            <a:off x="8801387" y="0"/>
            <a:ext cx="1104613" cy="286193"/>
          </a:xfrm>
          <a:prstGeom prst="rect">
            <a:avLst/>
          </a:prstGeom>
        </p:spPr>
        <p:txBody>
          <a:bodyPr vert="horz" lIns="121920" tIns="60960" rIns="121920" bIns="60960" rtlCol="0" anchor="ctr">
            <a:normAutofit fontScale="92500" lnSpcReduction="10000"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kumimoji="1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1" lang="ja-JP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評価項目５</a:t>
            </a:r>
            <a:endParaRPr kumimoji="1" lang="en-US" altLang="ja-JP" sz="1333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EDE4A255-169F-D350-D7AB-3F08C1CDCD70}"/>
              </a:ext>
            </a:extLst>
          </p:cNvPr>
          <p:cNvSpPr txBox="1"/>
          <p:nvPr/>
        </p:nvSpPr>
        <p:spPr>
          <a:xfrm>
            <a:off x="115084" y="385824"/>
            <a:ext cx="31028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提案者：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3C56A95-9A5C-E45C-DAFD-8E44E9B056EE}"/>
              </a:ext>
            </a:extLst>
          </p:cNvPr>
          <p:cNvSpPr txBox="1"/>
          <p:nvPr/>
        </p:nvSpPr>
        <p:spPr>
          <a:xfrm>
            <a:off x="318483" y="766975"/>
            <a:ext cx="9305560" cy="5816977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E5062E3-F5C0-B243-11BE-245926761E95}"/>
              </a:ext>
            </a:extLst>
          </p:cNvPr>
          <p:cNvSpPr txBox="1"/>
          <p:nvPr/>
        </p:nvSpPr>
        <p:spPr>
          <a:xfrm>
            <a:off x="281957" y="866606"/>
            <a:ext cx="11578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※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自由記述</a:t>
            </a:r>
            <a:endParaRPr kumimoji="1" lang="en-US" altLang="ja-JP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E4E6E9E-1D5F-7B4F-A43A-BC9CFDF686E1}"/>
              </a:ext>
            </a:extLst>
          </p:cNvPr>
          <p:cNvSpPr txBox="1"/>
          <p:nvPr/>
        </p:nvSpPr>
        <p:spPr>
          <a:xfrm>
            <a:off x="1028700" y="6934"/>
            <a:ext cx="784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Meiryo UI" panose="020B0604030504040204" pitchFamily="50" charset="-128"/>
                <a:ea typeface="Meiryo UI" panose="020B0604030504040204" pitchFamily="50" charset="-128"/>
                <a:cs typeface="+mn-cs"/>
              </a:rPr>
              <a:t>提案内容</a:t>
            </a:r>
            <a:endParaRPr kumimoji="1" lang="en-US" altLang="ja-JP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  <a:p>
            <a:pPr lvl="0" algn="ctr">
              <a:defRPr/>
            </a:pPr>
            <a:r>
              <a:rPr kumimoji="1" lang="ja-JP" altLang="en-US" sz="16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（洋上風力発電事業に係る法</a:t>
            </a:r>
            <a:r>
              <a:rPr kumimoji="1" lang="ja-JP" altLang="en-US" sz="1600" b="1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整備</a:t>
            </a:r>
            <a:r>
              <a:rPr kumimoji="1" lang="ja-JP" altLang="en-US" sz="1600" b="1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等の</a:t>
            </a:r>
            <a:r>
              <a:rPr kumimoji="1" lang="ja-JP" altLang="en-US" sz="1600" b="1" dirty="0" smtClean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状況</a:t>
            </a:r>
            <a:r>
              <a:rPr kumimoji="1" lang="ja-JP" altLang="en-US" sz="1600" b="1" dirty="0">
                <a:solidFill>
                  <a:prstClr val="black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に関する調査）</a:t>
            </a:r>
            <a:endParaRPr kumimoji="1" lang="ja-JP" altLang="en-US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Meiryo UI" panose="020B0604030504040204" pitchFamily="50" charset="-128"/>
              <a:ea typeface="Meiryo UI" panose="020B0604030504040204" pitchFamily="50" charset="-128"/>
              <a:cs typeface="+mn-cs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E64A295-B24D-C54A-DBDA-47035E06B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D0FD7-76E7-4160-9B5B-2A06216BB093}" type="slidenum">
              <a:rPr kumimoji="1" lang="ja-JP" altLang="en-US" smtClean="0"/>
              <a:pPr/>
              <a:t>9</a:t>
            </a:fld>
            <a:endParaRPr kumimoji="1" lang="ja-JP" altLang="en-US"/>
          </a:p>
        </p:txBody>
      </p:sp>
      <p:sp>
        <p:nvSpPr>
          <p:cNvPr id="3" name="サブタイトル 2">
            <a:extLst>
              <a:ext uri="{FF2B5EF4-FFF2-40B4-BE49-F238E27FC236}">
                <a16:creationId xmlns:a16="http://schemas.microsoft.com/office/drawing/2014/main" id="{8CB1318F-4C2C-A2C7-C946-EBA6536AE7F1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3654054" cy="286193"/>
          </a:xfrm>
          <a:prstGeom prst="rect">
            <a:avLst/>
          </a:prstGeom>
        </p:spPr>
        <p:txBody>
          <a:bodyPr vert="horz" lIns="68580" tIns="34291" rIns="68580" bIns="34291" rtlCol="0" anchor="ctr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ja-JP" altLang="en-US" sz="1200" dirty="0">
                <a:latin typeface="Meiryo UI" panose="020B0604030504040204" pitchFamily="50" charset="-128"/>
                <a:ea typeface="Meiryo UI" panose="020B0604030504040204" pitchFamily="50" charset="-128"/>
              </a:rPr>
              <a:t>募集要領　様式７（業務内容に関する企画提案書）</a:t>
            </a:r>
          </a:p>
        </p:txBody>
      </p:sp>
    </p:spTree>
    <p:extLst>
      <p:ext uri="{BB962C8B-B14F-4D97-AF65-F5344CB8AC3E}">
        <p14:creationId xmlns:p14="http://schemas.microsoft.com/office/powerpoint/2010/main" val="42070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520</TotalTime>
  <Words>648</Words>
  <Application>Microsoft Office PowerPoint</Application>
  <PresentationFormat>A4 210 x 297 mm</PresentationFormat>
  <Paragraphs>473</Paragraphs>
  <Slides>14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14</vt:i4>
      </vt:variant>
    </vt:vector>
  </HeadingPairs>
  <TitlesOfParts>
    <vt:vector size="21" baseType="lpstr">
      <vt:lpstr>Meiryo UI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"寺島 政智" &lt;terashima_masatomo_01@pref.fukushima.lg.jp&gt;</dc:creator>
  <cp:lastModifiedBy>横山 寛紀</cp:lastModifiedBy>
  <cp:revision>64</cp:revision>
  <cp:lastPrinted>2024-02-27T05:57:58Z</cp:lastPrinted>
  <dcterms:created xsi:type="dcterms:W3CDTF">2022-06-02T07:46:58Z</dcterms:created>
  <dcterms:modified xsi:type="dcterms:W3CDTF">2025-07-11T01:39:41Z</dcterms:modified>
</cp:coreProperties>
</file>