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33" autoAdjust="0"/>
    <p:restoredTop sz="94660"/>
  </p:normalViewPr>
  <p:slideViewPr>
    <p:cSldViewPr>
      <p:cViewPr varScale="1">
        <p:scale>
          <a:sx n="95" d="100"/>
          <a:sy n="95" d="100"/>
        </p:scale>
        <p:origin x="638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F48AED-C013-4C4A-AB28-C080F332829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B0E889ED-4AEC-4122-8538-E6A2573FEEBC}">
      <dgm:prSet phldrT="[テキスト]"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kumimoji="1" lang="ja-JP" altLang="en-US" sz="1400" dirty="0">
              <a:solidFill>
                <a:schemeClr val="tx1"/>
              </a:solidFill>
            </a:rPr>
            <a:t>乳幼児期</a:t>
          </a:r>
        </a:p>
      </dgm:t>
    </dgm:pt>
    <dgm:pt modelId="{B2C4E026-52F2-48FA-BBBB-5AE6F1CA33DC}" type="parTrans" cxnId="{2F318A62-9A0F-477A-88CB-1B041A691C6E}">
      <dgm:prSet/>
      <dgm:spPr/>
      <dgm:t>
        <a:bodyPr/>
        <a:lstStyle/>
        <a:p>
          <a:endParaRPr kumimoji="1" lang="ja-JP" altLang="en-US"/>
        </a:p>
      </dgm:t>
    </dgm:pt>
    <dgm:pt modelId="{FF79A9E8-6674-47B8-9699-F699904A6847}" type="sibTrans" cxnId="{2F318A62-9A0F-477A-88CB-1B041A691C6E}">
      <dgm:prSet/>
      <dgm:spPr/>
      <dgm:t>
        <a:bodyPr/>
        <a:lstStyle/>
        <a:p>
          <a:endParaRPr kumimoji="1" lang="ja-JP" altLang="en-US"/>
        </a:p>
      </dgm:t>
    </dgm:pt>
    <dgm:pt modelId="{4226032E-080A-4441-A11A-DD7649065138}">
      <dgm:prSet phldrT="[テキスト]"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kumimoji="1" lang="ja-JP" altLang="en-US" sz="1400" dirty="0">
              <a:solidFill>
                <a:schemeClr val="tx1"/>
              </a:solidFill>
            </a:rPr>
            <a:t>学齢期</a:t>
          </a:r>
        </a:p>
      </dgm:t>
    </dgm:pt>
    <dgm:pt modelId="{1CFF871D-A011-4D55-A265-4218D004DFA5}" type="parTrans" cxnId="{CC1DDF18-6564-4F28-9EF9-E2FF8D017138}">
      <dgm:prSet/>
      <dgm:spPr/>
      <dgm:t>
        <a:bodyPr/>
        <a:lstStyle/>
        <a:p>
          <a:endParaRPr kumimoji="1" lang="ja-JP" altLang="en-US"/>
        </a:p>
      </dgm:t>
    </dgm:pt>
    <dgm:pt modelId="{D67B28BB-83B5-43FB-8C63-C9EB3D3DF050}" type="sibTrans" cxnId="{CC1DDF18-6564-4F28-9EF9-E2FF8D017138}">
      <dgm:prSet/>
      <dgm:spPr/>
      <dgm:t>
        <a:bodyPr/>
        <a:lstStyle/>
        <a:p>
          <a:endParaRPr kumimoji="1" lang="ja-JP" altLang="en-US"/>
        </a:p>
      </dgm:t>
    </dgm:pt>
    <dgm:pt modelId="{E5C95CA0-B37B-4C5A-A17A-8537F423888B}">
      <dgm:prSet phldrT="[テキスト]"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kumimoji="1" lang="ja-JP" altLang="en-US" sz="1400" dirty="0">
              <a:solidFill>
                <a:schemeClr val="tx1"/>
              </a:solidFill>
            </a:rPr>
            <a:t>成人期</a:t>
          </a:r>
        </a:p>
      </dgm:t>
    </dgm:pt>
    <dgm:pt modelId="{08B4AF43-BA77-42A6-95FF-C8AF5A1A8000}" type="parTrans" cxnId="{1133384F-3C6F-4CB2-AF15-4B2FDD25CA29}">
      <dgm:prSet/>
      <dgm:spPr/>
      <dgm:t>
        <a:bodyPr/>
        <a:lstStyle/>
        <a:p>
          <a:endParaRPr kumimoji="1" lang="ja-JP" altLang="en-US"/>
        </a:p>
      </dgm:t>
    </dgm:pt>
    <dgm:pt modelId="{62DAFEEA-D07B-49F6-B420-5A7C2BD8907C}" type="sibTrans" cxnId="{1133384F-3C6F-4CB2-AF15-4B2FDD25CA29}">
      <dgm:prSet/>
      <dgm:spPr/>
      <dgm:t>
        <a:bodyPr/>
        <a:lstStyle/>
        <a:p>
          <a:endParaRPr kumimoji="1" lang="ja-JP" altLang="en-US"/>
        </a:p>
      </dgm:t>
    </dgm:pt>
    <dgm:pt modelId="{59D5E078-DCA7-4990-ADCA-2824C1B82AAE}">
      <dgm:prSet custT="1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kumimoji="1" lang="ja-JP" altLang="en-US" sz="1400" dirty="0">
              <a:solidFill>
                <a:schemeClr val="tx1"/>
              </a:solidFill>
            </a:rPr>
            <a:t>高齢期</a:t>
          </a:r>
        </a:p>
      </dgm:t>
    </dgm:pt>
    <dgm:pt modelId="{D755AE89-1723-4C8F-B029-65C60320D7C7}" type="parTrans" cxnId="{A8C5F86D-D141-4DFB-A073-2D7BCAF16A8D}">
      <dgm:prSet/>
      <dgm:spPr/>
      <dgm:t>
        <a:bodyPr/>
        <a:lstStyle/>
        <a:p>
          <a:endParaRPr kumimoji="1" lang="ja-JP" altLang="en-US"/>
        </a:p>
      </dgm:t>
    </dgm:pt>
    <dgm:pt modelId="{F6027BED-7EDA-4B8F-B1AF-C1928CA67E4D}" type="sibTrans" cxnId="{A8C5F86D-D141-4DFB-A073-2D7BCAF16A8D}">
      <dgm:prSet/>
      <dgm:spPr/>
      <dgm:t>
        <a:bodyPr/>
        <a:lstStyle/>
        <a:p>
          <a:endParaRPr kumimoji="1" lang="ja-JP" altLang="en-US"/>
        </a:p>
      </dgm:t>
    </dgm:pt>
    <dgm:pt modelId="{1DBDBD07-C39E-4244-8FC2-B32D034ED13D}" type="pres">
      <dgm:prSet presAssocID="{05F48AED-C013-4C4A-AB28-C080F332829F}" presName="Name0" presStyleCnt="0">
        <dgm:presLayoutVars>
          <dgm:dir/>
          <dgm:resizeHandles val="exact"/>
        </dgm:presLayoutVars>
      </dgm:prSet>
      <dgm:spPr/>
    </dgm:pt>
    <dgm:pt modelId="{BC38D6D5-3ED6-4204-BC0F-B40CB48C87B7}" type="pres">
      <dgm:prSet presAssocID="{B0E889ED-4AEC-4122-8538-E6A2573FEEBC}" presName="parTxOnly" presStyleLbl="node1" presStyleIdx="0" presStyleCnt="4" custLinFactNeighborX="320" custLinFactNeighborY="-4292">
        <dgm:presLayoutVars>
          <dgm:bulletEnabled val="1"/>
        </dgm:presLayoutVars>
      </dgm:prSet>
      <dgm:spPr/>
    </dgm:pt>
    <dgm:pt modelId="{B022E3C8-011E-4572-8488-B3EF38E0A57C}" type="pres">
      <dgm:prSet presAssocID="{FF79A9E8-6674-47B8-9699-F699904A6847}" presName="parSpace" presStyleCnt="0"/>
      <dgm:spPr/>
    </dgm:pt>
    <dgm:pt modelId="{4A4AE3AD-CE7A-4535-9416-C1F567D343F9}" type="pres">
      <dgm:prSet presAssocID="{4226032E-080A-4441-A11A-DD7649065138}" presName="parTxOnly" presStyleLbl="node1" presStyleIdx="1" presStyleCnt="4">
        <dgm:presLayoutVars>
          <dgm:bulletEnabled val="1"/>
        </dgm:presLayoutVars>
      </dgm:prSet>
      <dgm:spPr/>
    </dgm:pt>
    <dgm:pt modelId="{47C82A6C-5B11-4DD7-991D-81115EC6F7A0}" type="pres">
      <dgm:prSet presAssocID="{D67B28BB-83B5-43FB-8C63-C9EB3D3DF050}" presName="parSpace" presStyleCnt="0"/>
      <dgm:spPr/>
    </dgm:pt>
    <dgm:pt modelId="{84174DA4-C842-4868-B035-6E4350813742}" type="pres">
      <dgm:prSet presAssocID="{E5C95CA0-B37B-4C5A-A17A-8537F423888B}" presName="parTxOnly" presStyleLbl="node1" presStyleIdx="2" presStyleCnt="4">
        <dgm:presLayoutVars>
          <dgm:bulletEnabled val="1"/>
        </dgm:presLayoutVars>
      </dgm:prSet>
      <dgm:spPr/>
    </dgm:pt>
    <dgm:pt modelId="{F6D8307B-38B9-438B-AE72-057BD65226C8}" type="pres">
      <dgm:prSet presAssocID="{62DAFEEA-D07B-49F6-B420-5A7C2BD8907C}" presName="parSpace" presStyleCnt="0"/>
      <dgm:spPr/>
    </dgm:pt>
    <dgm:pt modelId="{0D14AAB1-D7BD-4489-81AB-BA1981D3DF29}" type="pres">
      <dgm:prSet presAssocID="{59D5E078-DCA7-4990-ADCA-2824C1B82AAE}" presName="parTxOnly" presStyleLbl="node1" presStyleIdx="3" presStyleCnt="4" custLinFactNeighborX="12036" custLinFactNeighborY="-1317">
        <dgm:presLayoutVars>
          <dgm:bulletEnabled val="1"/>
        </dgm:presLayoutVars>
      </dgm:prSet>
      <dgm:spPr/>
    </dgm:pt>
  </dgm:ptLst>
  <dgm:cxnLst>
    <dgm:cxn modelId="{37BCCF0B-C100-4F6E-8FD3-F79D709096B2}" type="presOf" srcId="{E5C95CA0-B37B-4C5A-A17A-8537F423888B}" destId="{84174DA4-C842-4868-B035-6E4350813742}" srcOrd="0" destOrd="0" presId="urn:microsoft.com/office/officeart/2005/8/layout/hChevron3"/>
    <dgm:cxn modelId="{EF52220D-4A66-43DC-B15F-3914D1B3D8A9}" type="presOf" srcId="{B0E889ED-4AEC-4122-8538-E6A2573FEEBC}" destId="{BC38D6D5-3ED6-4204-BC0F-B40CB48C87B7}" srcOrd="0" destOrd="0" presId="urn:microsoft.com/office/officeart/2005/8/layout/hChevron3"/>
    <dgm:cxn modelId="{CC1DDF18-6564-4F28-9EF9-E2FF8D017138}" srcId="{05F48AED-C013-4C4A-AB28-C080F332829F}" destId="{4226032E-080A-4441-A11A-DD7649065138}" srcOrd="1" destOrd="0" parTransId="{1CFF871D-A011-4D55-A265-4218D004DFA5}" sibTransId="{D67B28BB-83B5-43FB-8C63-C9EB3D3DF050}"/>
    <dgm:cxn modelId="{C60E1B5C-4D56-41A3-805A-CADF438069EA}" type="presOf" srcId="{05F48AED-C013-4C4A-AB28-C080F332829F}" destId="{1DBDBD07-C39E-4244-8FC2-B32D034ED13D}" srcOrd="0" destOrd="0" presId="urn:microsoft.com/office/officeart/2005/8/layout/hChevron3"/>
    <dgm:cxn modelId="{2F318A62-9A0F-477A-88CB-1B041A691C6E}" srcId="{05F48AED-C013-4C4A-AB28-C080F332829F}" destId="{B0E889ED-4AEC-4122-8538-E6A2573FEEBC}" srcOrd="0" destOrd="0" parTransId="{B2C4E026-52F2-48FA-BBBB-5AE6F1CA33DC}" sibTransId="{FF79A9E8-6674-47B8-9699-F699904A6847}"/>
    <dgm:cxn modelId="{A8C5F86D-D141-4DFB-A073-2D7BCAF16A8D}" srcId="{05F48AED-C013-4C4A-AB28-C080F332829F}" destId="{59D5E078-DCA7-4990-ADCA-2824C1B82AAE}" srcOrd="3" destOrd="0" parTransId="{D755AE89-1723-4C8F-B029-65C60320D7C7}" sibTransId="{F6027BED-7EDA-4B8F-B1AF-C1928CA67E4D}"/>
    <dgm:cxn modelId="{1133384F-3C6F-4CB2-AF15-4B2FDD25CA29}" srcId="{05F48AED-C013-4C4A-AB28-C080F332829F}" destId="{E5C95CA0-B37B-4C5A-A17A-8537F423888B}" srcOrd="2" destOrd="0" parTransId="{08B4AF43-BA77-42A6-95FF-C8AF5A1A8000}" sibTransId="{62DAFEEA-D07B-49F6-B420-5A7C2BD8907C}"/>
    <dgm:cxn modelId="{FC864356-65E7-4C1A-8AD2-ED6933988DDC}" type="presOf" srcId="{4226032E-080A-4441-A11A-DD7649065138}" destId="{4A4AE3AD-CE7A-4535-9416-C1F567D343F9}" srcOrd="0" destOrd="0" presId="urn:microsoft.com/office/officeart/2005/8/layout/hChevron3"/>
    <dgm:cxn modelId="{AA2A2DCD-EF7E-43D5-A4E1-8066E68C19C0}" type="presOf" srcId="{59D5E078-DCA7-4990-ADCA-2824C1B82AAE}" destId="{0D14AAB1-D7BD-4489-81AB-BA1981D3DF29}" srcOrd="0" destOrd="0" presId="urn:microsoft.com/office/officeart/2005/8/layout/hChevron3"/>
    <dgm:cxn modelId="{57ADF055-1CCE-4DE2-AB20-CED272DADD7E}" type="presParOf" srcId="{1DBDBD07-C39E-4244-8FC2-B32D034ED13D}" destId="{BC38D6D5-3ED6-4204-BC0F-B40CB48C87B7}" srcOrd="0" destOrd="0" presId="urn:microsoft.com/office/officeart/2005/8/layout/hChevron3"/>
    <dgm:cxn modelId="{FDDF04A8-97DB-418F-AB2E-5F85A08DD393}" type="presParOf" srcId="{1DBDBD07-C39E-4244-8FC2-B32D034ED13D}" destId="{B022E3C8-011E-4572-8488-B3EF38E0A57C}" srcOrd="1" destOrd="0" presId="urn:microsoft.com/office/officeart/2005/8/layout/hChevron3"/>
    <dgm:cxn modelId="{EE4A5C36-1CF0-40D3-8BD0-20C95B70CC9F}" type="presParOf" srcId="{1DBDBD07-C39E-4244-8FC2-B32D034ED13D}" destId="{4A4AE3AD-CE7A-4535-9416-C1F567D343F9}" srcOrd="2" destOrd="0" presId="urn:microsoft.com/office/officeart/2005/8/layout/hChevron3"/>
    <dgm:cxn modelId="{BB000C7A-01F5-4DFC-9A92-AF82B76C90E4}" type="presParOf" srcId="{1DBDBD07-C39E-4244-8FC2-B32D034ED13D}" destId="{47C82A6C-5B11-4DD7-991D-81115EC6F7A0}" srcOrd="3" destOrd="0" presId="urn:microsoft.com/office/officeart/2005/8/layout/hChevron3"/>
    <dgm:cxn modelId="{D92831E0-2820-40B5-9DB7-C7C54B550490}" type="presParOf" srcId="{1DBDBD07-C39E-4244-8FC2-B32D034ED13D}" destId="{84174DA4-C842-4868-B035-6E4350813742}" srcOrd="4" destOrd="0" presId="urn:microsoft.com/office/officeart/2005/8/layout/hChevron3"/>
    <dgm:cxn modelId="{5F6CCAA1-A596-4F2C-BB9B-2758A56CB13C}" type="presParOf" srcId="{1DBDBD07-C39E-4244-8FC2-B32D034ED13D}" destId="{F6D8307B-38B9-438B-AE72-057BD65226C8}" srcOrd="5" destOrd="0" presId="urn:microsoft.com/office/officeart/2005/8/layout/hChevron3"/>
    <dgm:cxn modelId="{DE065933-AC0F-4F25-AD17-5D40F3DD41C4}" type="presParOf" srcId="{1DBDBD07-C39E-4244-8FC2-B32D034ED13D}" destId="{0D14AAB1-D7BD-4489-81AB-BA1981D3DF29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8D6D5-3ED6-4204-BC0F-B40CB48C87B7}">
      <dsp:nvSpPr>
        <dsp:cNvPr id="0" name=""/>
        <dsp:cNvSpPr/>
      </dsp:nvSpPr>
      <dsp:spPr>
        <a:xfrm>
          <a:off x="3334" y="0"/>
          <a:ext cx="2037641" cy="547206"/>
        </a:xfrm>
        <a:prstGeom prst="homePlat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>
              <a:solidFill>
                <a:schemeClr val="tx1"/>
              </a:solidFill>
            </a:rPr>
            <a:t>乳幼児期</a:t>
          </a:r>
        </a:p>
      </dsp:txBody>
      <dsp:txXfrm>
        <a:off x="3334" y="0"/>
        <a:ext cx="1900840" cy="547206"/>
      </dsp:txXfrm>
    </dsp:sp>
    <dsp:sp modelId="{4A4AE3AD-CE7A-4535-9416-C1F567D343F9}">
      <dsp:nvSpPr>
        <dsp:cNvPr id="0" name=""/>
        <dsp:cNvSpPr/>
      </dsp:nvSpPr>
      <dsp:spPr>
        <a:xfrm>
          <a:off x="1632143" y="0"/>
          <a:ext cx="2037641" cy="547206"/>
        </a:xfrm>
        <a:prstGeom prst="chevron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>
              <a:solidFill>
                <a:schemeClr val="tx1"/>
              </a:solidFill>
            </a:rPr>
            <a:t>学齢期</a:t>
          </a:r>
        </a:p>
      </dsp:txBody>
      <dsp:txXfrm>
        <a:off x="1905746" y="0"/>
        <a:ext cx="1490435" cy="547206"/>
      </dsp:txXfrm>
    </dsp:sp>
    <dsp:sp modelId="{84174DA4-C842-4868-B035-6E4350813742}">
      <dsp:nvSpPr>
        <dsp:cNvPr id="0" name=""/>
        <dsp:cNvSpPr/>
      </dsp:nvSpPr>
      <dsp:spPr>
        <a:xfrm>
          <a:off x="3262256" y="0"/>
          <a:ext cx="2037641" cy="547206"/>
        </a:xfrm>
        <a:prstGeom prst="chevron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>
              <a:solidFill>
                <a:schemeClr val="tx1"/>
              </a:solidFill>
            </a:rPr>
            <a:t>成人期</a:t>
          </a:r>
        </a:p>
      </dsp:txBody>
      <dsp:txXfrm>
        <a:off x="3535859" y="0"/>
        <a:ext cx="1490435" cy="547206"/>
      </dsp:txXfrm>
    </dsp:sp>
    <dsp:sp modelId="{0D14AAB1-D7BD-4489-81AB-BA1981D3DF29}">
      <dsp:nvSpPr>
        <dsp:cNvPr id="0" name=""/>
        <dsp:cNvSpPr/>
      </dsp:nvSpPr>
      <dsp:spPr>
        <a:xfrm>
          <a:off x="4894400" y="0"/>
          <a:ext cx="2037641" cy="547206"/>
        </a:xfrm>
        <a:prstGeom prst="chevron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>
              <a:solidFill>
                <a:schemeClr val="tx1"/>
              </a:solidFill>
            </a:rPr>
            <a:t>高齢期</a:t>
          </a:r>
        </a:p>
      </dsp:txBody>
      <dsp:txXfrm>
        <a:off x="5168003" y="0"/>
        <a:ext cx="1490435" cy="547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9787" cy="498694"/>
          </a:xfrm>
          <a:prstGeom prst="rect">
            <a:avLst/>
          </a:prstGeom>
        </p:spPr>
        <p:txBody>
          <a:bodyPr vert="horz" lIns="93767" tIns="46884" rIns="93767" bIns="4688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2" y="3"/>
            <a:ext cx="2949787" cy="498694"/>
          </a:xfrm>
          <a:prstGeom prst="rect">
            <a:avLst/>
          </a:prstGeom>
        </p:spPr>
        <p:txBody>
          <a:bodyPr vert="horz" lIns="93767" tIns="46884" rIns="93767" bIns="46884" rtlCol="0"/>
          <a:lstStyle>
            <a:lvl1pPr algn="r">
              <a:defRPr sz="1200"/>
            </a:lvl1pPr>
          </a:lstStyle>
          <a:p>
            <a:fld id="{58E86C26-6983-49E9-A923-57D78F024903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440649"/>
            <a:ext cx="2949787" cy="498692"/>
          </a:xfrm>
          <a:prstGeom prst="rect">
            <a:avLst/>
          </a:prstGeom>
        </p:spPr>
        <p:txBody>
          <a:bodyPr vert="horz" lIns="93767" tIns="46884" rIns="93767" bIns="4688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2" y="9440649"/>
            <a:ext cx="2949787" cy="498692"/>
          </a:xfrm>
          <a:prstGeom prst="rect">
            <a:avLst/>
          </a:prstGeom>
        </p:spPr>
        <p:txBody>
          <a:bodyPr vert="horz" lIns="93767" tIns="46884" rIns="93767" bIns="46884" rtlCol="0" anchor="b"/>
          <a:lstStyle>
            <a:lvl1pPr algn="r">
              <a:defRPr sz="1200"/>
            </a:lvl1pPr>
          </a:lstStyle>
          <a:p>
            <a:fld id="{94F7730D-3347-4C43-952C-D1FA42F919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334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9787" cy="498694"/>
          </a:xfrm>
          <a:prstGeom prst="rect">
            <a:avLst/>
          </a:prstGeom>
        </p:spPr>
        <p:txBody>
          <a:bodyPr vert="horz" lIns="93767" tIns="46884" rIns="93767" bIns="4688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3"/>
            <a:ext cx="2949787" cy="498694"/>
          </a:xfrm>
          <a:prstGeom prst="rect">
            <a:avLst/>
          </a:prstGeom>
        </p:spPr>
        <p:txBody>
          <a:bodyPr vert="horz" lIns="93767" tIns="46884" rIns="93767" bIns="46884" rtlCol="0"/>
          <a:lstStyle>
            <a:lvl1pPr algn="r">
              <a:defRPr sz="1200"/>
            </a:lvl1pPr>
          </a:lstStyle>
          <a:p>
            <a:fld id="{952C56BC-5FDA-42B9-BA27-B1F8BA995944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4505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67" tIns="46884" rIns="93767" bIns="4688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2" y="4783309"/>
            <a:ext cx="5445760" cy="3913614"/>
          </a:xfrm>
          <a:prstGeom prst="rect">
            <a:avLst/>
          </a:prstGeom>
        </p:spPr>
        <p:txBody>
          <a:bodyPr vert="horz" lIns="93767" tIns="46884" rIns="93767" bIns="4688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0649"/>
            <a:ext cx="2949787" cy="498692"/>
          </a:xfrm>
          <a:prstGeom prst="rect">
            <a:avLst/>
          </a:prstGeom>
        </p:spPr>
        <p:txBody>
          <a:bodyPr vert="horz" lIns="93767" tIns="46884" rIns="93767" bIns="4688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49"/>
            <a:ext cx="2949787" cy="498692"/>
          </a:xfrm>
          <a:prstGeom prst="rect">
            <a:avLst/>
          </a:prstGeom>
        </p:spPr>
        <p:txBody>
          <a:bodyPr vert="horz" lIns="93767" tIns="46884" rIns="93767" bIns="46884" rtlCol="0" anchor="b"/>
          <a:lstStyle>
            <a:lvl1pPr algn="r">
              <a:defRPr sz="1200"/>
            </a:lvl1pPr>
          </a:lstStyle>
          <a:p>
            <a:fld id="{CDA15B27-1BF1-47CF-A33F-2F58D53E46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97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7F3E-6560-462E-BD53-FC5F3DCB0586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EAC97-5E61-4049-A9A3-D29C3E8BC57D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41"/>
            <a:ext cx="2228851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A6E36-1D35-49A6-96B7-F399B27BA203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D0E6-E18A-4486-9717-01ECBB045A2C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1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3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5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7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625F-2F9E-4A9A-90AC-349EE7E9F8BB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B688D-6795-4FFF-A300-B79ACB205F07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1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3" indent="0">
              <a:buNone/>
              <a:defRPr sz="1600" b="1"/>
            </a:lvl5pPr>
            <a:lvl6pPr marL="2286116" indent="0">
              <a:buNone/>
              <a:defRPr sz="1600" b="1"/>
            </a:lvl6pPr>
            <a:lvl7pPr marL="2743339" indent="0">
              <a:buNone/>
              <a:defRPr sz="1600" b="1"/>
            </a:lvl7pPr>
            <a:lvl8pPr marL="3200562" indent="0">
              <a:buNone/>
              <a:defRPr sz="1600" b="1"/>
            </a:lvl8pPr>
            <a:lvl9pPr marL="365778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1" b="1"/>
            </a:lvl2pPr>
            <a:lvl3pPr marL="914446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3" indent="0">
              <a:buNone/>
              <a:defRPr sz="1600" b="1"/>
            </a:lvl5pPr>
            <a:lvl6pPr marL="2286116" indent="0">
              <a:buNone/>
              <a:defRPr sz="1600" b="1"/>
            </a:lvl6pPr>
            <a:lvl7pPr marL="2743339" indent="0">
              <a:buNone/>
              <a:defRPr sz="1600" b="1"/>
            </a:lvl7pPr>
            <a:lvl8pPr marL="3200562" indent="0">
              <a:buNone/>
              <a:defRPr sz="1600" b="1"/>
            </a:lvl8pPr>
            <a:lvl9pPr marL="365778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D843-1872-4D69-ADAB-DEEFD69918BB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A836-F87C-4256-BEA6-B943670A6D82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39AEE-89CC-41A9-A926-EFC91E138936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23" indent="0">
              <a:buNone/>
              <a:defRPr sz="1200"/>
            </a:lvl2pPr>
            <a:lvl3pPr marL="914446" indent="0">
              <a:buNone/>
              <a:defRPr sz="1000"/>
            </a:lvl3pPr>
            <a:lvl4pPr marL="1371669" indent="0">
              <a:buNone/>
              <a:defRPr sz="900"/>
            </a:lvl4pPr>
            <a:lvl5pPr marL="1828893" indent="0">
              <a:buNone/>
              <a:defRPr sz="900"/>
            </a:lvl5pPr>
            <a:lvl6pPr marL="2286116" indent="0">
              <a:buNone/>
              <a:defRPr sz="900"/>
            </a:lvl6pPr>
            <a:lvl7pPr marL="2743339" indent="0">
              <a:buNone/>
              <a:defRPr sz="900"/>
            </a:lvl7pPr>
            <a:lvl8pPr marL="3200562" indent="0">
              <a:buNone/>
              <a:defRPr sz="900"/>
            </a:lvl8pPr>
            <a:lvl9pPr marL="36577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1ACE-3E27-4C7E-BCFF-47F657D7AC32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1"/>
            </a:lvl4pPr>
            <a:lvl5pPr marL="1828893" indent="0">
              <a:buNone/>
              <a:defRPr sz="2001"/>
            </a:lvl5pPr>
            <a:lvl6pPr marL="2286116" indent="0">
              <a:buNone/>
              <a:defRPr sz="2001"/>
            </a:lvl6pPr>
            <a:lvl7pPr marL="2743339" indent="0">
              <a:buNone/>
              <a:defRPr sz="2001"/>
            </a:lvl7pPr>
            <a:lvl8pPr marL="3200562" indent="0">
              <a:buNone/>
              <a:defRPr sz="2001"/>
            </a:lvl8pPr>
            <a:lvl9pPr marL="3657786" indent="0">
              <a:buNone/>
              <a:defRPr sz="2001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23" indent="0">
              <a:buNone/>
              <a:defRPr sz="1200"/>
            </a:lvl2pPr>
            <a:lvl3pPr marL="914446" indent="0">
              <a:buNone/>
              <a:defRPr sz="1000"/>
            </a:lvl3pPr>
            <a:lvl4pPr marL="1371669" indent="0">
              <a:buNone/>
              <a:defRPr sz="900"/>
            </a:lvl4pPr>
            <a:lvl5pPr marL="1828893" indent="0">
              <a:buNone/>
              <a:defRPr sz="900"/>
            </a:lvl5pPr>
            <a:lvl6pPr marL="2286116" indent="0">
              <a:buNone/>
              <a:defRPr sz="900"/>
            </a:lvl6pPr>
            <a:lvl7pPr marL="2743339" indent="0">
              <a:buNone/>
              <a:defRPr sz="900"/>
            </a:lvl7pPr>
            <a:lvl8pPr marL="3200562" indent="0">
              <a:buNone/>
              <a:defRPr sz="900"/>
            </a:lvl8pPr>
            <a:lvl9pPr marL="36577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0BEAB-0583-4090-9926-A08432B8496E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7F36C-1FCD-432B-A712-031D78487821}" type="datetime1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46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17" indent="-342917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88" indent="-285764" algn="l" defTabSz="914446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1" indent="-228612" algn="l" defTabSz="914446" rtl="0" eaLnBrk="1" latinLnBrk="0" hangingPunct="1">
        <a:spcBef>
          <a:spcPct val="20000"/>
        </a:spcBef>
        <a:buFont typeface="Arial" pitchFamily="34" charset="0"/>
        <a:buChar char="–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4" indent="-228612" algn="l" defTabSz="914446" rtl="0" eaLnBrk="1" latinLnBrk="0" hangingPunct="1">
        <a:spcBef>
          <a:spcPct val="20000"/>
        </a:spcBef>
        <a:buFont typeface="Arial" pitchFamily="34" charset="0"/>
        <a:buChar char="»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7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51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5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8" indent="-228612" algn="l" defTabSz="914446" rtl="0" eaLnBrk="1" latinLnBrk="0" hangingPunct="1">
        <a:spcBef>
          <a:spcPct val="20000"/>
        </a:spcBef>
        <a:buFont typeface="Arial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3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6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9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2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6" algn="l" defTabSz="914446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461A0ADA-AE03-D65F-ED8F-D76CAEC15AB8}"/>
              </a:ext>
            </a:extLst>
          </p:cNvPr>
          <p:cNvSpPr/>
          <p:nvPr/>
        </p:nvSpPr>
        <p:spPr>
          <a:xfrm>
            <a:off x="5241032" y="4365104"/>
            <a:ext cx="908131" cy="19194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noFill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D609D1C-9C5A-028D-2D52-8A0EDAF46AE4}"/>
              </a:ext>
            </a:extLst>
          </p:cNvPr>
          <p:cNvSpPr/>
          <p:nvPr/>
        </p:nvSpPr>
        <p:spPr>
          <a:xfrm>
            <a:off x="920551" y="179906"/>
            <a:ext cx="6984777" cy="78058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/>
              <a:t>　　歯科保健総合対策事業　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04DA7D-CB4D-2E1D-9916-507B459670B9}"/>
              </a:ext>
            </a:extLst>
          </p:cNvPr>
          <p:cNvSpPr/>
          <p:nvPr/>
        </p:nvSpPr>
        <p:spPr>
          <a:xfrm>
            <a:off x="7981468" y="157450"/>
            <a:ext cx="1626472" cy="404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資料２－１</a:t>
            </a:r>
          </a:p>
        </p:txBody>
      </p:sp>
      <p:graphicFrame>
        <p:nvGraphicFramePr>
          <p:cNvPr id="8" name="図表 7">
            <a:extLst>
              <a:ext uri="{FF2B5EF4-FFF2-40B4-BE49-F238E27FC236}">
                <a16:creationId xmlns:a16="http://schemas.microsoft.com/office/drawing/2014/main" id="{2DA945B6-8B64-28B1-0EC9-C936646245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3505238"/>
              </p:ext>
            </p:extLst>
          </p:nvPr>
        </p:nvGraphicFramePr>
        <p:xfrm>
          <a:off x="2397707" y="1071623"/>
          <a:ext cx="6932042" cy="547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43E1A9-1C4E-B17B-3A2D-910C66800356}"/>
              </a:ext>
            </a:extLst>
          </p:cNvPr>
          <p:cNvSpPr/>
          <p:nvPr/>
        </p:nvSpPr>
        <p:spPr>
          <a:xfrm>
            <a:off x="1622165" y="1602570"/>
            <a:ext cx="701675" cy="6794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・う蝕、歯周病対策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817141-EE02-C589-0804-1284AE59814B}"/>
              </a:ext>
            </a:extLst>
          </p:cNvPr>
          <p:cNvSpPr/>
          <p:nvPr/>
        </p:nvSpPr>
        <p:spPr>
          <a:xfrm>
            <a:off x="4060350" y="1586560"/>
            <a:ext cx="1823795" cy="728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・良好な歯と口腔機能の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獲得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</a:t>
            </a:r>
            <a:r>
              <a:rPr lang="ja-JP" altLang="en-US" sz="1100" dirty="0" err="1">
                <a:solidFill>
                  <a:schemeClr val="tx1"/>
                </a:solidFill>
              </a:rPr>
              <a:t>う蝕</a:t>
            </a:r>
            <a:r>
              <a:rPr lang="ja-JP" altLang="en-US" sz="1100" dirty="0">
                <a:solidFill>
                  <a:schemeClr val="tx1"/>
                </a:solidFill>
              </a:rPr>
              <a:t>対策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D7F1A51-9948-AEDC-B72B-529D24EC9C34}"/>
              </a:ext>
            </a:extLst>
          </p:cNvPr>
          <p:cNvSpPr/>
          <p:nvPr/>
        </p:nvSpPr>
        <p:spPr>
          <a:xfrm>
            <a:off x="5863728" y="1620799"/>
            <a:ext cx="1914525" cy="5763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・歯周病、</a:t>
            </a:r>
            <a:r>
              <a:rPr lang="ja-JP" altLang="en-US" sz="1100" dirty="0" err="1">
                <a:solidFill>
                  <a:schemeClr val="tx1"/>
                </a:solidFill>
              </a:rPr>
              <a:t>う蝕</a:t>
            </a:r>
            <a:r>
              <a:rPr lang="ja-JP" altLang="en-US" sz="1100" dirty="0">
                <a:solidFill>
                  <a:schemeClr val="tx1"/>
                </a:solidFill>
              </a:rPr>
              <a:t>対策</a:t>
            </a:r>
            <a:r>
              <a:rPr lang="ja-JP" altLang="en-US" sz="1100" dirty="0"/>
              <a:t>対策・</a:t>
            </a:r>
            <a:endParaRPr lang="en-US" altLang="ja-JP" sz="1100" dirty="0"/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・口腔機能低下の予防</a:t>
            </a:r>
          </a:p>
          <a:p>
            <a:pPr>
              <a:defRPr/>
            </a:pPr>
            <a:endParaRPr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AC54266-FF8E-EC3F-DB68-BA0EF5F1F9B9}"/>
              </a:ext>
            </a:extLst>
          </p:cNvPr>
          <p:cNvSpPr/>
          <p:nvPr/>
        </p:nvSpPr>
        <p:spPr>
          <a:xfrm>
            <a:off x="7489901" y="1656361"/>
            <a:ext cx="1906588" cy="5144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・歯周病、</a:t>
            </a:r>
            <a:r>
              <a:rPr lang="ja-JP" altLang="en-US" sz="1100" dirty="0" err="1">
                <a:solidFill>
                  <a:schemeClr val="tx1"/>
                </a:solidFill>
              </a:rPr>
              <a:t>う蝕</a:t>
            </a:r>
            <a:r>
              <a:rPr lang="ja-JP" altLang="en-US" sz="1100" dirty="0">
                <a:solidFill>
                  <a:schemeClr val="tx1"/>
                </a:solidFill>
              </a:rPr>
              <a:t>対策</a:t>
            </a:r>
            <a:r>
              <a:rPr lang="ja-JP" altLang="en-US" sz="1100" dirty="0"/>
              <a:t>周</a:t>
            </a:r>
            <a:endParaRPr lang="en-US" altLang="ja-JP" sz="1100" dirty="0"/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・口腔機能低下の予防</a:t>
            </a:r>
          </a:p>
          <a:p>
            <a:pPr>
              <a:defRPr/>
            </a:pPr>
            <a:endParaRPr lang="ja-JP" altLang="en-US" sz="1100" dirty="0">
              <a:solidFill>
                <a:schemeClr val="tx1"/>
              </a:solidFill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D5DFF7A-45CC-71E6-E5B6-E287289B3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95008"/>
              </p:ext>
            </p:extLst>
          </p:nvPr>
        </p:nvGraphicFramePr>
        <p:xfrm>
          <a:off x="1013680" y="2213863"/>
          <a:ext cx="7608548" cy="432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7548">
                <a:tc>
                  <a:txBody>
                    <a:bodyPr/>
                    <a:lstStyle/>
                    <a:p>
                      <a:pPr algn="ctr"/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市町村</a:t>
                      </a:r>
                    </a:p>
                  </a:txBody>
                  <a:tcPr marL="91425" marR="91425" marT="45716" marB="45716"/>
                </a:tc>
                <a:tc>
                  <a:txBody>
                    <a:bodyPr/>
                    <a:lstStyle/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ja-JP" altLang="en-US" sz="1800" dirty="0"/>
                    </a:p>
                  </a:txBody>
                  <a:tcPr marL="91425" marR="91425" marT="45716" marB="45716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6442">
                <a:tc>
                  <a:txBody>
                    <a:bodyPr/>
                    <a:lstStyle/>
                    <a:p>
                      <a:pPr algn="ctr"/>
                      <a:endParaRPr kumimoji="1" lang="en-US" altLang="ja-JP" sz="1800" dirty="0"/>
                    </a:p>
                    <a:p>
                      <a:pPr algn="ctr"/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800" dirty="0"/>
                        <a:t>県</a:t>
                      </a:r>
                    </a:p>
                  </a:txBody>
                  <a:tcPr marL="91425" marR="91425" marT="45716" marB="45716"/>
                </a:tc>
                <a:tc>
                  <a:txBody>
                    <a:bodyPr/>
                    <a:lstStyle/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ja-JP" altLang="en-US" sz="1800" dirty="0"/>
                    </a:p>
                  </a:txBody>
                  <a:tcPr marL="91425" marR="91425"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山形 14">
            <a:extLst>
              <a:ext uri="{FF2B5EF4-FFF2-40B4-BE49-F238E27FC236}">
                <a16:creationId xmlns:a16="http://schemas.microsoft.com/office/drawing/2014/main" id="{491B9C29-749E-6100-A57B-8735F55FC7BE}"/>
              </a:ext>
            </a:extLst>
          </p:cNvPr>
          <p:cNvSpPr/>
          <p:nvPr/>
        </p:nvSpPr>
        <p:spPr>
          <a:xfrm>
            <a:off x="8740367" y="3399399"/>
            <a:ext cx="405209" cy="115764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>
              <a:solidFill>
                <a:schemeClr val="tx1"/>
              </a:solidFill>
            </a:endParaRPr>
          </a:p>
        </p:txBody>
      </p:sp>
      <p:sp>
        <p:nvSpPr>
          <p:cNvPr id="16" name="縦巻き 15">
            <a:extLst>
              <a:ext uri="{FF2B5EF4-FFF2-40B4-BE49-F238E27FC236}">
                <a16:creationId xmlns:a16="http://schemas.microsoft.com/office/drawing/2014/main" id="{D74E6FD5-2445-308B-D3E3-6037245FEC26}"/>
              </a:ext>
            </a:extLst>
          </p:cNvPr>
          <p:cNvSpPr/>
          <p:nvPr/>
        </p:nvSpPr>
        <p:spPr>
          <a:xfrm>
            <a:off x="9059736" y="2803584"/>
            <a:ext cx="509587" cy="383063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801" dirty="0"/>
              <a:t>生涯にわたる歯と口腔の健康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F1D8856-DC32-B0EB-F739-7C6E9C4C3B2B}"/>
              </a:ext>
            </a:extLst>
          </p:cNvPr>
          <p:cNvSpPr/>
          <p:nvPr/>
        </p:nvSpPr>
        <p:spPr>
          <a:xfrm>
            <a:off x="2475929" y="2214640"/>
            <a:ext cx="1620000" cy="11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か月児健診</a:t>
            </a:r>
            <a:endParaRPr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か月児健診</a:t>
            </a:r>
            <a:endParaRPr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1.6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歳、</a:t>
            </a: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歳児歯科健診</a:t>
            </a:r>
            <a:endParaRPr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en-US" altLang="ja-JP" sz="1200" dirty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歳児歯科健診</a:t>
            </a:r>
            <a:endParaRPr lang="en-US" altLang="ja-JP" sz="1200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フッ化物歯面塗布　　　　　　よい歯の教室　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AFC72E-88FB-0F80-A5E0-9B95C80BBEA0}"/>
              </a:ext>
            </a:extLst>
          </p:cNvPr>
          <p:cNvSpPr/>
          <p:nvPr/>
        </p:nvSpPr>
        <p:spPr>
          <a:xfrm>
            <a:off x="5882439" y="2226281"/>
            <a:ext cx="1537716" cy="11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歯周疾患検診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歯科健診後の歯磨き指導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オーラルフレイル予防に関する情報提供　等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D28A58B-BA59-3FDA-535A-D1004A0F9243}"/>
              </a:ext>
            </a:extLst>
          </p:cNvPr>
          <p:cNvSpPr/>
          <p:nvPr/>
        </p:nvSpPr>
        <p:spPr>
          <a:xfrm>
            <a:off x="4138408" y="2218326"/>
            <a:ext cx="1660669" cy="11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</a:rPr>
              <a:t>フッ化物洗口　　　　　　　　小学校での歯磨き指導・講話</a:t>
            </a:r>
            <a:endParaRPr lang="en-US" altLang="ja-JP" sz="12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</a:rPr>
              <a:t>学校保健委員会等での情報共有　等</a:t>
            </a:r>
            <a:endParaRPr lang="ja-JP" altLang="en-US" sz="1200" dirty="0"/>
          </a:p>
        </p:txBody>
      </p:sp>
      <p:sp>
        <p:nvSpPr>
          <p:cNvPr id="31" name="下矢印 30">
            <a:extLst>
              <a:ext uri="{FF2B5EF4-FFF2-40B4-BE49-F238E27FC236}">
                <a16:creationId xmlns:a16="http://schemas.microsoft.com/office/drawing/2014/main" id="{545908E4-5371-48DA-5F3E-42E3A01333E0}"/>
              </a:ext>
            </a:extLst>
          </p:cNvPr>
          <p:cNvSpPr/>
          <p:nvPr/>
        </p:nvSpPr>
        <p:spPr>
          <a:xfrm rot="10800000">
            <a:off x="6149164" y="3476753"/>
            <a:ext cx="375845" cy="492122"/>
          </a:xfrm>
          <a:prstGeom prst="downArrow">
            <a:avLst>
              <a:gd name="adj1" fmla="val 45998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  <p:sp>
        <p:nvSpPr>
          <p:cNvPr id="34" name="角丸四角形 33">
            <a:extLst>
              <a:ext uri="{FF2B5EF4-FFF2-40B4-BE49-F238E27FC236}">
                <a16:creationId xmlns:a16="http://schemas.microsoft.com/office/drawing/2014/main" id="{2F604A02-8083-5967-9CF6-5BB081375461}"/>
              </a:ext>
            </a:extLst>
          </p:cNvPr>
          <p:cNvSpPr/>
          <p:nvPr/>
        </p:nvSpPr>
        <p:spPr>
          <a:xfrm>
            <a:off x="6498591" y="3600627"/>
            <a:ext cx="990600" cy="36353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技術的助言・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　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角丸四角形 34">
            <a:extLst>
              <a:ext uri="{FF2B5EF4-FFF2-40B4-BE49-F238E27FC236}">
                <a16:creationId xmlns:a16="http://schemas.microsoft.com/office/drawing/2014/main" id="{1C4F39BC-D256-8ABE-F1ED-738C82858C0A}"/>
              </a:ext>
            </a:extLst>
          </p:cNvPr>
          <p:cNvSpPr/>
          <p:nvPr/>
        </p:nvSpPr>
        <p:spPr>
          <a:xfrm>
            <a:off x="4653917" y="3598716"/>
            <a:ext cx="990600" cy="36353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技術的助言・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支援等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BA69B3-BE92-CCE8-D112-751895F2750F}"/>
              </a:ext>
            </a:extLst>
          </p:cNvPr>
          <p:cNvSpPr/>
          <p:nvPr/>
        </p:nvSpPr>
        <p:spPr>
          <a:xfrm>
            <a:off x="920551" y="1001003"/>
            <a:ext cx="640216" cy="119771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</a:rPr>
              <a:t>ライフステージに応じた歯科保健対策</a:t>
            </a:r>
          </a:p>
        </p:txBody>
      </p:sp>
      <p:sp>
        <p:nvSpPr>
          <p:cNvPr id="38" name="下矢印 37">
            <a:extLst>
              <a:ext uri="{FF2B5EF4-FFF2-40B4-BE49-F238E27FC236}">
                <a16:creationId xmlns:a16="http://schemas.microsoft.com/office/drawing/2014/main" id="{424F06C9-246C-09D3-73C3-A6B4CE1AB91C}"/>
              </a:ext>
            </a:extLst>
          </p:cNvPr>
          <p:cNvSpPr/>
          <p:nvPr/>
        </p:nvSpPr>
        <p:spPr>
          <a:xfrm rot="10800000">
            <a:off x="4264980" y="3454368"/>
            <a:ext cx="388937" cy="492123"/>
          </a:xfrm>
          <a:prstGeom prst="downArrow">
            <a:avLst>
              <a:gd name="adj1" fmla="val 45998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  <p:sp>
        <p:nvSpPr>
          <p:cNvPr id="39" name="下矢印 38">
            <a:extLst>
              <a:ext uri="{FF2B5EF4-FFF2-40B4-BE49-F238E27FC236}">
                <a16:creationId xmlns:a16="http://schemas.microsoft.com/office/drawing/2014/main" id="{79851F95-EC0B-39CA-2A67-DCA07AB82D57}"/>
              </a:ext>
            </a:extLst>
          </p:cNvPr>
          <p:cNvSpPr/>
          <p:nvPr/>
        </p:nvSpPr>
        <p:spPr>
          <a:xfrm rot="10800000">
            <a:off x="3059261" y="3456529"/>
            <a:ext cx="400050" cy="487362"/>
          </a:xfrm>
          <a:prstGeom prst="downArrow">
            <a:avLst>
              <a:gd name="adj1" fmla="val 45998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758E752-3D47-D760-957C-FBC217B135ED}"/>
              </a:ext>
            </a:extLst>
          </p:cNvPr>
          <p:cNvSpPr/>
          <p:nvPr/>
        </p:nvSpPr>
        <p:spPr bwMode="gray">
          <a:xfrm>
            <a:off x="1459448" y="4088038"/>
            <a:ext cx="7018587" cy="24995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altLang="ja-JP" sz="12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defRPr/>
            </a:pPr>
            <a:endParaRPr lang="en-US" altLang="ja-JP" sz="1200" dirty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defRPr/>
            </a:pP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１　口腔保健支援センター事業　　　　　　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・・・資料２－３　　 </a:t>
            </a:r>
            <a:endParaRPr lang="ja-JP" altLang="en-US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  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　①　福島県歯科保健対策協議会設置運営事業　             　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　　②　高齢者、障がい児・者等への口腔ケア支援事業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・・・資料２－４　　    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　　③　災害時の歯科保健推進事業　　　　　　　　　　　　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・・・資料２－５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２　市町村歯科保健強化推進事業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３　地域歯科保健活動推進事業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４　子どものむし歯対策事業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５　歯周病予防推進事業　　　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・・・資料２－６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６　みんなのお口の健康支援事業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７　ヘル歯ーライフ８０２０推進事業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８　フレイル対策の住民向け普及啓発業務　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・・・資料２－７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defRPr/>
            </a:pPr>
            <a:endParaRPr lang="en-US" altLang="ja-JP" sz="1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　</a:t>
            </a:r>
            <a:endParaRPr lang="ja-JP" altLang="en-US" sz="1200" b="1" dirty="0">
              <a:solidFill>
                <a:schemeClr val="tx1"/>
              </a:solidFill>
            </a:endParaRPr>
          </a:p>
          <a:p>
            <a:pPr>
              <a:defRPr/>
            </a:pPr>
            <a:endParaRPr lang="ja-JP" altLang="en-US" sz="12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</a:rPr>
              <a:t>　　 </a:t>
            </a:r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　　　　　　</a:t>
            </a:r>
            <a:r>
              <a:rPr lang="ja-JP" altLang="en-US" sz="1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90538FF-14EE-28A5-E8A1-ED6B38689704}"/>
              </a:ext>
            </a:extLst>
          </p:cNvPr>
          <p:cNvSpPr/>
          <p:nvPr/>
        </p:nvSpPr>
        <p:spPr>
          <a:xfrm>
            <a:off x="8360507" y="3693861"/>
            <a:ext cx="531813" cy="35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1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CBFD2F6-2190-E74D-B339-868A807E4913}"/>
              </a:ext>
            </a:extLst>
          </p:cNvPr>
          <p:cNvSpPr/>
          <p:nvPr/>
        </p:nvSpPr>
        <p:spPr>
          <a:xfrm>
            <a:off x="1647513" y="1066727"/>
            <a:ext cx="751686" cy="556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51" dirty="0">
                <a:solidFill>
                  <a:schemeClr val="tx1"/>
                </a:solidFill>
                <a:latin typeface="+mj-ea"/>
                <a:ea typeface="+mj-ea"/>
              </a:rPr>
              <a:t>胎生期</a:t>
            </a:r>
            <a:endParaRPr lang="en-US" altLang="ja-JP" sz="1051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defRPr/>
            </a:pPr>
            <a:r>
              <a:rPr lang="ja-JP" altLang="en-US" sz="1051" dirty="0">
                <a:solidFill>
                  <a:schemeClr val="tx1"/>
                </a:solidFill>
                <a:latin typeface="+mj-ea"/>
                <a:ea typeface="+mj-ea"/>
              </a:rPr>
              <a:t>（妊娠期）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65825F0-F3BD-5364-1B70-5B83BDDA7AD4}"/>
              </a:ext>
            </a:extLst>
          </p:cNvPr>
          <p:cNvSpPr/>
          <p:nvPr/>
        </p:nvSpPr>
        <p:spPr>
          <a:xfrm>
            <a:off x="1666413" y="2240337"/>
            <a:ext cx="694794" cy="11848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200" dirty="0">
                <a:solidFill>
                  <a:schemeClr val="tx1"/>
                </a:solidFill>
                <a:latin typeface="+mj-ea"/>
                <a:ea typeface="+mj-ea"/>
              </a:rPr>
              <a:t>妊婦歯科健診等</a:t>
            </a:r>
          </a:p>
        </p:txBody>
      </p:sp>
      <p:sp>
        <p:nvSpPr>
          <p:cNvPr id="42" name="下矢印 41">
            <a:extLst>
              <a:ext uri="{FF2B5EF4-FFF2-40B4-BE49-F238E27FC236}">
                <a16:creationId xmlns:a16="http://schemas.microsoft.com/office/drawing/2014/main" id="{61E1D441-0BF8-D64C-0A21-F9E1A18B03EE}"/>
              </a:ext>
            </a:extLst>
          </p:cNvPr>
          <p:cNvSpPr/>
          <p:nvPr/>
        </p:nvSpPr>
        <p:spPr>
          <a:xfrm rot="10800000">
            <a:off x="1717359" y="3432119"/>
            <a:ext cx="398463" cy="493200"/>
          </a:xfrm>
          <a:prstGeom prst="downArrow">
            <a:avLst>
              <a:gd name="adj1" fmla="val 45998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082F72B0-5E78-2F64-533D-91AA67838C65}"/>
              </a:ext>
            </a:extLst>
          </p:cNvPr>
          <p:cNvSpPr/>
          <p:nvPr/>
        </p:nvSpPr>
        <p:spPr>
          <a:xfrm>
            <a:off x="2095522" y="3562053"/>
            <a:ext cx="990600" cy="36353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技術的助言・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0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支援等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FF88968-8FC3-C763-09AC-99BA94897939}"/>
              </a:ext>
            </a:extLst>
          </p:cNvPr>
          <p:cNvSpPr/>
          <p:nvPr/>
        </p:nvSpPr>
        <p:spPr>
          <a:xfrm>
            <a:off x="2484175" y="1504168"/>
            <a:ext cx="2169742" cy="809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・発達段階に応じた歯、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　口腔機能の獲得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・</a:t>
            </a:r>
            <a:r>
              <a:rPr lang="ja-JP" altLang="en-US" sz="1100" dirty="0" err="1">
                <a:solidFill>
                  <a:schemeClr val="tx1"/>
                </a:solidFill>
              </a:rPr>
              <a:t>う蝕</a:t>
            </a:r>
            <a:r>
              <a:rPr lang="ja-JP" altLang="en-US" sz="1100" dirty="0">
                <a:solidFill>
                  <a:schemeClr val="tx1"/>
                </a:solidFill>
              </a:rPr>
              <a:t>対策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33D0FE4-6A7C-0D28-2219-CD4A9AB6CA1A}"/>
              </a:ext>
            </a:extLst>
          </p:cNvPr>
          <p:cNvSpPr/>
          <p:nvPr/>
        </p:nvSpPr>
        <p:spPr>
          <a:xfrm>
            <a:off x="7463286" y="2211400"/>
            <a:ext cx="1504950" cy="118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歯周疾患検診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歯科健診後の歯磨き指導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介護予防教室における口腔衛生講話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100" dirty="0">
                <a:solidFill>
                  <a:schemeClr val="tx1"/>
                </a:solidFill>
              </a:rPr>
              <a:t>在宅の歯科保健指導</a:t>
            </a:r>
          </a:p>
        </p:txBody>
      </p:sp>
      <p:sp>
        <p:nvSpPr>
          <p:cNvPr id="48" name="下矢印 47">
            <a:extLst>
              <a:ext uri="{FF2B5EF4-FFF2-40B4-BE49-F238E27FC236}">
                <a16:creationId xmlns:a16="http://schemas.microsoft.com/office/drawing/2014/main" id="{C74F2086-250E-76B8-4F9C-43A2C21553F9}"/>
              </a:ext>
            </a:extLst>
          </p:cNvPr>
          <p:cNvSpPr/>
          <p:nvPr/>
        </p:nvSpPr>
        <p:spPr>
          <a:xfrm rot="10800000">
            <a:off x="7597007" y="3456671"/>
            <a:ext cx="361950" cy="492133"/>
          </a:xfrm>
          <a:prstGeom prst="downArrow">
            <a:avLst>
              <a:gd name="adj1" fmla="val 45998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  <p:sp>
        <p:nvSpPr>
          <p:cNvPr id="9" name="上下矢印 5">
            <a:extLst>
              <a:ext uri="{FF2B5EF4-FFF2-40B4-BE49-F238E27FC236}">
                <a16:creationId xmlns:a16="http://schemas.microsoft.com/office/drawing/2014/main" id="{85DB65E8-4232-F99A-3C28-AFF79B0F48AC}"/>
              </a:ext>
            </a:extLst>
          </p:cNvPr>
          <p:cNvSpPr/>
          <p:nvPr/>
        </p:nvSpPr>
        <p:spPr>
          <a:xfrm>
            <a:off x="8123990" y="3485979"/>
            <a:ext cx="272746" cy="493243"/>
          </a:xfrm>
          <a:prstGeom prst="upDownArrow">
            <a:avLst>
              <a:gd name="adj1" fmla="val 50000"/>
              <a:gd name="adj2" fmla="val 423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80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4561</TotalTime>
  <Words>325</Words>
  <Application>Microsoft Office PowerPoint</Application>
  <PresentationFormat>A4 210 x 297 mm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HGS創英角ｺﾞｼｯｸUB</vt:lpstr>
      <vt:lpstr>HG丸ｺﾞｼｯｸM-PRO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江藤 優希(etou-yuuki)</dc:creator>
  <cp:lastModifiedBy>齋藤 晴生</cp:lastModifiedBy>
  <cp:revision>421</cp:revision>
  <cp:lastPrinted>2026-01-13T22:23:03Z</cp:lastPrinted>
  <dcterms:created xsi:type="dcterms:W3CDTF">2020-07-21T01:53:22Z</dcterms:created>
  <dcterms:modified xsi:type="dcterms:W3CDTF">2026-01-16T01:37:05Z</dcterms:modified>
</cp:coreProperties>
</file>