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99"/>
    <a:srgbClr val="FF6699"/>
    <a:srgbClr val="FF66CC"/>
    <a:srgbClr val="FF9900"/>
    <a:srgbClr val="CCECFF"/>
    <a:srgbClr val="CCFF99"/>
    <a:srgbClr val="FFCC99"/>
    <a:srgbClr val="CC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13" autoAdjust="0"/>
    <p:restoredTop sz="94581" autoAdjust="0"/>
  </p:normalViewPr>
  <p:slideViewPr>
    <p:cSldViewPr snapToGrid="0">
      <p:cViewPr varScale="1">
        <p:scale>
          <a:sx n="90" d="100"/>
          <a:sy n="90" d="100"/>
        </p:scale>
        <p:origin x="60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F48AED-C013-4C4A-AB28-C080F332829F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226032E-080A-4441-A11A-DD7649065138}">
      <dgm:prSet phldrT="[テキスト]" custT="1"/>
      <dgm:spPr>
        <a:noFill/>
        <a:ln w="25400">
          <a:solidFill>
            <a:srgbClr val="002060"/>
          </a:solidFill>
        </a:ln>
      </dgm:spPr>
      <dgm:t>
        <a:bodyPr anchor="t" anchorCtr="0"/>
        <a:lstStyle/>
        <a:p>
          <a:r>
            <a:rPr kumimoji="1" lang="ja-JP" altLang="en-US" sz="1200" b="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学齢期</a:t>
          </a:r>
        </a:p>
      </dgm:t>
    </dgm:pt>
    <dgm:pt modelId="{1CFF871D-A011-4D55-A265-4218D004DFA5}" type="parTrans" cxnId="{CC1DDF18-6564-4F28-9EF9-E2FF8D017138}">
      <dgm:prSet/>
      <dgm:spPr/>
      <dgm:t>
        <a:bodyPr/>
        <a:lstStyle/>
        <a:p>
          <a:endParaRPr kumimoji="1" lang="ja-JP" altLang="en-US"/>
        </a:p>
      </dgm:t>
    </dgm:pt>
    <dgm:pt modelId="{D67B28BB-83B5-43FB-8C63-C9EB3D3DF050}" type="sibTrans" cxnId="{CC1DDF18-6564-4F28-9EF9-E2FF8D017138}">
      <dgm:prSet/>
      <dgm:spPr/>
      <dgm:t>
        <a:bodyPr/>
        <a:lstStyle/>
        <a:p>
          <a:endParaRPr kumimoji="1" lang="ja-JP" altLang="en-US"/>
        </a:p>
      </dgm:t>
    </dgm:pt>
    <dgm:pt modelId="{E5C95CA0-B37B-4C5A-A17A-8537F423888B}">
      <dgm:prSet phldrT="[テキスト]" custT="1"/>
      <dgm:spPr>
        <a:noFill/>
        <a:ln w="25400">
          <a:solidFill>
            <a:srgbClr val="002060"/>
          </a:solidFill>
        </a:ln>
      </dgm:spPr>
      <dgm:t>
        <a:bodyPr anchor="t" anchorCtr="0"/>
        <a:lstStyle/>
        <a:p>
          <a:r>
            <a:rPr kumimoji="1" lang="ja-JP" altLang="en-US" sz="1200" b="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成人期</a:t>
          </a:r>
        </a:p>
      </dgm:t>
    </dgm:pt>
    <dgm:pt modelId="{08B4AF43-BA77-42A6-95FF-C8AF5A1A8000}" type="parTrans" cxnId="{1133384F-3C6F-4CB2-AF15-4B2FDD25CA29}">
      <dgm:prSet/>
      <dgm:spPr/>
      <dgm:t>
        <a:bodyPr/>
        <a:lstStyle/>
        <a:p>
          <a:endParaRPr kumimoji="1" lang="ja-JP" altLang="en-US"/>
        </a:p>
      </dgm:t>
    </dgm:pt>
    <dgm:pt modelId="{62DAFEEA-D07B-49F6-B420-5A7C2BD8907C}" type="sibTrans" cxnId="{1133384F-3C6F-4CB2-AF15-4B2FDD25CA29}">
      <dgm:prSet/>
      <dgm:spPr/>
      <dgm:t>
        <a:bodyPr/>
        <a:lstStyle/>
        <a:p>
          <a:endParaRPr kumimoji="1" lang="ja-JP" altLang="en-US"/>
        </a:p>
      </dgm:t>
    </dgm:pt>
    <dgm:pt modelId="{59D5E078-DCA7-4990-ADCA-2824C1B82AAE}">
      <dgm:prSet custT="1"/>
      <dgm:spPr>
        <a:noFill/>
        <a:ln w="25400">
          <a:solidFill>
            <a:srgbClr val="002060"/>
          </a:solidFill>
        </a:ln>
      </dgm:spPr>
      <dgm:t>
        <a:bodyPr anchor="t" anchorCtr="0"/>
        <a:lstStyle/>
        <a:p>
          <a:r>
            <a:rPr kumimoji="1" lang="ja-JP" altLang="en-US" sz="1200" b="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高齢期</a:t>
          </a:r>
        </a:p>
      </dgm:t>
    </dgm:pt>
    <dgm:pt modelId="{D755AE89-1723-4C8F-B029-65C60320D7C7}" type="parTrans" cxnId="{A8C5F86D-D141-4DFB-A073-2D7BCAF16A8D}">
      <dgm:prSet/>
      <dgm:spPr/>
      <dgm:t>
        <a:bodyPr/>
        <a:lstStyle/>
        <a:p>
          <a:endParaRPr kumimoji="1" lang="ja-JP" altLang="en-US"/>
        </a:p>
      </dgm:t>
    </dgm:pt>
    <dgm:pt modelId="{F6027BED-7EDA-4B8F-B1AF-C1928CA67E4D}" type="sibTrans" cxnId="{A8C5F86D-D141-4DFB-A073-2D7BCAF16A8D}">
      <dgm:prSet/>
      <dgm:spPr/>
      <dgm:t>
        <a:bodyPr/>
        <a:lstStyle/>
        <a:p>
          <a:endParaRPr kumimoji="1" lang="ja-JP" altLang="en-US"/>
        </a:p>
      </dgm:t>
    </dgm:pt>
    <dgm:pt modelId="{B0E889ED-4AEC-4122-8538-E6A2573FEEBC}">
      <dgm:prSet phldrT="[テキスト]" custT="1"/>
      <dgm:spPr>
        <a:noFill/>
        <a:ln w="25400">
          <a:solidFill>
            <a:srgbClr val="002060"/>
          </a:solidFill>
        </a:ln>
      </dgm:spPr>
      <dgm:t>
        <a:bodyPr anchor="t" anchorCtr="0"/>
        <a:lstStyle/>
        <a:p>
          <a:r>
            <a:rPr kumimoji="1" lang="ja-JP" altLang="en-US" sz="1200" b="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rPr>
            <a:t>乳幼児期</a:t>
          </a:r>
        </a:p>
      </dgm:t>
    </dgm:pt>
    <dgm:pt modelId="{FF79A9E8-6674-47B8-9699-F699904A6847}" type="sibTrans" cxnId="{2F318A62-9A0F-477A-88CB-1B041A691C6E}">
      <dgm:prSet/>
      <dgm:spPr/>
      <dgm:t>
        <a:bodyPr/>
        <a:lstStyle/>
        <a:p>
          <a:endParaRPr kumimoji="1" lang="ja-JP" altLang="en-US"/>
        </a:p>
      </dgm:t>
    </dgm:pt>
    <dgm:pt modelId="{B2C4E026-52F2-48FA-BBBB-5AE6F1CA33DC}" type="parTrans" cxnId="{2F318A62-9A0F-477A-88CB-1B041A691C6E}">
      <dgm:prSet/>
      <dgm:spPr/>
      <dgm:t>
        <a:bodyPr/>
        <a:lstStyle/>
        <a:p>
          <a:endParaRPr kumimoji="1" lang="ja-JP" altLang="en-US"/>
        </a:p>
      </dgm:t>
    </dgm:pt>
    <dgm:pt modelId="{1DBDBD07-C39E-4244-8FC2-B32D034ED13D}" type="pres">
      <dgm:prSet presAssocID="{05F48AED-C013-4C4A-AB28-C080F332829F}" presName="Name0" presStyleCnt="0">
        <dgm:presLayoutVars>
          <dgm:dir/>
          <dgm:resizeHandles val="exact"/>
        </dgm:presLayoutVars>
      </dgm:prSet>
      <dgm:spPr/>
    </dgm:pt>
    <dgm:pt modelId="{BC38D6D5-3ED6-4204-BC0F-B40CB48C87B7}" type="pres">
      <dgm:prSet presAssocID="{B0E889ED-4AEC-4122-8538-E6A2573FEEBC}" presName="parTxOnly" presStyleLbl="node1" presStyleIdx="0" presStyleCnt="4" custLinFactNeighborX="-84139">
        <dgm:presLayoutVars>
          <dgm:bulletEnabled val="1"/>
        </dgm:presLayoutVars>
      </dgm:prSet>
      <dgm:spPr/>
    </dgm:pt>
    <dgm:pt modelId="{B022E3C8-011E-4572-8488-B3EF38E0A57C}" type="pres">
      <dgm:prSet presAssocID="{FF79A9E8-6674-47B8-9699-F699904A6847}" presName="parSpace" presStyleCnt="0"/>
      <dgm:spPr/>
    </dgm:pt>
    <dgm:pt modelId="{4A4AE3AD-CE7A-4535-9416-C1F567D343F9}" type="pres">
      <dgm:prSet presAssocID="{4226032E-080A-4441-A11A-DD7649065138}" presName="parTxOnly" presStyleLbl="node1" presStyleIdx="1" presStyleCnt="4" custLinFactNeighborX="-6750" custLinFactNeighborY="-83655">
        <dgm:presLayoutVars>
          <dgm:bulletEnabled val="1"/>
        </dgm:presLayoutVars>
      </dgm:prSet>
      <dgm:spPr/>
    </dgm:pt>
    <dgm:pt modelId="{47C82A6C-5B11-4DD7-991D-81115EC6F7A0}" type="pres">
      <dgm:prSet presAssocID="{D67B28BB-83B5-43FB-8C63-C9EB3D3DF050}" presName="parSpace" presStyleCnt="0"/>
      <dgm:spPr/>
    </dgm:pt>
    <dgm:pt modelId="{84174DA4-C842-4868-B035-6E4350813742}" type="pres">
      <dgm:prSet presAssocID="{E5C95CA0-B37B-4C5A-A17A-8537F423888B}" presName="parTxOnly" presStyleLbl="node1" presStyleIdx="2" presStyleCnt="4">
        <dgm:presLayoutVars>
          <dgm:bulletEnabled val="1"/>
        </dgm:presLayoutVars>
      </dgm:prSet>
      <dgm:spPr/>
    </dgm:pt>
    <dgm:pt modelId="{F6D8307B-38B9-438B-AE72-057BD65226C8}" type="pres">
      <dgm:prSet presAssocID="{62DAFEEA-D07B-49F6-B420-5A7C2BD8907C}" presName="parSpace" presStyleCnt="0"/>
      <dgm:spPr/>
    </dgm:pt>
    <dgm:pt modelId="{0D14AAB1-D7BD-4489-81AB-BA1981D3DF29}" type="pres">
      <dgm:prSet presAssocID="{59D5E078-DCA7-4990-ADCA-2824C1B82AAE}" presName="parTxOnly" presStyleLbl="node1" presStyleIdx="3" presStyleCnt="4" custLinFactNeighborX="12036" custLinFactNeighborY="-1317">
        <dgm:presLayoutVars>
          <dgm:bulletEnabled val="1"/>
        </dgm:presLayoutVars>
      </dgm:prSet>
      <dgm:spPr/>
    </dgm:pt>
  </dgm:ptLst>
  <dgm:cxnLst>
    <dgm:cxn modelId="{37BCCF0B-C100-4F6E-8FD3-F79D709096B2}" type="presOf" srcId="{E5C95CA0-B37B-4C5A-A17A-8537F423888B}" destId="{84174DA4-C842-4868-B035-6E4350813742}" srcOrd="0" destOrd="0" presId="urn:microsoft.com/office/officeart/2005/8/layout/hChevron3"/>
    <dgm:cxn modelId="{EF52220D-4A66-43DC-B15F-3914D1B3D8A9}" type="presOf" srcId="{B0E889ED-4AEC-4122-8538-E6A2573FEEBC}" destId="{BC38D6D5-3ED6-4204-BC0F-B40CB48C87B7}" srcOrd="0" destOrd="0" presId="urn:microsoft.com/office/officeart/2005/8/layout/hChevron3"/>
    <dgm:cxn modelId="{CC1DDF18-6564-4F28-9EF9-E2FF8D017138}" srcId="{05F48AED-C013-4C4A-AB28-C080F332829F}" destId="{4226032E-080A-4441-A11A-DD7649065138}" srcOrd="1" destOrd="0" parTransId="{1CFF871D-A011-4D55-A265-4218D004DFA5}" sibTransId="{D67B28BB-83B5-43FB-8C63-C9EB3D3DF050}"/>
    <dgm:cxn modelId="{C60E1B5C-4D56-41A3-805A-CADF438069EA}" type="presOf" srcId="{05F48AED-C013-4C4A-AB28-C080F332829F}" destId="{1DBDBD07-C39E-4244-8FC2-B32D034ED13D}" srcOrd="0" destOrd="0" presId="urn:microsoft.com/office/officeart/2005/8/layout/hChevron3"/>
    <dgm:cxn modelId="{2F318A62-9A0F-477A-88CB-1B041A691C6E}" srcId="{05F48AED-C013-4C4A-AB28-C080F332829F}" destId="{B0E889ED-4AEC-4122-8538-E6A2573FEEBC}" srcOrd="0" destOrd="0" parTransId="{B2C4E026-52F2-48FA-BBBB-5AE6F1CA33DC}" sibTransId="{FF79A9E8-6674-47B8-9699-F699904A6847}"/>
    <dgm:cxn modelId="{A8C5F86D-D141-4DFB-A073-2D7BCAF16A8D}" srcId="{05F48AED-C013-4C4A-AB28-C080F332829F}" destId="{59D5E078-DCA7-4990-ADCA-2824C1B82AAE}" srcOrd="3" destOrd="0" parTransId="{D755AE89-1723-4C8F-B029-65C60320D7C7}" sibTransId="{F6027BED-7EDA-4B8F-B1AF-C1928CA67E4D}"/>
    <dgm:cxn modelId="{1133384F-3C6F-4CB2-AF15-4B2FDD25CA29}" srcId="{05F48AED-C013-4C4A-AB28-C080F332829F}" destId="{E5C95CA0-B37B-4C5A-A17A-8537F423888B}" srcOrd="2" destOrd="0" parTransId="{08B4AF43-BA77-42A6-95FF-C8AF5A1A8000}" sibTransId="{62DAFEEA-D07B-49F6-B420-5A7C2BD8907C}"/>
    <dgm:cxn modelId="{FC864356-65E7-4C1A-8AD2-ED6933988DDC}" type="presOf" srcId="{4226032E-080A-4441-A11A-DD7649065138}" destId="{4A4AE3AD-CE7A-4535-9416-C1F567D343F9}" srcOrd="0" destOrd="0" presId="urn:microsoft.com/office/officeart/2005/8/layout/hChevron3"/>
    <dgm:cxn modelId="{AA2A2DCD-EF7E-43D5-A4E1-8066E68C19C0}" type="presOf" srcId="{59D5E078-DCA7-4990-ADCA-2824C1B82AAE}" destId="{0D14AAB1-D7BD-4489-81AB-BA1981D3DF29}" srcOrd="0" destOrd="0" presId="urn:microsoft.com/office/officeart/2005/8/layout/hChevron3"/>
    <dgm:cxn modelId="{57ADF055-1CCE-4DE2-AB20-CED272DADD7E}" type="presParOf" srcId="{1DBDBD07-C39E-4244-8FC2-B32D034ED13D}" destId="{BC38D6D5-3ED6-4204-BC0F-B40CB48C87B7}" srcOrd="0" destOrd="0" presId="urn:microsoft.com/office/officeart/2005/8/layout/hChevron3"/>
    <dgm:cxn modelId="{FDDF04A8-97DB-418F-AB2E-5F85A08DD393}" type="presParOf" srcId="{1DBDBD07-C39E-4244-8FC2-B32D034ED13D}" destId="{B022E3C8-011E-4572-8488-B3EF38E0A57C}" srcOrd="1" destOrd="0" presId="urn:microsoft.com/office/officeart/2005/8/layout/hChevron3"/>
    <dgm:cxn modelId="{EE4A5C36-1CF0-40D3-8BD0-20C95B70CC9F}" type="presParOf" srcId="{1DBDBD07-C39E-4244-8FC2-B32D034ED13D}" destId="{4A4AE3AD-CE7A-4535-9416-C1F567D343F9}" srcOrd="2" destOrd="0" presId="urn:microsoft.com/office/officeart/2005/8/layout/hChevron3"/>
    <dgm:cxn modelId="{BB000C7A-01F5-4DFC-9A92-AF82B76C90E4}" type="presParOf" srcId="{1DBDBD07-C39E-4244-8FC2-B32D034ED13D}" destId="{47C82A6C-5B11-4DD7-991D-81115EC6F7A0}" srcOrd="3" destOrd="0" presId="urn:microsoft.com/office/officeart/2005/8/layout/hChevron3"/>
    <dgm:cxn modelId="{D92831E0-2820-40B5-9DB7-C7C54B550490}" type="presParOf" srcId="{1DBDBD07-C39E-4244-8FC2-B32D034ED13D}" destId="{84174DA4-C842-4868-B035-6E4350813742}" srcOrd="4" destOrd="0" presId="urn:microsoft.com/office/officeart/2005/8/layout/hChevron3"/>
    <dgm:cxn modelId="{5F6CCAA1-A596-4F2C-BB9B-2758A56CB13C}" type="presParOf" srcId="{1DBDBD07-C39E-4244-8FC2-B32D034ED13D}" destId="{F6D8307B-38B9-438B-AE72-057BD65226C8}" srcOrd="5" destOrd="0" presId="urn:microsoft.com/office/officeart/2005/8/layout/hChevron3"/>
    <dgm:cxn modelId="{DE065933-AC0F-4F25-AD17-5D40F3DD41C4}" type="presParOf" srcId="{1DBDBD07-C39E-4244-8FC2-B32D034ED13D}" destId="{0D14AAB1-D7BD-4489-81AB-BA1981D3DF29}" srcOrd="6" destOrd="0" presId="urn:microsoft.com/office/officeart/2005/8/layout/hChevron3"/>
  </dgm:cxnLst>
  <dgm:bg>
    <a:solidFill>
      <a:srgbClr val="00B05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8D6D5-3ED6-4204-BC0F-B40CB48C87B7}">
      <dsp:nvSpPr>
        <dsp:cNvPr id="0" name=""/>
        <dsp:cNvSpPr/>
      </dsp:nvSpPr>
      <dsp:spPr>
        <a:xfrm>
          <a:off x="0" y="0"/>
          <a:ext cx="2645784" cy="566705"/>
        </a:xfrm>
        <a:prstGeom prst="homePlate">
          <a:avLst/>
        </a:prstGeom>
        <a:noFill/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0" kern="12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rPr>
            <a:t>乳幼児期</a:t>
          </a:r>
        </a:p>
      </dsp:txBody>
      <dsp:txXfrm>
        <a:off x="0" y="0"/>
        <a:ext cx="2504108" cy="566705"/>
      </dsp:txXfrm>
    </dsp:sp>
    <dsp:sp modelId="{4A4AE3AD-CE7A-4535-9416-C1F567D343F9}">
      <dsp:nvSpPr>
        <dsp:cNvPr id="0" name=""/>
        <dsp:cNvSpPr/>
      </dsp:nvSpPr>
      <dsp:spPr>
        <a:xfrm>
          <a:off x="2083546" y="0"/>
          <a:ext cx="2645784" cy="566705"/>
        </a:xfrm>
        <a:prstGeom prst="chevron">
          <a:avLst/>
        </a:prstGeom>
        <a:noFill/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0" kern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学齢期</a:t>
          </a:r>
        </a:p>
      </dsp:txBody>
      <dsp:txXfrm>
        <a:off x="2366899" y="0"/>
        <a:ext cx="2079079" cy="566705"/>
      </dsp:txXfrm>
    </dsp:sp>
    <dsp:sp modelId="{84174DA4-C842-4868-B035-6E4350813742}">
      <dsp:nvSpPr>
        <dsp:cNvPr id="0" name=""/>
        <dsp:cNvSpPr/>
      </dsp:nvSpPr>
      <dsp:spPr>
        <a:xfrm>
          <a:off x="4235891" y="0"/>
          <a:ext cx="2645784" cy="566705"/>
        </a:xfrm>
        <a:prstGeom prst="chevron">
          <a:avLst/>
        </a:prstGeom>
        <a:noFill/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0" kern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成人期</a:t>
          </a:r>
        </a:p>
      </dsp:txBody>
      <dsp:txXfrm>
        <a:off x="4519244" y="0"/>
        <a:ext cx="2079079" cy="566705"/>
      </dsp:txXfrm>
    </dsp:sp>
    <dsp:sp modelId="{0D14AAB1-D7BD-4489-81AB-BA1981D3DF29}">
      <dsp:nvSpPr>
        <dsp:cNvPr id="0" name=""/>
        <dsp:cNvSpPr/>
      </dsp:nvSpPr>
      <dsp:spPr>
        <a:xfrm>
          <a:off x="6355155" y="0"/>
          <a:ext cx="2645784" cy="566705"/>
        </a:xfrm>
        <a:prstGeom prst="chevron">
          <a:avLst/>
        </a:prstGeom>
        <a:noFill/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0" kern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高齢期</a:t>
          </a:r>
        </a:p>
      </dsp:txBody>
      <dsp:txXfrm>
        <a:off x="6638508" y="0"/>
        <a:ext cx="2079079" cy="566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8A337-99FE-47F1-9908-9C6644D89D5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E303C-00B1-48FA-838B-564BD4287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851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1955E-B695-4C55-90FB-53871BDABC60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89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17A06-657B-4B8F-BB9D-FDB7EB3F49E6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46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B5D7B-5118-462E-BB33-BE6F64641530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730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41F6-8AFF-4B36-AF58-898CD7AA20F3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53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CFF6-0D4B-4859-AE9C-F4C85BDA1972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14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BE19-17A8-4412-9090-F4CBBD7A2121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71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599C1-1B31-499A-BB6F-39E977233520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99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EA97-F0C6-4CDD-87FE-9595ABF5BD5D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87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5AB8-6A10-4692-99F1-7B00601CF58B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87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0839-4279-47CA-9C6F-E29C3ADF9A56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13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8DCA-2697-47B1-82FA-7332D83125D7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4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DE73D-7BB6-4DA6-A557-3B5EF90BE004}" type="datetime1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18BE9-E96F-4BCB-BE5A-1140ACFA5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86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12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4240356" y="711016"/>
            <a:ext cx="5183044" cy="1673764"/>
          </a:xfrm>
          <a:prstGeom prst="roundRect">
            <a:avLst>
              <a:gd name="adj" fmla="val 11337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r>
              <a:rPr lang="en-US" altLang="ja-JP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Ⅱ</a:t>
            </a: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設置根拠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◆ 歯科口腔保健の推進に関する法律 第十五条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1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都道府県、保健所を設置する市及び特別区は、口腔保健支援センターを設け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1100" dirty="0" err="1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る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ことができる。口腔保健支援センターは、第七条から第十一条までに規定する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施策の実施のため、歯科医療等業務に従事する者等に対する情報の提供、研修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の実施その他の支援を行う機関とする。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en-US" altLang="ja-JP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◆ </a:t>
            </a: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地域保健対策の推進に関する基本的な指針</a:t>
            </a:r>
            <a:r>
              <a:rPr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（平成６年厚生省告示第</a:t>
            </a:r>
            <a:r>
              <a:rPr lang="en-US" altLang="ja-JP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374</a:t>
            </a:r>
            <a:r>
              <a:rPr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号）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都道府県、政令市及び特別区は、口腔保健支援センターを設け、歯科医療等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業務に従事する者等に対する情報提供、研修の実施その他の支援を行うこと。</a:t>
            </a:r>
            <a:endParaRPr lang="en-US" altLang="ja-JP" sz="14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694269" y="178817"/>
            <a:ext cx="8729131" cy="43664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66CCFF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317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口腔保健支援センター設置について</a:t>
            </a:r>
            <a:endParaRPr lang="en-US" altLang="ja-JP" sz="2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額縁 1"/>
          <p:cNvSpPr/>
          <p:nvPr/>
        </p:nvSpPr>
        <p:spPr>
          <a:xfrm>
            <a:off x="811666" y="2479309"/>
            <a:ext cx="8494336" cy="936702"/>
          </a:xfrm>
          <a:prstGeom prst="beve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 </a:t>
            </a:r>
            <a:r>
              <a:rPr kumimoji="1" lang="en-US" altLang="ja-JP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Ⅲ </a:t>
            </a:r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設置目的</a:t>
            </a:r>
            <a:endParaRPr kumimoji="1" lang="en-US" altLang="ja-JP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　本県の歯科保健事業の充実・強化及び関係機関・団体との連携強化を図り、生涯を通じた切れ目のない歯科口腔</a:t>
            </a:r>
            <a:endParaRPr kumimoji="1" lang="en-US" altLang="ja-JP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保健を推進するため、「福島県口腔保健支援センター」を設置する。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694269" y="733324"/>
            <a:ext cx="3465136" cy="1673764"/>
          </a:xfrm>
          <a:prstGeom prst="roundRect">
            <a:avLst>
              <a:gd name="adj" fmla="val 11337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r>
              <a:rPr lang="en-US" altLang="ja-JP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Ⅰ</a:t>
            </a: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背景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700"/>
              </a:lnSpc>
            </a:pP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本県の健康づくりの基本目標「健康寿命の延伸と　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健康格差の縮小」に寄与するため、福島県歯科口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腔保健の推進に関する条例及び福島県歯科保健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基本計画に基づき、</a:t>
            </a:r>
            <a:r>
              <a:rPr lang="ja-JP" altLang="en-US" sz="1100" u="sng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生涯を通じた切れ目のない歯</a:t>
            </a:r>
            <a:endParaRPr lang="en-US" altLang="ja-JP" sz="1100" u="sng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1100" u="sng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科口腔保健を推進できるよう、歯科保健事業の充</a:t>
            </a:r>
            <a:endParaRPr lang="en-US" altLang="ja-JP" sz="1100" u="sng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1100" u="sng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実・強化及び関係機関・団体の連携強化が必要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で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ある。　</a:t>
            </a:r>
            <a:endParaRPr lang="en-US" altLang="ja-JP" sz="14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807249" y="3461985"/>
            <a:ext cx="4769483" cy="1477328"/>
          </a:xfrm>
          <a:prstGeom prst="rect">
            <a:avLst/>
          </a:prstGeom>
          <a:noFill/>
          <a:ln w="317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Ⅳ</a:t>
            </a:r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 主な業務内容</a:t>
            </a:r>
            <a:endParaRPr kumimoji="1" lang="en-US" altLang="ja-JP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en-US" altLang="ja-JP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 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 県全体の施策の評価・検討　　　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・ 歯科口腔保健に関する啓発　　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 歯科保健医療等の従事者に対する研修及び情報発信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 配慮が必要な方が定期的に歯科検診または歯科医療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を受けられる歯科保健医療体制の整備促進　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・ 災害発生時の歯科保健活動の体制整備　　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 調査・</a:t>
            </a:r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研究　　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4802366" y="5109420"/>
            <a:ext cx="2849435" cy="297732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歯周病リスク検査および保健指導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7651802" y="5109419"/>
            <a:ext cx="1771598" cy="308168"/>
          </a:xfrm>
          <a:prstGeom prst="roundRect">
            <a:avLst>
              <a:gd name="adj" fmla="val 50000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</a:t>
            </a: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8020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認定・表彰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直方体 3"/>
          <p:cNvSpPr/>
          <p:nvPr/>
        </p:nvSpPr>
        <p:spPr>
          <a:xfrm>
            <a:off x="379141" y="5109419"/>
            <a:ext cx="432525" cy="1503505"/>
          </a:xfrm>
          <a:prstGeom prst="cub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現状の取組</a:t>
            </a:r>
          </a:p>
        </p:txBody>
      </p:sp>
      <p:graphicFrame>
        <p:nvGraphicFramePr>
          <p:cNvPr id="33" name="図表 32"/>
          <p:cNvGraphicFramePr/>
          <p:nvPr>
            <p:extLst>
              <p:ext uri="{D42A27DB-BD31-4B8C-83A1-F6EECF244321}">
                <p14:modId xmlns:p14="http://schemas.microsoft.com/office/powerpoint/2010/main" val="2730162153"/>
              </p:ext>
            </p:extLst>
          </p:nvPr>
        </p:nvGraphicFramePr>
        <p:xfrm>
          <a:off x="737587" y="5972875"/>
          <a:ext cx="9000940" cy="566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" name="ホームベース 33"/>
          <p:cNvSpPr/>
          <p:nvPr/>
        </p:nvSpPr>
        <p:spPr>
          <a:xfrm>
            <a:off x="730614" y="6256301"/>
            <a:ext cx="9000940" cy="331386"/>
          </a:xfrm>
          <a:prstGeom prst="homePlate">
            <a:avLst/>
          </a:prstGeom>
          <a:solidFill>
            <a:srgbClr val="FF6699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各ライフステージの特性及びライフコースアプローチを踏まえた歯科口腔保健施策の推進</a:t>
            </a:r>
            <a:endParaRPr lang="en-US" altLang="ja-JP" sz="12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737587" y="5677572"/>
            <a:ext cx="8729132" cy="291344"/>
          </a:xfrm>
          <a:prstGeom prst="roundRect">
            <a:avLst>
              <a:gd name="adj" fmla="val 500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　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食育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730614" y="5394311"/>
            <a:ext cx="8729132" cy="291344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　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むし歯や歯周病予防に関する啓発</a:t>
            </a:r>
            <a:endParaRPr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732767" y="5105461"/>
            <a:ext cx="4069600" cy="299205"/>
          </a:xfrm>
          <a:prstGeom prst="round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フッ化物洗口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43745" y="3580946"/>
            <a:ext cx="2510169" cy="146193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課題</a:t>
            </a: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若い世代からのオーラルフレイルの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普及啓発が必要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</a:t>
            </a:r>
            <a:r>
              <a:rPr kumimoji="1" lang="ja-JP" altLang="en-US" sz="11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障がい</a:t>
            </a:r>
            <a:r>
              <a:rPr kumimoji="1"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児</a:t>
            </a:r>
            <a:r>
              <a:rPr kumimoji="1"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者や要介護高齢者等が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定期的に口腔ケアや歯科治療が受け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kumimoji="1" lang="ja-JP" altLang="en-US" sz="11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られる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体制整備が必要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災害発生に備えた関係機関・団体と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連携した知識及び対応力向上が必要</a:t>
            </a:r>
          </a:p>
        </p:txBody>
      </p:sp>
      <p:sp>
        <p:nvSpPr>
          <p:cNvPr id="39" name="下カーブ矢印 38"/>
          <p:cNvSpPr/>
          <p:nvPr/>
        </p:nvSpPr>
        <p:spPr>
          <a:xfrm rot="18537210">
            <a:off x="277894" y="4316029"/>
            <a:ext cx="880357" cy="6615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右矢印 8"/>
          <p:cNvSpPr/>
          <p:nvPr/>
        </p:nvSpPr>
        <p:spPr>
          <a:xfrm rot="20888263">
            <a:off x="3375915" y="3858551"/>
            <a:ext cx="625601" cy="1040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取組の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強化</a:t>
            </a:r>
          </a:p>
        </p:txBody>
      </p:sp>
      <p:sp>
        <p:nvSpPr>
          <p:cNvPr id="41" name="右矢印 40"/>
          <p:cNvSpPr/>
          <p:nvPr/>
        </p:nvSpPr>
        <p:spPr>
          <a:xfrm rot="20888263">
            <a:off x="8502648" y="3932639"/>
            <a:ext cx="291396" cy="6942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8813800" y="3544073"/>
            <a:ext cx="795867" cy="1384674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生涯を通じた切れ目のない歯科口腔保健の推進</a:t>
            </a:r>
            <a:endParaRPr lang="en-US" altLang="ja-JP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66" y="6000082"/>
            <a:ext cx="405707" cy="38331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863" y="5968916"/>
            <a:ext cx="408305" cy="330727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7DD9F3C7-E975-4D5E-9A1F-405977520073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630" y="5980753"/>
            <a:ext cx="519980" cy="393892"/>
          </a:xfrm>
          <a:prstGeom prst="rect">
            <a:avLst/>
          </a:prstGeom>
          <a:noFill/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548ECD5A-158E-4F13-AA16-B76465C92C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9372" y="6131031"/>
            <a:ext cx="384496" cy="216610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6BF2AB6D-DAE8-4F66-B10F-EBE32BCC187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940" y="5984712"/>
            <a:ext cx="408428" cy="31493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1301" y="6008816"/>
            <a:ext cx="329733" cy="290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角丸四角形 25"/>
          <p:cNvSpPr/>
          <p:nvPr/>
        </p:nvSpPr>
        <p:spPr>
          <a:xfrm>
            <a:off x="7925658" y="227295"/>
            <a:ext cx="1445376" cy="4036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020533" y="239130"/>
            <a:ext cx="1346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b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資料２－３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2710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4293</TotalTime>
  <Words>502</Words>
  <Application>Microsoft Office PowerPoint</Application>
  <PresentationFormat>A4 210 x 297 mm</PresentationFormat>
  <Paragraphs>53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BIZ UDゴシック</vt:lpstr>
      <vt:lpstr>HG丸ｺﾞｼｯｸM-PRO</vt:lpstr>
      <vt:lpstr>HG創英角ｺﾞｼｯｸUB</vt:lpstr>
      <vt:lpstr>ＭＳ Ｐゴシック</vt:lpstr>
      <vt:lpstr>ＭＳ Ｐ明朝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渡邉 美里</dc:creator>
  <cp:lastModifiedBy>齋藤 晴生</cp:lastModifiedBy>
  <cp:revision>345</cp:revision>
  <cp:lastPrinted>2026-01-14T04:07:00Z</cp:lastPrinted>
  <dcterms:created xsi:type="dcterms:W3CDTF">2024-10-30T23:54:23Z</dcterms:created>
  <dcterms:modified xsi:type="dcterms:W3CDTF">2026-02-09T04:17:14Z</dcterms:modified>
</cp:coreProperties>
</file>