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96" r:id="rId1"/>
  </p:sldMasterIdLst>
  <p:notesMasterIdLst>
    <p:notesMasterId r:id="rId8"/>
  </p:notesMasterIdLst>
  <p:handoutMasterIdLst>
    <p:handoutMasterId r:id="rId9"/>
  </p:handoutMasterIdLst>
  <p:sldIdLst>
    <p:sldId id="267" r:id="rId2"/>
    <p:sldId id="264" r:id="rId3"/>
    <p:sldId id="269" r:id="rId4"/>
    <p:sldId id="268" r:id="rId5"/>
    <p:sldId id="271" r:id="rId6"/>
    <p:sldId id="272" r:id="rId7"/>
  </p:sldIdLst>
  <p:sldSz cx="9906000" cy="6858000" type="A4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スタイルなし、表のグリッド線なし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2" d="100"/>
          <a:sy n="82" d="100"/>
        </p:scale>
        <p:origin x="130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>
            <a:extLst>
              <a:ext uri="{FF2B5EF4-FFF2-40B4-BE49-F238E27FC236}">
                <a16:creationId xmlns:a16="http://schemas.microsoft.com/office/drawing/2014/main" id="{8E0CF1D9-6F3F-3A4B-AE8D-96324883922E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50576CB3-D2ED-FC2E-D0C9-7E0C3204FADF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727117C0-C642-A7C6-ED98-6F79A516381F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632E17A2-44E5-3925-15F0-D86F16B8DAC9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985BC38-145E-4F54-AB33-819F74EA6C7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37560005"/>
      </p:ext>
    </p:extLst>
  </p:cSld>
  <p:clrMap bg1="lt1" tx1="dk1" bg2="lt2" tx2="dk2" accent1="accent1" accent2="accent2" accent3="accent3" accent4="accent4" accent5="accent5" accent6="accent6" hlink="hlink" folHlink="folHlink"/>
  <p:hf sldNum="0"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979488" y="1241425"/>
            <a:ext cx="4838700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79450" y="4776788"/>
            <a:ext cx="5438775" cy="39084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6C7FE75-A498-43AB-8056-00869D546D1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603491"/>
      </p:ext>
    </p:extLst>
  </p:cSld>
  <p:clrMap bg1="lt1" tx1="dk1" bg2="lt2" tx2="dk2" accent1="accent1" accent2="accent2" accent3="accent3" accent4="accent4" accent5="accent5" accent6="accent6" hlink="hlink" folHlink="folHlink"/>
  <p:hf sldNum="0" hdr="0" ftr="0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43FE8-129A-49C6-A73C-7DA57A59B235}" type="datetime1">
              <a:rPr kumimoji="1" lang="ja-JP" altLang="en-US" smtClean="0"/>
              <a:t>2026/6/25</a:t>
            </a:fld>
            <a:endParaRPr kumimoji="1" lang="ja-JP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3D0FD7-76E7-4160-9B5B-2A06216BB093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8829252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316A6F-6A5E-49C5-9B06-08FFBF82E5FC}" type="datetime1">
              <a:rPr kumimoji="1" lang="ja-JP" altLang="en-US" smtClean="0"/>
              <a:t>2026/6/25</a:t>
            </a:fld>
            <a:endParaRPr kumimoji="1" lang="ja-JP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3D0FD7-76E7-4160-9B5B-2A06216BB093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8143737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7065-5078-4351-A022-76C4EEC55519}" type="datetime1">
              <a:rPr kumimoji="1" lang="ja-JP" altLang="en-US" smtClean="0"/>
              <a:t>2026/6/25</a:t>
            </a:fld>
            <a:endParaRPr kumimoji="1" lang="ja-JP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3D0FD7-76E7-4160-9B5B-2A06216BB093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7945588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873726-7810-4A66-8836-0E16E11E63F1}" type="datetime1">
              <a:rPr kumimoji="1" lang="ja-JP" altLang="en-US" smtClean="0"/>
              <a:t>2026/6/25</a:t>
            </a:fld>
            <a:endParaRPr kumimoji="1" lang="ja-JP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3D0FD7-76E7-4160-9B5B-2A06216BB093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7516551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C96399-F111-4559-9AC8-8E929AFE91A3}" type="datetime1">
              <a:rPr kumimoji="1" lang="ja-JP" altLang="en-US" smtClean="0"/>
              <a:t>2026/6/25</a:t>
            </a:fld>
            <a:endParaRPr kumimoji="1" lang="ja-JP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3D0FD7-76E7-4160-9B5B-2A06216BB093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902233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A0A0CE-B765-442D-A63A-98A9138C4D0A}" type="datetime1">
              <a:rPr kumimoji="1" lang="ja-JP" altLang="en-US" smtClean="0"/>
              <a:t>2026/6/25</a:t>
            </a:fld>
            <a:endParaRPr kumimoji="1" lang="ja-JP" alt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3D0FD7-76E7-4160-9B5B-2A06216BB093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4713012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567E24-3F5A-4CAA-A702-81DC7168BF39}" type="datetime1">
              <a:rPr kumimoji="1" lang="ja-JP" altLang="en-US" smtClean="0"/>
              <a:t>2026/6/25</a:t>
            </a:fld>
            <a:endParaRPr kumimoji="1" lang="ja-JP" alt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3D0FD7-76E7-4160-9B5B-2A06216BB093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4971972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3070F9-E9C8-489D-80D8-4D216A036FD4}" type="datetime1">
              <a:rPr kumimoji="1" lang="ja-JP" altLang="en-US" smtClean="0"/>
              <a:t>2026/6/25</a:t>
            </a:fld>
            <a:endParaRPr kumimoji="1" lang="ja-JP" alt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3D0FD7-76E7-4160-9B5B-2A06216BB093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9129927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F541C0-E251-42D0-A23B-2EF5F278B359}" type="datetime1">
              <a:rPr kumimoji="1" lang="ja-JP" altLang="en-US" smtClean="0"/>
              <a:t>2026/6/25</a:t>
            </a:fld>
            <a:endParaRPr kumimoji="1" lang="ja-JP" alt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3D0FD7-76E7-4160-9B5B-2A06216BB093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0908265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3072C4-612B-4D8C-89D0-22F9D6E5160C}" type="datetime1">
              <a:rPr kumimoji="1" lang="ja-JP" altLang="en-US" smtClean="0"/>
              <a:t>2026/6/25</a:t>
            </a:fld>
            <a:endParaRPr kumimoji="1" lang="ja-JP" alt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3D0FD7-76E7-4160-9B5B-2A06216BB093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8219126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 dirty="0"/>
              <a:t>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A1ADDF-2419-442B-96E7-9BEDAC0B3CC0}" type="datetime1">
              <a:rPr kumimoji="1" lang="ja-JP" altLang="en-US" smtClean="0"/>
              <a:t>2026/6/25</a:t>
            </a:fld>
            <a:endParaRPr kumimoji="1" lang="ja-JP" alt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3D0FD7-76E7-4160-9B5B-2A06216BB093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3287206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B38675-F5DE-497D-8930-33485AF9EC3F}" type="datetime1">
              <a:rPr kumimoji="1" lang="ja-JP" altLang="en-US" smtClean="0"/>
              <a:t>2026/6/25</a:t>
            </a:fld>
            <a:endParaRPr kumimoji="1" lang="ja-JP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3D0FD7-76E7-4160-9B5B-2A06216BB093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2377658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577956" y="2686295"/>
            <a:ext cx="6815667" cy="563343"/>
          </a:xfrm>
        </p:spPr>
        <p:txBody>
          <a:bodyPr anchor="ctr">
            <a:noAutofit/>
          </a:bodyPr>
          <a:lstStyle/>
          <a:p>
            <a:r>
              <a:rPr lang="ja-JP" altLang="en-US" sz="14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再生可能エネルギー理解醸成事業業務委託　業務内容に関する企画提案書</a:t>
            </a:r>
          </a:p>
        </p:txBody>
      </p:sp>
      <p:sp>
        <p:nvSpPr>
          <p:cNvPr id="6" name="サブタイトル 2"/>
          <p:cNvSpPr txBox="1">
            <a:spLocks/>
          </p:cNvSpPr>
          <p:nvPr/>
        </p:nvSpPr>
        <p:spPr>
          <a:xfrm>
            <a:off x="1814551" y="4181022"/>
            <a:ext cx="6342478" cy="1211943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vert="horz" lIns="51435" tIns="25718" rIns="51435" bIns="25718" rtlCol="0" anchor="ctr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  <a:spcBef>
                <a:spcPts val="600"/>
              </a:spcBef>
            </a:pPr>
            <a:r>
              <a:rPr lang="ja-JP" altLang="ja-JP" sz="12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【 注意事項 】</a:t>
            </a:r>
          </a:p>
          <a:p>
            <a:pPr algn="l">
              <a:lnSpc>
                <a:spcPct val="100000"/>
              </a:lnSpc>
              <a:spcBef>
                <a:spcPts val="600"/>
              </a:spcBef>
            </a:pPr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　</a:t>
            </a:r>
            <a:r>
              <a:rPr lang="ja-JP" altLang="ja-JP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・欄外への記載は不可とする。</a:t>
            </a:r>
            <a:endParaRPr lang="en-US" altLang="ja-JP" sz="11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>
              <a:lnSpc>
                <a:spcPct val="100000"/>
              </a:lnSpc>
              <a:spcBef>
                <a:spcPts val="600"/>
              </a:spcBef>
            </a:pPr>
            <a:r>
              <a:rPr lang="ja-JP" altLang="en-US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　・記載するフォントの大きさは１１ポイント以上とすること。</a:t>
            </a:r>
            <a:endParaRPr lang="en-US" altLang="ja-JP" sz="11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>
              <a:lnSpc>
                <a:spcPct val="100000"/>
              </a:lnSpc>
              <a:spcBef>
                <a:spcPts val="600"/>
              </a:spcBef>
            </a:pPr>
            <a:r>
              <a:rPr lang="ja-JP" altLang="en-US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　・様式</a:t>
            </a:r>
            <a:r>
              <a:rPr lang="en-US" altLang="ja-JP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7</a:t>
            </a:r>
            <a:r>
              <a:rPr lang="ja-JP" altLang="en-US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は本紙を除き１５ページ以内で作成すること。</a:t>
            </a:r>
            <a:endParaRPr lang="ja-JP" altLang="ja-JP" sz="11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8" name="サブタイトル 2"/>
          <p:cNvSpPr txBox="1">
            <a:spLocks/>
          </p:cNvSpPr>
          <p:nvPr/>
        </p:nvSpPr>
        <p:spPr>
          <a:xfrm>
            <a:off x="474424" y="573179"/>
            <a:ext cx="1340127" cy="344941"/>
          </a:xfrm>
          <a:prstGeom prst="rect">
            <a:avLst/>
          </a:prstGeom>
        </p:spPr>
        <p:txBody>
          <a:bodyPr vert="horz" lIns="51435" tIns="25718" rIns="51435" bIns="25718" rtlCol="0" anchor="ctr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募集要領　様式７</a:t>
            </a:r>
          </a:p>
        </p:txBody>
      </p:sp>
      <p:sp>
        <p:nvSpPr>
          <p:cNvPr id="21" name="サブタイトル 2"/>
          <p:cNvSpPr txBox="1">
            <a:spLocks/>
          </p:cNvSpPr>
          <p:nvPr/>
        </p:nvSpPr>
        <p:spPr>
          <a:xfrm>
            <a:off x="502958" y="1655421"/>
            <a:ext cx="2623185" cy="293573"/>
          </a:xfrm>
          <a:prstGeom prst="rect">
            <a:avLst/>
          </a:prstGeom>
        </p:spPr>
        <p:txBody>
          <a:bodyPr vert="horz" lIns="51435" tIns="25718" rIns="51435" bIns="25718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ja-JP" altLang="en-US" sz="14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会　社　名　　</a:t>
            </a:r>
          </a:p>
        </p:txBody>
      </p:sp>
      <p:cxnSp>
        <p:nvCxnSpPr>
          <p:cNvPr id="22" name="直線コネクタ 21"/>
          <p:cNvCxnSpPr>
            <a:cxnSpLocks/>
          </p:cNvCxnSpPr>
          <p:nvPr/>
        </p:nvCxnSpPr>
        <p:spPr>
          <a:xfrm>
            <a:off x="502957" y="1948993"/>
            <a:ext cx="3798455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718685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3241038" y="271358"/>
            <a:ext cx="3331799" cy="293573"/>
          </a:xfrm>
        </p:spPr>
        <p:txBody>
          <a:bodyPr anchor="ctr">
            <a:normAutofit/>
          </a:bodyPr>
          <a:lstStyle/>
          <a:p>
            <a:r>
              <a:rPr lang="ja-JP" altLang="en-US" sz="14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業務実施体制</a:t>
            </a:r>
          </a:p>
        </p:txBody>
      </p:sp>
      <p:graphicFrame>
        <p:nvGraphicFramePr>
          <p:cNvPr id="2" name="表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96043893"/>
              </p:ext>
            </p:extLst>
          </p:nvPr>
        </p:nvGraphicFramePr>
        <p:xfrm>
          <a:off x="296335" y="702729"/>
          <a:ext cx="9364131" cy="5867403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756419">
                  <a:extLst>
                    <a:ext uri="{9D8B030D-6E8A-4147-A177-3AD203B41FA5}">
                      <a16:colId xmlns:a16="http://schemas.microsoft.com/office/drawing/2014/main" val="1723020449"/>
                    </a:ext>
                  </a:extLst>
                </a:gridCol>
                <a:gridCol w="1933413">
                  <a:extLst>
                    <a:ext uri="{9D8B030D-6E8A-4147-A177-3AD203B41FA5}">
                      <a16:colId xmlns:a16="http://schemas.microsoft.com/office/drawing/2014/main" val="658838710"/>
                    </a:ext>
                  </a:extLst>
                </a:gridCol>
                <a:gridCol w="1492550">
                  <a:extLst>
                    <a:ext uri="{9D8B030D-6E8A-4147-A177-3AD203B41FA5}">
                      <a16:colId xmlns:a16="http://schemas.microsoft.com/office/drawing/2014/main" val="4209204291"/>
                    </a:ext>
                  </a:extLst>
                </a:gridCol>
                <a:gridCol w="1735810">
                  <a:extLst>
                    <a:ext uri="{9D8B030D-6E8A-4147-A177-3AD203B41FA5}">
                      <a16:colId xmlns:a16="http://schemas.microsoft.com/office/drawing/2014/main" val="3420046085"/>
                    </a:ext>
                  </a:extLst>
                </a:gridCol>
                <a:gridCol w="1498744">
                  <a:extLst>
                    <a:ext uri="{9D8B030D-6E8A-4147-A177-3AD203B41FA5}">
                      <a16:colId xmlns:a16="http://schemas.microsoft.com/office/drawing/2014/main" val="1578228758"/>
                    </a:ext>
                  </a:extLst>
                </a:gridCol>
                <a:gridCol w="947195">
                  <a:extLst>
                    <a:ext uri="{9D8B030D-6E8A-4147-A177-3AD203B41FA5}">
                      <a16:colId xmlns:a16="http://schemas.microsoft.com/office/drawing/2014/main" val="1638122159"/>
                    </a:ext>
                  </a:extLst>
                </a:gridCol>
              </a:tblGrid>
              <a:tr h="490600">
                <a:tc>
                  <a:txBody>
                    <a:bodyPr/>
                    <a:lstStyle/>
                    <a:p>
                      <a:pPr algn="ct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ja-JP" sz="1100" kern="0" spc="-50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ＭＳ ゴシック" panose="020B0609070205080204" pitchFamily="49" charset="-128"/>
                        </a:rPr>
                        <a:t>項　　　　目</a:t>
                      </a:r>
                      <a:endParaRPr lang="ja-JP" sz="1100" kern="100" dirty="0"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37966" marR="37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ja-JP" sz="1100" kern="0" spc="-50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ＭＳ ゴシック" panose="020B0609070205080204" pitchFamily="49" charset="-128"/>
                        </a:rPr>
                        <a:t>記　　載　　事　　項</a:t>
                      </a:r>
                      <a:endParaRPr lang="ja-JP" sz="1100" kern="100" dirty="0"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37966" marR="37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19946981"/>
                  </a:ext>
                </a:extLst>
              </a:tr>
              <a:tr h="593359">
                <a:tc rowSpan="7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100" kern="0" spc="-50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ＭＳ ゴシック" panose="020B0609070205080204" pitchFamily="49" charset="-128"/>
                        </a:rPr>
                        <a:t> </a:t>
                      </a:r>
                      <a:endParaRPr lang="ja-JP" sz="1100" kern="100" dirty="0"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ja-JP" sz="1100" kern="0" spc="-50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ＭＳ ゴシック" panose="020B0609070205080204" pitchFamily="49" charset="-128"/>
                        </a:rPr>
                        <a:t>人員配置予定</a:t>
                      </a:r>
                      <a:endParaRPr lang="ja-JP" sz="1100" kern="100" dirty="0"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ja-JP" sz="1100" kern="0" spc="-50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ＭＳ ゴシック" panose="020B0609070205080204" pitchFamily="49" charset="-128"/>
                        </a:rPr>
                        <a:t>（この他に人員配置があれば業務名と人数を記入すること）</a:t>
                      </a:r>
                      <a:endParaRPr lang="ja-JP" sz="1100" kern="100" dirty="0"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37966" marR="379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ja-JP" sz="1100" kern="0" spc="-50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ＭＳ ゴシック" panose="020B0609070205080204" pitchFamily="49" charset="-128"/>
                        </a:rPr>
                        <a:t>業務内容</a:t>
                      </a:r>
                      <a:endParaRPr lang="ja-JP" sz="1100" kern="100" dirty="0"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37966" marR="37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ja-JP" sz="1100" kern="0" spc="-50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ＭＳ ゴシック" panose="020B0609070205080204" pitchFamily="49" charset="-128"/>
                        </a:rPr>
                        <a:t>主担当者</a:t>
                      </a:r>
                      <a:endParaRPr lang="ja-JP" sz="1100" kern="100" dirty="0"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37966" marR="37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ja-JP" sz="1100" kern="0" spc="-50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ＭＳ ゴシック" panose="020B0609070205080204" pitchFamily="49" charset="-128"/>
                        </a:rPr>
                        <a:t>主な資格</a:t>
                      </a:r>
                      <a:endParaRPr lang="ja-JP" sz="1100" kern="100" dirty="0"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37966" marR="37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ja-JP" sz="1100" kern="0" spc="-50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ＭＳ ゴシック" panose="020B0609070205080204" pitchFamily="49" charset="-128"/>
                        </a:rPr>
                        <a:t>主な実績</a:t>
                      </a:r>
                      <a:endParaRPr lang="ja-JP" sz="1100" kern="100" dirty="0"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37966" marR="37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ja-JP" sz="1100" kern="0" spc="-50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ＭＳ ゴシック" panose="020B0609070205080204" pitchFamily="49" charset="-128"/>
                        </a:rPr>
                        <a:t>従事者数</a:t>
                      </a:r>
                      <a:endParaRPr lang="ja-JP" sz="1100" kern="100" dirty="0"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37966" marR="37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44862882"/>
                  </a:ext>
                </a:extLst>
              </a:tr>
              <a:tr h="392478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ja-JP" sz="1100" kern="100" dirty="0"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37966" marR="37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100" kern="0" spc="-50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ＭＳ ゴシック" panose="020B0609070205080204" pitchFamily="49" charset="-128"/>
                        </a:rPr>
                        <a:t> </a:t>
                      </a:r>
                      <a:endParaRPr lang="ja-JP" sz="1100" kern="100" dirty="0"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37966" marR="37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100" kern="0" spc="-50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ＭＳ ゴシック" panose="020B0609070205080204" pitchFamily="49" charset="-128"/>
                        </a:rPr>
                        <a:t> </a:t>
                      </a:r>
                      <a:endParaRPr lang="ja-JP" sz="1100" kern="100" dirty="0"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37966" marR="37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ja-JP" sz="1100" kern="100" dirty="0"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37966" marR="379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100" kern="0" spc="-50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ＭＳ ゴシック" panose="020B0609070205080204" pitchFamily="49" charset="-128"/>
                        </a:rPr>
                        <a:t> </a:t>
                      </a:r>
                      <a:endParaRPr lang="ja-JP" sz="1100" kern="100" dirty="0"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37966" marR="37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01453627"/>
                  </a:ext>
                </a:extLst>
              </a:tr>
              <a:tr h="392478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100" kern="0" spc="-50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ＭＳ ゴシック" panose="020B0609070205080204" pitchFamily="49" charset="-128"/>
                        </a:rPr>
                        <a:t> </a:t>
                      </a:r>
                      <a:endParaRPr lang="ja-JP" sz="1100" kern="100" dirty="0"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37966" marR="37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100" kern="0" spc="-50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ＭＳ ゴシック" panose="020B0609070205080204" pitchFamily="49" charset="-128"/>
                        </a:rPr>
                        <a:t> </a:t>
                      </a:r>
                      <a:endParaRPr lang="ja-JP" sz="1100" kern="100" dirty="0"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37966" marR="37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100" kern="0" spc="-50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ＭＳ ゴシック" panose="020B0609070205080204" pitchFamily="49" charset="-128"/>
                        </a:rPr>
                        <a:t> </a:t>
                      </a:r>
                      <a:endParaRPr lang="ja-JP" sz="1100" kern="100" dirty="0"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37966" marR="37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ja-JP" sz="1100" kern="100" dirty="0"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37966" marR="379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100" kern="0" spc="-50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ＭＳ ゴシック" panose="020B0609070205080204" pitchFamily="49" charset="-128"/>
                        </a:rPr>
                        <a:t> </a:t>
                      </a:r>
                      <a:endParaRPr lang="ja-JP" sz="1100" kern="100" dirty="0"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37966" marR="37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90215121"/>
                  </a:ext>
                </a:extLst>
              </a:tr>
              <a:tr h="392478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100" kern="0" spc="-50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ＭＳ ゴシック" panose="020B0609070205080204" pitchFamily="49" charset="-128"/>
                        </a:rPr>
                        <a:t> </a:t>
                      </a:r>
                      <a:endParaRPr lang="ja-JP" sz="1100" kern="100" dirty="0"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37966" marR="37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100" kern="0" spc="-50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ＭＳ ゴシック" panose="020B0609070205080204" pitchFamily="49" charset="-128"/>
                        </a:rPr>
                        <a:t> </a:t>
                      </a:r>
                      <a:endParaRPr lang="ja-JP" sz="1100" kern="100" dirty="0"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37966" marR="37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100" kern="0" spc="-50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ＭＳ ゴシック" panose="020B0609070205080204" pitchFamily="49" charset="-128"/>
                        </a:rPr>
                        <a:t> </a:t>
                      </a:r>
                      <a:endParaRPr lang="ja-JP" sz="1100" kern="100" dirty="0"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37966" marR="37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100" kern="0" spc="-50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ＭＳ ゴシック" panose="020B0609070205080204" pitchFamily="49" charset="-128"/>
                        </a:rPr>
                        <a:t> </a:t>
                      </a:r>
                      <a:endParaRPr lang="ja-JP" sz="1100" kern="100" dirty="0"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37966" marR="379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100" kern="0" spc="-50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ＭＳ ゴシック" panose="020B0609070205080204" pitchFamily="49" charset="-128"/>
                        </a:rPr>
                        <a:t> </a:t>
                      </a:r>
                      <a:endParaRPr lang="ja-JP" sz="1100" kern="100" dirty="0"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37966" marR="37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21089441"/>
                  </a:ext>
                </a:extLst>
              </a:tr>
              <a:tr h="392478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100" kern="0" spc="-50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ＭＳ ゴシック" panose="020B0609070205080204" pitchFamily="49" charset="-128"/>
                        </a:rPr>
                        <a:t> </a:t>
                      </a:r>
                      <a:endParaRPr lang="ja-JP" sz="1100" kern="100" dirty="0"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37966" marR="37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100" kern="0" spc="-50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ＭＳ ゴシック" panose="020B0609070205080204" pitchFamily="49" charset="-128"/>
                        </a:rPr>
                        <a:t> </a:t>
                      </a:r>
                      <a:endParaRPr lang="ja-JP" sz="1100" kern="100" dirty="0"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37966" marR="37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100" kern="0" spc="-50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ＭＳ ゴシック" panose="020B0609070205080204" pitchFamily="49" charset="-128"/>
                        </a:rPr>
                        <a:t> </a:t>
                      </a:r>
                      <a:endParaRPr lang="ja-JP" sz="1100" kern="100" dirty="0"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37966" marR="37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100" kern="0" spc="-50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ＭＳ ゴシック" panose="020B0609070205080204" pitchFamily="49" charset="-128"/>
                        </a:rPr>
                        <a:t> </a:t>
                      </a:r>
                      <a:endParaRPr lang="ja-JP" sz="1100" kern="100" dirty="0"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37966" marR="379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100" kern="0" spc="-50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ＭＳ ゴシック" panose="020B0609070205080204" pitchFamily="49" charset="-128"/>
                        </a:rPr>
                        <a:t> </a:t>
                      </a:r>
                      <a:endParaRPr lang="ja-JP" sz="1100" kern="100" dirty="0"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37966" marR="37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87611158"/>
                  </a:ext>
                </a:extLst>
              </a:tr>
              <a:tr h="392478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100" kern="0" spc="-50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ＭＳ ゴシック" panose="020B0609070205080204" pitchFamily="49" charset="-128"/>
                        </a:rPr>
                        <a:t> </a:t>
                      </a:r>
                      <a:endParaRPr lang="ja-JP" sz="1100" kern="100" dirty="0"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37966" marR="37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100" kern="0" spc="-50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ＭＳ ゴシック" panose="020B0609070205080204" pitchFamily="49" charset="-128"/>
                        </a:rPr>
                        <a:t> </a:t>
                      </a:r>
                      <a:endParaRPr lang="ja-JP" sz="1100" kern="100" dirty="0"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37966" marR="37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100" kern="0" spc="-50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ＭＳ ゴシック" panose="020B0609070205080204" pitchFamily="49" charset="-128"/>
                        </a:rPr>
                        <a:t> </a:t>
                      </a:r>
                      <a:endParaRPr lang="ja-JP" sz="1100" kern="100" dirty="0"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37966" marR="37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100" kern="0" spc="-50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ＭＳ ゴシック" panose="020B0609070205080204" pitchFamily="49" charset="-128"/>
                        </a:rPr>
                        <a:t> </a:t>
                      </a:r>
                      <a:endParaRPr lang="ja-JP" sz="1100" kern="100" dirty="0"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37966" marR="379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100" kern="0" spc="-50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ＭＳ ゴシック" panose="020B0609070205080204" pitchFamily="49" charset="-128"/>
                        </a:rPr>
                        <a:t> </a:t>
                      </a:r>
                      <a:endParaRPr lang="ja-JP" sz="1100" kern="100" dirty="0"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37966" marR="37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4841155"/>
                  </a:ext>
                </a:extLst>
              </a:tr>
              <a:tr h="392478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100" kern="0" spc="-50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ＭＳ ゴシック" panose="020B0609070205080204" pitchFamily="49" charset="-128"/>
                        </a:rPr>
                        <a:t> </a:t>
                      </a:r>
                      <a:endParaRPr lang="ja-JP" sz="1100" kern="100" dirty="0"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37966" marR="37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100" kern="0" spc="-50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ＭＳ ゴシック" panose="020B0609070205080204" pitchFamily="49" charset="-128"/>
                        </a:rPr>
                        <a:t> </a:t>
                      </a:r>
                      <a:endParaRPr lang="ja-JP" sz="1100" kern="100" dirty="0"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37966" marR="37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100" kern="0" spc="-50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ＭＳ ゴシック" panose="020B0609070205080204" pitchFamily="49" charset="-128"/>
                        </a:rPr>
                        <a:t> </a:t>
                      </a:r>
                      <a:endParaRPr lang="ja-JP" sz="1100" kern="100" dirty="0"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37966" marR="37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ja-JP" sz="1100" kern="100" dirty="0"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37966" marR="379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100" kern="0" spc="-50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ＭＳ ゴシック" panose="020B0609070205080204" pitchFamily="49" charset="-128"/>
                        </a:rPr>
                        <a:t> </a:t>
                      </a:r>
                      <a:endParaRPr lang="ja-JP" sz="1100" kern="100" dirty="0"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37966" marR="37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61225363"/>
                  </a:ext>
                </a:extLst>
              </a:tr>
              <a:tr h="581698">
                <a:tc rowSpan="4"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ja-JP" sz="1100" kern="0" spc="-50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ＭＳ ゴシック" panose="020B0609070205080204" pitchFamily="49" charset="-128"/>
                        </a:rPr>
                        <a:t>分担業務の内容</a:t>
                      </a:r>
                      <a:endParaRPr lang="ja-JP" sz="1100" kern="100" dirty="0"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ja-JP" sz="1100" kern="0" spc="-50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ＭＳ ゴシック" panose="020B0609070205080204" pitchFamily="49" charset="-128"/>
                        </a:rPr>
                        <a:t>（当該業務の一部を再委託する場合は記載すること。ただし、業務の主たる部分</a:t>
                      </a:r>
                      <a:r>
                        <a:rPr lang="ja-JP" altLang="en-US" sz="1100" kern="0" spc="-50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ＭＳ ゴシック" panose="020B0609070205080204" pitchFamily="49" charset="-128"/>
                        </a:rPr>
                        <a:t>を</a:t>
                      </a:r>
                      <a:r>
                        <a:rPr lang="ja-JP" sz="1100" kern="0" spc="-50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ＭＳ ゴシック" panose="020B0609070205080204" pitchFamily="49" charset="-128"/>
                        </a:rPr>
                        <a:t>再委託してはならない。</a:t>
                      </a:r>
                      <a:r>
                        <a:rPr lang="ja-JP" altLang="en-US" sz="1100" kern="0" spc="-50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ＭＳ ゴシック" panose="020B0609070205080204" pitchFamily="49" charset="-128"/>
                        </a:rPr>
                        <a:t>）</a:t>
                      </a:r>
                      <a:endParaRPr lang="ja-JP" sz="1100" kern="100" dirty="0"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37966" marR="37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ja-JP" sz="1100" kern="0" spc="-50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ＭＳ ゴシック" panose="020B0609070205080204" pitchFamily="49" charset="-128"/>
                        </a:rPr>
                        <a:t>分担業務の内容</a:t>
                      </a:r>
                      <a:endParaRPr lang="ja-JP" sz="1100" kern="100" dirty="0"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37966" marR="37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ja-JP" sz="1100" kern="0" spc="-50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ＭＳ ゴシック" panose="020B0609070205080204" pitchFamily="49" charset="-128"/>
                        </a:rPr>
                        <a:t>再委託先または協力先、及びその理由</a:t>
                      </a:r>
                      <a:endParaRPr lang="en-US" altLang="ja-JP" sz="1100" kern="0" spc="-50" dirty="0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  <a:cs typeface="ＭＳ ゴシック" panose="020B0609070205080204" pitchFamily="49" charset="-128"/>
                      </a:endParaRPr>
                    </a:p>
                    <a:p>
                      <a:pPr algn="ct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ja-JP" sz="1100" kern="0" spc="-50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ＭＳ ゴシック" panose="020B0609070205080204" pitchFamily="49" charset="-128"/>
                        </a:rPr>
                        <a:t>（企業の技術的特徴等）</a:t>
                      </a:r>
                      <a:endParaRPr lang="ja-JP" sz="1100" kern="100" dirty="0"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37966" marR="37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46730647"/>
                  </a:ext>
                </a:extLst>
              </a:tr>
              <a:tr h="615626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100" kern="0" spc="-50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ＭＳ ゴシック" panose="020B0609070205080204" pitchFamily="49" charset="-128"/>
                        </a:rPr>
                        <a:t> </a:t>
                      </a:r>
                      <a:endParaRPr lang="ja-JP" sz="1100" kern="100" dirty="0"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37966" marR="37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100" kern="0" spc="-50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ＭＳ ゴシック" panose="020B0609070205080204" pitchFamily="49" charset="-128"/>
                        </a:rPr>
                        <a:t> </a:t>
                      </a:r>
                      <a:endParaRPr lang="ja-JP" sz="1100" kern="100" dirty="0"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37966" marR="37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73422529"/>
                  </a:ext>
                </a:extLst>
              </a:tr>
              <a:tr h="615626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100" kern="0" spc="-50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ＭＳ ゴシック" panose="020B0609070205080204" pitchFamily="49" charset="-128"/>
                        </a:rPr>
                        <a:t> </a:t>
                      </a:r>
                      <a:endParaRPr lang="ja-JP" sz="1100" kern="100" dirty="0"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37966" marR="37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100" kern="0" spc="-50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ＭＳ ゴシック" panose="020B0609070205080204" pitchFamily="49" charset="-128"/>
                        </a:rPr>
                        <a:t> </a:t>
                      </a:r>
                      <a:endParaRPr lang="ja-JP" sz="1100" kern="100" dirty="0"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37966" marR="37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4930392"/>
                  </a:ext>
                </a:extLst>
              </a:tr>
              <a:tr h="615626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100" kern="0" spc="-50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ＭＳ ゴシック" panose="020B0609070205080204" pitchFamily="49" charset="-128"/>
                        </a:rPr>
                        <a:t> </a:t>
                      </a:r>
                      <a:endParaRPr lang="ja-JP" sz="1100" kern="100" dirty="0"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37966" marR="37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100" kern="0" spc="-50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ＭＳ ゴシック" panose="020B0609070205080204" pitchFamily="49" charset="-128"/>
                        </a:rPr>
                        <a:t> </a:t>
                      </a:r>
                      <a:endParaRPr lang="ja-JP" sz="1100" kern="100" dirty="0"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37966" marR="37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7103976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621803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3241038" y="271358"/>
            <a:ext cx="3331799" cy="293573"/>
          </a:xfrm>
        </p:spPr>
        <p:txBody>
          <a:bodyPr anchor="ctr">
            <a:normAutofit/>
          </a:bodyPr>
          <a:lstStyle/>
          <a:p>
            <a:r>
              <a:rPr lang="ja-JP" altLang="en-US" sz="14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業務実施計画</a:t>
            </a:r>
          </a:p>
        </p:txBody>
      </p:sp>
      <p:sp>
        <p:nvSpPr>
          <p:cNvPr id="4" name="正方形/長方形 3"/>
          <p:cNvSpPr/>
          <p:nvPr/>
        </p:nvSpPr>
        <p:spPr>
          <a:xfrm>
            <a:off x="241447" y="784786"/>
            <a:ext cx="9419020" cy="3482414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graphicFrame>
        <p:nvGraphicFramePr>
          <p:cNvPr id="5" name="表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7169149"/>
              </p:ext>
            </p:extLst>
          </p:nvPr>
        </p:nvGraphicFramePr>
        <p:xfrm>
          <a:off x="826492" y="880073"/>
          <a:ext cx="8262825" cy="329184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482680">
                  <a:extLst>
                    <a:ext uri="{9D8B030D-6E8A-4147-A177-3AD203B41FA5}">
                      <a16:colId xmlns:a16="http://schemas.microsoft.com/office/drawing/2014/main" val="2169913604"/>
                    </a:ext>
                  </a:extLst>
                </a:gridCol>
                <a:gridCol w="956029">
                  <a:extLst>
                    <a:ext uri="{9D8B030D-6E8A-4147-A177-3AD203B41FA5}">
                      <a16:colId xmlns:a16="http://schemas.microsoft.com/office/drawing/2014/main" val="3167863535"/>
                    </a:ext>
                  </a:extLst>
                </a:gridCol>
                <a:gridCol w="956029">
                  <a:extLst>
                    <a:ext uri="{9D8B030D-6E8A-4147-A177-3AD203B41FA5}">
                      <a16:colId xmlns:a16="http://schemas.microsoft.com/office/drawing/2014/main" val="3087984819"/>
                    </a:ext>
                  </a:extLst>
                </a:gridCol>
                <a:gridCol w="956029">
                  <a:extLst>
                    <a:ext uri="{9D8B030D-6E8A-4147-A177-3AD203B41FA5}">
                      <a16:colId xmlns:a16="http://schemas.microsoft.com/office/drawing/2014/main" val="1037778316"/>
                    </a:ext>
                  </a:extLst>
                </a:gridCol>
                <a:gridCol w="956029">
                  <a:extLst>
                    <a:ext uri="{9D8B030D-6E8A-4147-A177-3AD203B41FA5}">
                      <a16:colId xmlns:a16="http://schemas.microsoft.com/office/drawing/2014/main" val="1764215437"/>
                    </a:ext>
                  </a:extLst>
                </a:gridCol>
                <a:gridCol w="956029">
                  <a:extLst>
                    <a:ext uri="{9D8B030D-6E8A-4147-A177-3AD203B41FA5}">
                      <a16:colId xmlns:a16="http://schemas.microsoft.com/office/drawing/2014/main" val="4136679556"/>
                    </a:ext>
                  </a:extLst>
                </a:gridCol>
              </a:tblGrid>
              <a:tr h="216000">
                <a:tc rowSpan="2">
                  <a:txBody>
                    <a:bodyPr/>
                    <a:lstStyle/>
                    <a:p>
                      <a:pPr algn="ctr"/>
                      <a:r>
                        <a:rPr kumimoji="1" lang="ja-JP" altLang="en-US" sz="1200" b="1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項　目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/>
                      <a:r>
                        <a:rPr kumimoji="1" lang="ja-JP" altLang="en-US" sz="1200" b="1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全体計画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kumimoji="1" lang="ja-JP" altLang="en-US" sz="700" dirty="0">
                        <a:latin typeface="ＭＳ Ｐ明朝" panose="02020600040205080304" pitchFamily="18" charset="-128"/>
                        <a:ea typeface="ＭＳ Ｐ明朝" panose="02020600040205080304" pitchFamily="18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kumimoji="1" lang="ja-JP" altLang="en-US" sz="700" dirty="0">
                        <a:latin typeface="ＭＳ Ｐ明朝" panose="02020600040205080304" pitchFamily="18" charset="-128"/>
                        <a:ea typeface="ＭＳ Ｐ明朝" panose="02020600040205080304" pitchFamily="18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kumimoji="1" lang="ja-JP" altLang="en-US" sz="700" dirty="0">
                        <a:latin typeface="ＭＳ Ｐ明朝" panose="02020600040205080304" pitchFamily="18" charset="-128"/>
                        <a:ea typeface="ＭＳ Ｐ明朝" panose="02020600040205080304" pitchFamily="18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kumimoji="1" lang="ja-JP" altLang="en-US" sz="700" dirty="0">
                        <a:latin typeface="ＭＳ Ｐ明朝" panose="02020600040205080304" pitchFamily="18" charset="-128"/>
                        <a:ea typeface="ＭＳ Ｐ明朝" panose="02020600040205080304" pitchFamily="18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2899031"/>
                  </a:ext>
                </a:extLst>
              </a:tr>
              <a:tr h="216000">
                <a:tc vMerge="1">
                  <a:txBody>
                    <a:bodyPr/>
                    <a:lstStyle/>
                    <a:p>
                      <a:pPr algn="ctr"/>
                      <a:endParaRPr kumimoji="1" lang="ja-JP" altLang="en-US" sz="700" dirty="0">
                        <a:latin typeface="ＭＳ Ｐ明朝" panose="02020600040205080304" pitchFamily="18" charset="-128"/>
                        <a:ea typeface="ＭＳ Ｐ明朝" panose="02020600040205080304" pitchFamily="18" charset="-128"/>
                      </a:endParaRPr>
                    </a:p>
                  </a:txBody>
                  <a:tcPr anchor="ctr"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200" b="1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１０月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200" b="1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１１月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200" b="1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１２月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200" b="1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１月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200" b="1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２月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30105634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l"/>
                      <a:endParaRPr kumimoji="1" lang="ja-JP" altLang="en-US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96584058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l"/>
                      <a:endParaRPr kumimoji="1" lang="ja-JP" altLang="en-US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42717037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l"/>
                      <a:endParaRPr kumimoji="1" lang="ja-JP" altLang="en-US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2616295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l"/>
                      <a:endParaRPr kumimoji="1" lang="ja-JP" altLang="en-US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30494550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l"/>
                      <a:endParaRPr kumimoji="1" lang="ja-JP" altLang="en-US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10231366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l"/>
                      <a:endParaRPr kumimoji="1" lang="ja-JP" altLang="en-US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35385404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l"/>
                      <a:endParaRPr kumimoji="1" lang="ja-JP" altLang="en-US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75754466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l"/>
                      <a:endParaRPr kumimoji="1" lang="ja-JP" altLang="en-US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40348775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l"/>
                      <a:endParaRPr kumimoji="1" lang="ja-JP" altLang="en-US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90219574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l"/>
                      <a:endParaRPr kumimoji="1" lang="ja-JP" altLang="en-US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73221719"/>
                  </a:ext>
                </a:extLst>
              </a:tr>
            </a:tbl>
          </a:graphicData>
        </a:graphic>
      </p:graphicFrame>
      <p:sp>
        <p:nvSpPr>
          <p:cNvPr id="6" name="正方形/長方形 5"/>
          <p:cNvSpPr/>
          <p:nvPr/>
        </p:nvSpPr>
        <p:spPr>
          <a:xfrm>
            <a:off x="248395" y="4369785"/>
            <a:ext cx="9419020" cy="2243945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7" name="正方形/長方形 6"/>
          <p:cNvSpPr/>
          <p:nvPr/>
        </p:nvSpPr>
        <p:spPr>
          <a:xfrm>
            <a:off x="248395" y="4369785"/>
            <a:ext cx="1386918" cy="2954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0000"/>
              </a:lnSpc>
            </a:pPr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全体計画の妥当性</a:t>
            </a:r>
            <a:endParaRPr lang="en-US" altLang="ja-JP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0241671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3241038" y="271358"/>
            <a:ext cx="3331799" cy="293573"/>
          </a:xfrm>
        </p:spPr>
        <p:txBody>
          <a:bodyPr anchor="ctr">
            <a:normAutofit/>
          </a:bodyPr>
          <a:lstStyle/>
          <a:p>
            <a:r>
              <a:rPr lang="ja-JP" altLang="en-US" sz="14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業務実績</a:t>
            </a:r>
          </a:p>
        </p:txBody>
      </p:sp>
      <p:graphicFrame>
        <p:nvGraphicFramePr>
          <p:cNvPr id="8" name="表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8792886"/>
              </p:ext>
            </p:extLst>
          </p:nvPr>
        </p:nvGraphicFramePr>
        <p:xfrm>
          <a:off x="327259" y="733317"/>
          <a:ext cx="9355756" cy="5946616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835660">
                  <a:extLst>
                    <a:ext uri="{9D8B030D-6E8A-4147-A177-3AD203B41FA5}">
                      <a16:colId xmlns:a16="http://schemas.microsoft.com/office/drawing/2014/main" val="1241812584"/>
                    </a:ext>
                  </a:extLst>
                </a:gridCol>
                <a:gridCol w="835660">
                  <a:extLst>
                    <a:ext uri="{9D8B030D-6E8A-4147-A177-3AD203B41FA5}">
                      <a16:colId xmlns:a16="http://schemas.microsoft.com/office/drawing/2014/main" val="140326063"/>
                    </a:ext>
                  </a:extLst>
                </a:gridCol>
                <a:gridCol w="735744">
                  <a:extLst>
                    <a:ext uri="{9D8B030D-6E8A-4147-A177-3AD203B41FA5}">
                      <a16:colId xmlns:a16="http://schemas.microsoft.com/office/drawing/2014/main" val="418546386"/>
                    </a:ext>
                  </a:extLst>
                </a:gridCol>
                <a:gridCol w="817494">
                  <a:extLst>
                    <a:ext uri="{9D8B030D-6E8A-4147-A177-3AD203B41FA5}">
                      <a16:colId xmlns:a16="http://schemas.microsoft.com/office/drawing/2014/main" val="2029684865"/>
                    </a:ext>
                  </a:extLst>
                </a:gridCol>
                <a:gridCol w="2615978">
                  <a:extLst>
                    <a:ext uri="{9D8B030D-6E8A-4147-A177-3AD203B41FA5}">
                      <a16:colId xmlns:a16="http://schemas.microsoft.com/office/drawing/2014/main" val="2396495009"/>
                    </a:ext>
                  </a:extLst>
                </a:gridCol>
                <a:gridCol w="2615978">
                  <a:extLst>
                    <a:ext uri="{9D8B030D-6E8A-4147-A177-3AD203B41FA5}">
                      <a16:colId xmlns:a16="http://schemas.microsoft.com/office/drawing/2014/main" val="2626748816"/>
                    </a:ext>
                  </a:extLst>
                </a:gridCol>
                <a:gridCol w="899242">
                  <a:extLst>
                    <a:ext uri="{9D8B030D-6E8A-4147-A177-3AD203B41FA5}">
                      <a16:colId xmlns:a16="http://schemas.microsoft.com/office/drawing/2014/main" val="1697369492"/>
                    </a:ext>
                  </a:extLst>
                </a:gridCol>
              </a:tblGrid>
              <a:tr h="330367">
                <a:tc>
                  <a:txBody>
                    <a:bodyPr/>
                    <a:lstStyle/>
                    <a:p>
                      <a:pPr algn="ct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ja-JP" sz="1200" kern="0" spc="-50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ＭＳ ゴシック" panose="020B0609070205080204" pitchFamily="49" charset="-128"/>
                        </a:rPr>
                        <a:t>項　　　　目</a:t>
                      </a:r>
                      <a:endParaRPr lang="ja-JP" sz="1200" kern="100" dirty="0"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49770" marR="497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ja-JP" sz="1200" kern="0" spc="-50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ＭＳ ゴシック" panose="020B0609070205080204" pitchFamily="49" charset="-128"/>
                        </a:rPr>
                        <a:t>記　　載　　事　　項</a:t>
                      </a:r>
                      <a:endParaRPr lang="ja-JP" sz="1200" kern="100" dirty="0"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49770" marR="497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ja-JP" sz="1200" kern="0" spc="-50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ＭＳ ゴシック" panose="020B0609070205080204" pitchFamily="49" charset="-128"/>
                        </a:rPr>
                        <a:t>備　　考</a:t>
                      </a:r>
                      <a:endParaRPr lang="ja-JP" sz="1200" kern="100" dirty="0"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49770" marR="497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8511295"/>
                  </a:ext>
                </a:extLst>
              </a:tr>
              <a:tr h="330367">
                <a:tc rowSpan="4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kern="0" spc="-50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ＭＳ ゴシック" panose="020B0609070205080204" pitchFamily="49" charset="-128"/>
                        </a:rPr>
                        <a:t> </a:t>
                      </a:r>
                      <a:endParaRPr lang="ja-JP" sz="1200" kern="100" dirty="0"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ja-JP" sz="1200" kern="0" spc="-50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ＭＳ ゴシック" panose="020B0609070205080204" pitchFamily="49" charset="-128"/>
                        </a:rPr>
                        <a:t>業務遂行技術力</a:t>
                      </a:r>
                      <a:endParaRPr lang="en-US" altLang="ja-JP" sz="1200" kern="0" spc="-50" dirty="0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  <a:cs typeface="ＭＳ ゴシック" panose="020B0609070205080204" pitchFamily="49" charset="-128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ja-JP" sz="1200" kern="0" spc="-50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ＭＳ ゴシック" panose="020B0609070205080204" pitchFamily="49" charset="-128"/>
                        </a:rPr>
                        <a:t>（類似業務の実績）</a:t>
                      </a:r>
                      <a:endParaRPr lang="ja-JP" sz="1200" kern="100" dirty="0"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kern="0" spc="-50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ＭＳ ゴシック" panose="020B0609070205080204" pitchFamily="49" charset="-128"/>
                        </a:rPr>
                        <a:t> </a:t>
                      </a:r>
                      <a:endParaRPr lang="ja-JP" sz="1200" kern="100" dirty="0"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49770" marR="497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ja-JP" sz="1200" kern="0" spc="-50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ＭＳ ゴシック" panose="020B0609070205080204" pitchFamily="49" charset="-128"/>
                        </a:rPr>
                        <a:t>業務名</a:t>
                      </a:r>
                      <a:endParaRPr lang="ja-JP" sz="1200" kern="100" dirty="0"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49770" marR="497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ja-JP" sz="1200" kern="0" spc="-50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ＭＳ ゴシック" panose="020B0609070205080204" pitchFamily="49" charset="-128"/>
                        </a:rPr>
                        <a:t>発　注　者</a:t>
                      </a:r>
                      <a:endParaRPr lang="ja-JP" sz="1200" kern="100" dirty="0"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49770" marR="497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ja-JP" sz="1200" kern="0" spc="-50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ＭＳ ゴシック" panose="020B0609070205080204" pitchFamily="49" charset="-128"/>
                        </a:rPr>
                        <a:t>業務箇所</a:t>
                      </a:r>
                      <a:endParaRPr lang="ja-JP" sz="1200" kern="100" dirty="0"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49770" marR="497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ja-JP" sz="1200" kern="0" spc="-50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ＭＳ ゴシック" panose="020B0609070205080204" pitchFamily="49" charset="-128"/>
                        </a:rPr>
                        <a:t>期　　間</a:t>
                      </a:r>
                      <a:endParaRPr lang="ja-JP" sz="1200" kern="100" dirty="0"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49770" marR="497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ja-JP" sz="1200" kern="0" spc="-50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ＭＳ ゴシック" panose="020B0609070205080204" pitchFamily="49" charset="-128"/>
                        </a:rPr>
                        <a:t>業　務　の　概　要</a:t>
                      </a:r>
                      <a:endParaRPr lang="ja-JP" sz="1200" kern="100" dirty="0"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49770" marR="497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200" kern="0" spc="-50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ＭＳ ゴシック" panose="020B0609070205080204" pitchFamily="49" charset="-128"/>
                        </a:rPr>
                        <a:t> </a:t>
                      </a:r>
                      <a:endParaRPr lang="ja-JP" sz="1200" kern="100" dirty="0"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200" kern="0" spc="-50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ＭＳ ゴシック" panose="020B0609070205080204" pitchFamily="49" charset="-128"/>
                        </a:rPr>
                        <a:t> </a:t>
                      </a:r>
                      <a:endParaRPr lang="ja-JP" sz="1200" kern="100" dirty="0"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200" kern="0" spc="-50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ＭＳ ゴシック" panose="020B0609070205080204" pitchFamily="49" charset="-128"/>
                        </a:rPr>
                        <a:t> </a:t>
                      </a:r>
                      <a:endParaRPr lang="ja-JP" sz="1200" kern="100" dirty="0"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49770" marR="497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45535070"/>
                  </a:ext>
                </a:extLst>
              </a:tr>
              <a:tr h="1850059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200" kern="0" spc="-50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ＭＳ ゴシック" panose="020B0609070205080204" pitchFamily="49" charset="-128"/>
                        </a:rPr>
                        <a:t> </a:t>
                      </a:r>
                      <a:endParaRPr lang="ja-JP" sz="1200" kern="100" dirty="0"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ja-JP" sz="1200" kern="100" dirty="0"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49770" marR="497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200" kern="0" spc="-50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ＭＳ ゴシック" panose="020B0609070205080204" pitchFamily="49" charset="-128"/>
                        </a:rPr>
                        <a:t> </a:t>
                      </a:r>
                      <a:endParaRPr lang="ja-JP" sz="1200" kern="100" dirty="0"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49770" marR="497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200" kern="0" spc="-50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ＭＳ ゴシック" panose="020B0609070205080204" pitchFamily="49" charset="-128"/>
                        </a:rPr>
                        <a:t> </a:t>
                      </a:r>
                      <a:endParaRPr lang="ja-JP" sz="1200" kern="100" dirty="0"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49770" marR="497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ja-JP" sz="1200" kern="0" spc="-50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ＭＳ ゴシック" panose="020B0609070205080204" pitchFamily="49" charset="-128"/>
                        </a:rPr>
                        <a:t>年　　月　　日</a:t>
                      </a:r>
                      <a:endParaRPr lang="ja-JP" sz="1200" kern="100" dirty="0"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ja-JP" sz="1200" kern="0" spc="-50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ＭＳ ゴシック" panose="020B0609070205080204" pitchFamily="49" charset="-128"/>
                        </a:rPr>
                        <a:t>～</a:t>
                      </a:r>
                      <a:endParaRPr lang="ja-JP" sz="1200" kern="100" dirty="0"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ja-JP" sz="1200" kern="0" spc="-50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ＭＳ ゴシック" panose="020B0609070205080204" pitchFamily="49" charset="-128"/>
                        </a:rPr>
                        <a:t>年　　月　　日</a:t>
                      </a:r>
                      <a:endParaRPr lang="ja-JP" sz="1200" kern="100" dirty="0"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49770" marR="497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200" kern="0" spc="-50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ＭＳ ゴシック" panose="020B0609070205080204" pitchFamily="49" charset="-128"/>
                        </a:rPr>
                        <a:t> </a:t>
                      </a:r>
                      <a:endParaRPr lang="ja-JP" sz="1200" kern="100" dirty="0"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49770" marR="497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07745256"/>
                  </a:ext>
                </a:extLst>
              </a:tr>
              <a:tr h="1850059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ja-JP" sz="1200" kern="100" dirty="0"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49770" marR="497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200" kern="0" spc="-50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ＭＳ ゴシック" panose="020B0609070205080204" pitchFamily="49" charset="-128"/>
                        </a:rPr>
                        <a:t> </a:t>
                      </a:r>
                      <a:endParaRPr lang="ja-JP" sz="1200" kern="100" dirty="0"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49770" marR="497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200" kern="0" spc="-50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ＭＳ ゴシック" panose="020B0609070205080204" pitchFamily="49" charset="-128"/>
                        </a:rPr>
                        <a:t> </a:t>
                      </a:r>
                      <a:endParaRPr lang="ja-JP" sz="1200" kern="100" dirty="0"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49770" marR="497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ja-JP" sz="1200" kern="0" spc="-50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ＭＳ ゴシック" panose="020B0609070205080204" pitchFamily="49" charset="-128"/>
                        </a:rPr>
                        <a:t>年　　月　　日</a:t>
                      </a:r>
                      <a:endParaRPr lang="ja-JP" sz="1200" kern="100" dirty="0"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ja-JP" sz="1200" kern="0" spc="-50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ＭＳ ゴシック" panose="020B0609070205080204" pitchFamily="49" charset="-128"/>
                        </a:rPr>
                        <a:t>～</a:t>
                      </a:r>
                      <a:endParaRPr lang="ja-JP" sz="1200" kern="100" dirty="0"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ja-JP" sz="1200" kern="0" spc="-50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ＭＳ ゴシック" panose="020B0609070205080204" pitchFamily="49" charset="-128"/>
                        </a:rPr>
                        <a:t>年　　月　　日</a:t>
                      </a:r>
                      <a:endParaRPr lang="ja-JP" sz="1200" kern="100" dirty="0"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49770" marR="497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200" kern="0" spc="-50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ＭＳ ゴシック" panose="020B0609070205080204" pitchFamily="49" charset="-128"/>
                        </a:rPr>
                        <a:t> </a:t>
                      </a:r>
                      <a:endParaRPr lang="ja-JP" sz="1200" kern="100" dirty="0"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49770" marR="497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01183899"/>
                  </a:ext>
                </a:extLst>
              </a:tr>
              <a:tr h="1585764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ja-JP" sz="1200" kern="100" dirty="0"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49770" marR="497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200" kern="0" spc="-50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ＭＳ ゴシック" panose="020B0609070205080204" pitchFamily="49" charset="-128"/>
                        </a:rPr>
                        <a:t> </a:t>
                      </a:r>
                      <a:endParaRPr lang="ja-JP" sz="1200" kern="100" dirty="0"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49770" marR="497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200" kern="0" spc="-50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ＭＳ ゴシック" panose="020B0609070205080204" pitchFamily="49" charset="-128"/>
                        </a:rPr>
                        <a:t> </a:t>
                      </a:r>
                      <a:endParaRPr lang="ja-JP" sz="1200" kern="100" dirty="0"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49770" marR="497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ja-JP" sz="1200" kern="0" spc="-50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ＭＳ ゴシック" panose="020B0609070205080204" pitchFamily="49" charset="-128"/>
                        </a:rPr>
                        <a:t>年　　月　　日</a:t>
                      </a:r>
                      <a:endParaRPr lang="ja-JP" sz="1200" kern="100" dirty="0"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ja-JP" sz="1200" kern="0" spc="-50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ＭＳ ゴシック" panose="020B0609070205080204" pitchFamily="49" charset="-128"/>
                        </a:rPr>
                        <a:t>～</a:t>
                      </a:r>
                      <a:endParaRPr lang="ja-JP" sz="1200" kern="100" dirty="0"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ja-JP" sz="1200" kern="0" spc="-50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ＭＳ ゴシック" panose="020B0609070205080204" pitchFamily="49" charset="-128"/>
                        </a:rPr>
                        <a:t>年　　月　　日</a:t>
                      </a:r>
                      <a:endParaRPr lang="ja-JP" sz="1200" kern="100" dirty="0"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49770" marR="497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200" kern="0" spc="-50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ＭＳ ゴシック" panose="020B0609070205080204" pitchFamily="49" charset="-128"/>
                        </a:rPr>
                        <a:t> </a:t>
                      </a:r>
                      <a:endParaRPr lang="ja-JP" sz="1200" kern="100" dirty="0"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49770" marR="497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0574758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233671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3241038" y="271358"/>
            <a:ext cx="3331799" cy="293573"/>
          </a:xfrm>
        </p:spPr>
        <p:txBody>
          <a:bodyPr anchor="ctr">
            <a:normAutofit/>
          </a:bodyPr>
          <a:lstStyle/>
          <a:p>
            <a:r>
              <a:rPr lang="ja-JP" altLang="en-US" sz="14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企画内容</a:t>
            </a:r>
          </a:p>
        </p:txBody>
      </p:sp>
      <p:sp>
        <p:nvSpPr>
          <p:cNvPr id="4" name="正方形/長方形 3"/>
          <p:cNvSpPr/>
          <p:nvPr/>
        </p:nvSpPr>
        <p:spPr>
          <a:xfrm>
            <a:off x="279133" y="564931"/>
            <a:ext cx="9394256" cy="5941747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5" name="正方形/長方形 4"/>
          <p:cNvSpPr/>
          <p:nvPr/>
        </p:nvSpPr>
        <p:spPr>
          <a:xfrm>
            <a:off x="279133" y="648089"/>
            <a:ext cx="1723549" cy="2954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0000"/>
              </a:lnSpc>
            </a:pPr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企画内容（自由記載）</a:t>
            </a:r>
            <a:endParaRPr lang="en-US" altLang="ja-JP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016673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3241038" y="271358"/>
            <a:ext cx="3331799" cy="293573"/>
          </a:xfrm>
        </p:spPr>
        <p:txBody>
          <a:bodyPr anchor="ctr">
            <a:normAutofit fontScale="92500"/>
          </a:bodyPr>
          <a:lstStyle/>
          <a:p>
            <a:r>
              <a:rPr lang="ja-JP" altLang="en-US" sz="14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目標来場者数及び目標達成に向けた方策</a:t>
            </a:r>
          </a:p>
        </p:txBody>
      </p:sp>
      <p:sp>
        <p:nvSpPr>
          <p:cNvPr id="4" name="正方形/長方形 3"/>
          <p:cNvSpPr/>
          <p:nvPr/>
        </p:nvSpPr>
        <p:spPr>
          <a:xfrm>
            <a:off x="279133" y="612557"/>
            <a:ext cx="9394256" cy="1681464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5" name="正方形/長方形 4"/>
          <p:cNvSpPr/>
          <p:nvPr/>
        </p:nvSpPr>
        <p:spPr>
          <a:xfrm>
            <a:off x="279133" y="695714"/>
            <a:ext cx="1261884" cy="3057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0000"/>
              </a:lnSpc>
            </a:pPr>
            <a:r>
              <a:rPr lang="ja-JP" altLang="en-US" sz="1400" dirty="0">
                <a:latin typeface="Meiryo UI" panose="020B0604030504040204" pitchFamily="50" charset="-128"/>
                <a:ea typeface="Meiryo UI" panose="020B0604030504040204" pitchFamily="50" charset="-128"/>
              </a:rPr>
              <a:t>目標来場者数</a:t>
            </a:r>
            <a:endParaRPr lang="en-US" altLang="ja-JP" sz="14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graphicFrame>
        <p:nvGraphicFramePr>
          <p:cNvPr id="6" name="表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649129"/>
              </p:ext>
            </p:extLst>
          </p:nvPr>
        </p:nvGraphicFramePr>
        <p:xfrm>
          <a:off x="338880" y="1049065"/>
          <a:ext cx="9228239" cy="1157604"/>
        </p:xfrm>
        <a:graphic>
          <a:graphicData uri="http://schemas.openxmlformats.org/drawingml/2006/table">
            <a:tbl>
              <a:tblPr/>
              <a:tblGrid>
                <a:gridCol w="1571188">
                  <a:extLst>
                    <a:ext uri="{9D8B030D-6E8A-4147-A177-3AD203B41FA5}">
                      <a16:colId xmlns:a16="http://schemas.microsoft.com/office/drawing/2014/main" val="2143243200"/>
                    </a:ext>
                  </a:extLst>
                </a:gridCol>
                <a:gridCol w="3022783">
                  <a:extLst>
                    <a:ext uri="{9D8B030D-6E8A-4147-A177-3AD203B41FA5}">
                      <a16:colId xmlns:a16="http://schemas.microsoft.com/office/drawing/2014/main" val="746499808"/>
                    </a:ext>
                  </a:extLst>
                </a:gridCol>
                <a:gridCol w="2538773">
                  <a:extLst>
                    <a:ext uri="{9D8B030D-6E8A-4147-A177-3AD203B41FA5}">
                      <a16:colId xmlns:a16="http://schemas.microsoft.com/office/drawing/2014/main" val="2493224585"/>
                    </a:ext>
                  </a:extLst>
                </a:gridCol>
                <a:gridCol w="2095495">
                  <a:extLst>
                    <a:ext uri="{9D8B030D-6E8A-4147-A177-3AD203B41FA5}">
                      <a16:colId xmlns:a16="http://schemas.microsoft.com/office/drawing/2014/main" val="3014257777"/>
                    </a:ext>
                  </a:extLst>
                </a:gridCol>
              </a:tblGrid>
              <a:tr h="289401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地域等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想定会場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目標来場者数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備考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2354112"/>
                  </a:ext>
                </a:extLst>
              </a:tr>
              <a:tr h="289401">
                <a:tc>
                  <a:txBody>
                    <a:bodyPr/>
                    <a:lstStyle/>
                    <a:p>
                      <a:pPr algn="l" fontAlgn="ctr"/>
                      <a:endParaRPr lang="ja-JP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　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　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　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08961371"/>
                  </a:ext>
                </a:extLst>
              </a:tr>
              <a:tr h="289401">
                <a:tc>
                  <a:txBody>
                    <a:bodyPr/>
                    <a:lstStyle/>
                    <a:p>
                      <a:pPr algn="l" fontAlgn="ctr"/>
                      <a:endParaRPr lang="ja-JP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57702055"/>
                  </a:ext>
                </a:extLst>
              </a:tr>
              <a:tr h="289401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合計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ー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02291452"/>
                  </a:ext>
                </a:extLst>
              </a:tr>
            </a:tbl>
          </a:graphicData>
        </a:graphic>
      </p:graphicFrame>
      <p:sp>
        <p:nvSpPr>
          <p:cNvPr id="7" name="正方形/長方形 6"/>
          <p:cNvSpPr/>
          <p:nvPr/>
        </p:nvSpPr>
        <p:spPr>
          <a:xfrm>
            <a:off x="279133" y="2391291"/>
            <a:ext cx="9394256" cy="4200009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8" name="正方形/長方形 7"/>
          <p:cNvSpPr/>
          <p:nvPr/>
        </p:nvSpPr>
        <p:spPr>
          <a:xfrm>
            <a:off x="279133" y="2473764"/>
            <a:ext cx="1869423" cy="3293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0000"/>
              </a:lnSpc>
            </a:pPr>
            <a:r>
              <a:rPr lang="ja-JP" altLang="en-US" sz="1400" dirty="0">
                <a:latin typeface="Meiryo UI" panose="020B0604030504040204" pitchFamily="50" charset="-128"/>
                <a:ea typeface="Meiryo UI" panose="020B0604030504040204" pitchFamily="50" charset="-128"/>
              </a:rPr>
              <a:t>目標達成に向けた方策</a:t>
            </a:r>
            <a:endParaRPr lang="en-US" altLang="ja-JP" sz="14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4631970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游ゴシック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399</TotalTime>
  <Words>308</Words>
  <Application>Microsoft Office PowerPoint</Application>
  <PresentationFormat>A4 210 x 297 mm</PresentationFormat>
  <Paragraphs>113</Paragraphs>
  <Slides>6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6</vt:i4>
      </vt:variant>
    </vt:vector>
  </HeadingPairs>
  <TitlesOfParts>
    <vt:vector size="13" baseType="lpstr">
      <vt:lpstr>Meiryo UI</vt:lpstr>
      <vt:lpstr>メイリオ</vt:lpstr>
      <vt:lpstr>游ゴシック</vt:lpstr>
      <vt:lpstr>Arial</vt:lpstr>
      <vt:lpstr>Calibri</vt:lpstr>
      <vt:lpstr>Calibri Light</vt:lpstr>
      <vt:lpstr>Office テーマ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> 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清松 美穂</dc:creator>
  <cp:lastModifiedBy>宮田 康成</cp:lastModifiedBy>
  <cp:revision>52</cp:revision>
  <cp:lastPrinted>2026-06-25T05:42:30Z</cp:lastPrinted>
  <dcterms:created xsi:type="dcterms:W3CDTF">2022-06-02T07:46:58Z</dcterms:created>
  <dcterms:modified xsi:type="dcterms:W3CDTF">2026-06-25T05:42:36Z</dcterms:modified>
</cp:coreProperties>
</file>