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handoutMasterIdLst>
    <p:handoutMasterId r:id="rId13"/>
  </p:handoutMasterIdLst>
  <p:sldIdLst>
    <p:sldId id="269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</p:sldIdLst>
  <p:sldSz cx="9906000" cy="6858000" type="A4"/>
  <p:notesSz cx="6807200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8034E78-7F5D-4C2E-B375-FC64B27BC917}" styleName="スタイル (濃色)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F9E92A86-3B98-BEB6-EC24-E020D43F84E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7CFBB44-E7E3-90AC-7FE0-809B81B815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5082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1A11D18B-FE89-49E8-A2D2-DED9BC53FA91}" type="datetimeFigureOut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D647C4D-B0F6-7E69-309D-93F329EA5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1814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550D58-0FC3-00F3-1B45-8276ED16C6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5082" y="9441814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88387CAC-0486-4B22-B29C-72E1405E8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35501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082" y="0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4DC24591-3980-414C-A452-4C7A5EA82E21}" type="datetimeFigureOut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3013"/>
            <a:ext cx="48450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403" y="4782900"/>
            <a:ext cx="5446396" cy="3913425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1814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082" y="9441814"/>
            <a:ext cx="2950529" cy="497524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5AA65D4F-17DB-4D0D-8F6A-09C328D33C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3394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1pPr>
    <a:lvl2pPr marL="638597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2pPr>
    <a:lvl3pPr marL="1277195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3pPr>
    <a:lvl4pPr marL="1915792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4pPr>
    <a:lvl5pPr marL="255439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5pPr>
    <a:lvl6pPr marL="3192987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6pPr>
    <a:lvl7pPr marL="3831583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7pPr>
    <a:lvl8pPr marL="4470180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8pPr>
    <a:lvl9pPr marL="5108778" algn="l" defTabSz="1277195" rtl="0" eaLnBrk="1" latinLnBrk="0" hangingPunct="1">
      <a:defRPr kumimoji="1" sz="16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E0F96-CD71-4956-AB77-F850F4E795B3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7150" y="6492875"/>
            <a:ext cx="2228850" cy="365125"/>
          </a:xfrm>
        </p:spPr>
        <p:txBody>
          <a:bodyPr/>
          <a:lstStyle>
            <a:lvl1pPr>
              <a:defRPr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5A3D0FD7-76E7-4160-9B5B-2A06216BB093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98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60A40E-E586-43EC-B2F9-F645F0CB81B9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16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B29F9-9AD6-48E5-9592-BA366B5FB5B9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0080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034BF-F1E5-4436-8E9F-75F903ABA48D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39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EBB0-EED2-4AF5-949B-279086CD09A2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6774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A5EE13-635C-4E0B-BBCC-81B0423DC313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298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1A592-5134-4CA8-B686-DCE3F1ED1B47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415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879B8-6002-4F3C-8D3C-8468FD179097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0023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4E3B7-EB3B-4D2C-B8DB-C2B801DD99C7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96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A1BA2-43F1-465D-9584-843C3071EE0C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9517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0B497-9FE3-444B-B720-4D71DF24CF4D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5280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794D5-3255-4A3F-9BBE-C41AC286EBAA}" type="datetime1">
              <a:rPr kumimoji="1" lang="ja-JP" altLang="en-US" smtClean="0"/>
              <a:t>2026/6/12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D0FD7-76E7-4160-9B5B-2A06216BB09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4397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業務実績</a:t>
            </a:r>
          </a:p>
        </p:txBody>
      </p:sp>
      <p:sp>
        <p:nvSpPr>
          <p:cNvPr id="5" name="サブタイトル 2"/>
          <p:cNvSpPr txBox="1">
            <a:spLocks/>
          </p:cNvSpPr>
          <p:nvPr/>
        </p:nvSpPr>
        <p:spPr>
          <a:xfrm>
            <a:off x="207235" y="763004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水素供給体制構築に向けたパイプライン整備等調査委託業務、又は類似の業務実績（最大</a:t>
            </a:r>
            <a:r>
              <a:rPr lang="en-US" altLang="ja-JP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件記載）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サブタイトル 2"/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92F717B-13C5-A6ED-D135-32EB691F9DBC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評価項目１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1D5053EA-474A-12D4-B62A-FACD99A840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895947"/>
              </p:ext>
            </p:extLst>
          </p:nvPr>
        </p:nvGraphicFramePr>
        <p:xfrm>
          <a:off x="292609" y="1033272"/>
          <a:ext cx="9317735" cy="54681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9404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2631317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1324732">
                  <a:extLst>
                    <a:ext uri="{9D8B030D-6E8A-4147-A177-3AD203B41FA5}">
                      <a16:colId xmlns:a16="http://schemas.microsoft.com/office/drawing/2014/main" val="335261019"/>
                    </a:ext>
                  </a:extLst>
                </a:gridCol>
                <a:gridCol w="3366271">
                  <a:extLst>
                    <a:ext uri="{9D8B030D-6E8A-4147-A177-3AD203B41FA5}">
                      <a16:colId xmlns:a16="http://schemas.microsoft.com/office/drawing/2014/main" val="577143483"/>
                    </a:ext>
                  </a:extLst>
                </a:gridCol>
                <a:gridCol w="1606011">
                  <a:extLst>
                    <a:ext uri="{9D8B030D-6E8A-4147-A177-3AD203B41FA5}">
                      <a16:colId xmlns:a16="http://schemas.microsoft.com/office/drawing/2014/main" val="2728897191"/>
                    </a:ext>
                  </a:extLst>
                </a:gridCol>
              </a:tblGrid>
              <a:tr h="381532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発注者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業務概要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業務期間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----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～　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----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—</a:t>
                      </a:r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日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0404086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1069954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25803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336413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033881"/>
                  </a:ext>
                </a:extLst>
              </a:tr>
              <a:tr h="50865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1012067"/>
                  </a:ext>
                </a:extLst>
              </a:tr>
            </a:tbl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A0B7CD0-A9CB-4AAC-0C88-48180C5B00E7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" name="スライド番号プレースホルダー 21">
            <a:extLst>
              <a:ext uri="{FF2B5EF4-FFF2-40B4-BE49-F238E27FC236}">
                <a16:creationId xmlns:a16="http://schemas.microsoft.com/office/drawing/2014/main" id="{7F6A6502-A817-2325-F73D-83F0BA909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664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F6958-A5B5-D2CB-9CE2-26756238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28D442B5-D310-25B5-7602-05FE0DA8D29C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6BF2465-C407-E6B6-E92E-CA3C00A35EBC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591D959-918E-D932-7633-39DAFE4C1D27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086024C-A4A6-793C-0DF1-3195B5602131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B4AF945-9608-8051-92F2-F717770A24F1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（業務報告書の作成）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204773D-3780-76A7-6E2B-D19436C0C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98FE503-D87C-6BC9-3D29-7598705939B3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234401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0DB5F3-194E-082E-7A6D-8B82A6EBD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584D817-C9D8-DF7D-36D4-7CC03FD6E9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実施体制</a:t>
            </a:r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0197AA26-1C72-AD8F-286D-6468727B51F6}"/>
              </a:ext>
            </a:extLst>
          </p:cNvPr>
          <p:cNvSpPr txBox="1">
            <a:spLocks/>
          </p:cNvSpPr>
          <p:nvPr/>
        </p:nvSpPr>
        <p:spPr>
          <a:xfrm>
            <a:off x="207234" y="1060607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業務担当予定者の類似業務経験</a:t>
            </a:r>
            <a:endParaRPr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78440915-C92F-939F-DC20-AC9C8DCC4A27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評価項目２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2270B436-5AEE-9826-78D2-2F0D205D6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0510462"/>
              </p:ext>
            </p:extLst>
          </p:nvPr>
        </p:nvGraphicFramePr>
        <p:xfrm>
          <a:off x="294132" y="1344491"/>
          <a:ext cx="9317736" cy="5200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9404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335261019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577143483"/>
                    </a:ext>
                  </a:extLst>
                </a:gridCol>
                <a:gridCol w="2232083">
                  <a:extLst>
                    <a:ext uri="{9D8B030D-6E8A-4147-A177-3AD203B41FA5}">
                      <a16:colId xmlns:a16="http://schemas.microsoft.com/office/drawing/2014/main" val="2728897191"/>
                    </a:ext>
                  </a:extLst>
                </a:gridCol>
              </a:tblGrid>
              <a:tr h="27907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No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担当者（所属・氏名）</a:t>
                      </a:r>
                      <a:endParaRPr kumimoji="1" lang="en-US" altLang="ja-JP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担当業務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類似業務経験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主な資格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0404086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41069954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132580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2933641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2033881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91012067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95087183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8588154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13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0959895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14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22190445"/>
                  </a:ext>
                </a:extLst>
              </a:tr>
              <a:tr h="32808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15</a:t>
                      </a:r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2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50756763"/>
                  </a:ext>
                </a:extLst>
              </a:tr>
            </a:tbl>
          </a:graphicData>
        </a:graphic>
      </p:graphicFrame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FBD176CF-20C2-29E5-60F8-BF73656A09C6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サブタイトル 2">
            <a:extLst>
              <a:ext uri="{FF2B5EF4-FFF2-40B4-BE49-F238E27FC236}">
                <a16:creationId xmlns:a16="http://schemas.microsoft.com/office/drawing/2014/main" id="{6077C1E8-7CA3-8CFC-1376-07A1986BF71E}"/>
              </a:ext>
            </a:extLst>
          </p:cNvPr>
          <p:cNvSpPr txBox="1">
            <a:spLocks/>
          </p:cNvSpPr>
          <p:nvPr/>
        </p:nvSpPr>
        <p:spPr>
          <a:xfrm>
            <a:off x="294132" y="6544755"/>
            <a:ext cx="6230141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必要枚数使用可能。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サブタイトル 2">
            <a:extLst>
              <a:ext uri="{FF2B5EF4-FFF2-40B4-BE49-F238E27FC236}">
                <a16:creationId xmlns:a16="http://schemas.microsoft.com/office/drawing/2014/main" id="{9B68A777-1C8D-F4DF-8C2D-131DC9218DBC}"/>
              </a:ext>
            </a:extLst>
          </p:cNvPr>
          <p:cNvSpPr txBox="1">
            <a:spLocks/>
          </p:cNvSpPr>
          <p:nvPr/>
        </p:nvSpPr>
        <p:spPr>
          <a:xfrm>
            <a:off x="207234" y="767744"/>
            <a:ext cx="2289078" cy="283017"/>
          </a:xfrm>
          <a:prstGeom prst="rect">
            <a:avLst/>
          </a:prstGeom>
          <a:ln w="6350">
            <a:noFill/>
          </a:ln>
        </p:spPr>
        <p:txBody>
          <a:bodyPr vert="horz" lIns="68580" tIns="34291" rIns="68580" bIns="34291" rtlCol="0" anchor="t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10000"/>
              </a:lnSpc>
            </a:pPr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業務担当予定者数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○○名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スライド番号プレースホルダー 9">
            <a:extLst>
              <a:ext uri="{FF2B5EF4-FFF2-40B4-BE49-F238E27FC236}">
                <a16:creationId xmlns:a16="http://schemas.microsoft.com/office/drawing/2014/main" id="{15BCBE19-18F4-C5D1-92BD-8B5B4EAC6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  <p:sp>
        <p:nvSpPr>
          <p:cNvPr id="4" name="サブタイトル 2">
            <a:extLst>
              <a:ext uri="{FF2B5EF4-FFF2-40B4-BE49-F238E27FC236}">
                <a16:creationId xmlns:a16="http://schemas.microsoft.com/office/drawing/2014/main" id="{75CF9E9E-95A6-1D18-227D-31581FBA907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9876927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F89CE7-9A18-2AFF-4F14-971D3EA0F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13C78D8-B77A-CE39-883A-16D5FA14CF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9138" y="0"/>
            <a:ext cx="207511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B36768BF-2007-E2CC-8E3F-F93A04F1C48E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評価項目３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536EBD9-8787-6891-F69F-806A0E443E01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B979106-A11A-3F41-4D50-E0E1722C9DA4}"/>
              </a:ext>
            </a:extLst>
          </p:cNvPr>
          <p:cNvSpPr txBox="1"/>
          <p:nvPr/>
        </p:nvSpPr>
        <p:spPr>
          <a:xfrm>
            <a:off x="207234" y="700875"/>
            <a:ext cx="3102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スケジュール設定の考え方</a:t>
            </a:r>
            <a:endParaRPr kumimoji="1"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771860D-9A93-2EBC-31CB-C67E113DD26F}"/>
              </a:ext>
            </a:extLst>
          </p:cNvPr>
          <p:cNvSpPr txBox="1"/>
          <p:nvPr/>
        </p:nvSpPr>
        <p:spPr>
          <a:xfrm>
            <a:off x="318484" y="937421"/>
            <a:ext cx="9305560" cy="64633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26D6C7F-D0F8-8C57-DF7B-DB9EB3F29DB3}"/>
              </a:ext>
            </a:extLst>
          </p:cNvPr>
          <p:cNvSpPr txBox="1"/>
          <p:nvPr/>
        </p:nvSpPr>
        <p:spPr>
          <a:xfrm>
            <a:off x="207233" y="1629102"/>
            <a:ext cx="3102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  <a:endParaRPr kumimoji="1" lang="en-US" altLang="ja-JP" sz="1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8AC557CE-0D83-2E97-31B0-9469A09CFC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217083"/>
              </p:ext>
            </p:extLst>
          </p:nvPr>
        </p:nvGraphicFramePr>
        <p:xfrm>
          <a:off x="318479" y="1878627"/>
          <a:ext cx="9324001" cy="492545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34257">
                  <a:extLst>
                    <a:ext uri="{9D8B030D-6E8A-4147-A177-3AD203B41FA5}">
                      <a16:colId xmlns:a16="http://schemas.microsoft.com/office/drawing/2014/main" val="3080290521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547839138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335261019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577143483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2728897191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1702645737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2193311721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264844928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3644864112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5846677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702637465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339885300"/>
                    </a:ext>
                  </a:extLst>
                </a:gridCol>
                <a:gridCol w="640812">
                  <a:extLst>
                    <a:ext uri="{9D8B030D-6E8A-4147-A177-3AD203B41FA5}">
                      <a16:colId xmlns:a16="http://schemas.microsoft.com/office/drawing/2014/main" val="3116364382"/>
                    </a:ext>
                  </a:extLst>
                </a:gridCol>
              </a:tblGrid>
              <a:tr h="56982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仕様書に定める項目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en-US" altLang="ja-JP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6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7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8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10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11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12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  <a:endParaRPr kumimoji="1" lang="en-US" altLang="ja-JP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5668062"/>
                  </a:ext>
                </a:extLst>
              </a:tr>
              <a:tr h="975271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国等における水素供給体制構築関連の動向調査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309546"/>
                  </a:ext>
                </a:extLst>
              </a:tr>
              <a:tr h="70018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ＦＨ２Ｒ近隣における水素需要量の明確化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0134282"/>
                  </a:ext>
                </a:extLst>
              </a:tr>
              <a:tr h="70018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3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水素パイプラインの適地の明確化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9936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</a:t>
                      </a:r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　水素パイプライン事業のスキーム検討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022343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５　域内の水素需要拡大に向けた企業誘致戦略の策定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00960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100" dirty="0"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６　業務報告書の作成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100" dirty="0"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287284"/>
                  </a:ext>
                </a:extLst>
              </a:tr>
            </a:tbl>
          </a:graphicData>
        </a:graphic>
      </p:graphicFrame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9D125CE7-F7E0-28C4-4C37-B8AA9E72BF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  <p:sp>
        <p:nvSpPr>
          <p:cNvPr id="5" name="サブタイトル 2">
            <a:extLst>
              <a:ext uri="{FF2B5EF4-FFF2-40B4-BE49-F238E27FC236}">
                <a16:creationId xmlns:a16="http://schemas.microsoft.com/office/drawing/2014/main" id="{08775096-5FDF-5C65-E769-1423445215A6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54003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D3926C-2186-62AD-337D-16F8041AC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CEC91935-892A-06D9-49C9-58ABF4168F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84020" y="24661"/>
            <a:ext cx="2374487" cy="391431"/>
          </a:xfrm>
        </p:spPr>
        <p:txBody>
          <a:bodyPr anchor="ctr">
            <a:normAutofit/>
          </a:bodyPr>
          <a:lstStyle/>
          <a:p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調査方針（全体像）</a:t>
            </a:r>
          </a:p>
        </p:txBody>
      </p:sp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C8B5CA39-E89D-F1F1-6BE2-7D803EA11394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評価項目４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DF27160-BCD1-4F8D-70A1-CC8D25FF3FE1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F9ACA7-DCE2-725C-1650-D66AAC65F026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5586749-ED70-7F7F-AE1E-4D3C76D84822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スライド番号プレースホルダー 7">
            <a:extLst>
              <a:ext uri="{FF2B5EF4-FFF2-40B4-BE49-F238E27FC236}">
                <a16:creationId xmlns:a16="http://schemas.microsoft.com/office/drawing/2014/main" id="{9CB4C291-8EA1-9206-0144-5E115ED8D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  <p:sp>
        <p:nvSpPr>
          <p:cNvPr id="4" name="サブタイトル 2">
            <a:extLst>
              <a:ext uri="{FF2B5EF4-FFF2-40B4-BE49-F238E27FC236}">
                <a16:creationId xmlns:a16="http://schemas.microsoft.com/office/drawing/2014/main" id="{4D61236F-6CD2-1BB8-E209-191313D395D0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239940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9B884-FBCD-E295-B61E-1386D3D5E1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2A680FB0-660F-FBE7-5365-26CC901CA396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評価項目５</a:t>
            </a:r>
            <a:endParaRPr lang="en-US" altLang="ja-JP" sz="1333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BDB3CA5-319A-4A83-B421-BDC19A7F2C46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C580D88-9347-0BED-EA7B-D7742865D0A6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381EE24-B664-29BE-00BD-EB2D2E7077DB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E52B8E5-A444-7DAF-8AB2-225C6BFFD102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提案内容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（国等における水素供給体制構築関連の動向調査）</a:t>
            </a:r>
          </a:p>
        </p:txBody>
      </p:sp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1232F1B9-74F3-486D-9A73-9B0AFECBE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5C19B675-E7D6-9073-B816-96AC40C0E8E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8622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97DB28-04F0-9798-6C3B-6F28C984F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1D48DBB-9542-56E8-C70F-BB3E574B251A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333" dirty="0">
                <a:latin typeface="Meiryo UI" panose="020B0604030504040204" pitchFamily="50" charset="-128"/>
                <a:ea typeface="Meiryo UI" panose="020B0604030504040204" pitchFamily="50" charset="-128"/>
              </a:rPr>
              <a:t>評価項目５</a:t>
            </a:r>
            <a:endParaRPr lang="en-US" altLang="ja-JP" sz="1333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90F1D236-1550-3CE4-437C-D906F42F4EE7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提案者：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FB71A4D-FFF2-2D0F-9F78-08ACD343B4B1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A49A446-DB8C-686F-5CD9-B85910B3D5C0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kumimoji="1" lang="ja-JP" altLang="en-US" sz="1400" dirty="0">
                <a:latin typeface="Meiryo UI" panose="020B0604030504040204" pitchFamily="50" charset="-128"/>
                <a:ea typeface="Meiryo UI" panose="020B0604030504040204" pitchFamily="50" charset="-128"/>
              </a:rPr>
              <a:t>自由記述</a:t>
            </a: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841CB5E-4BB7-A992-E77E-036B3B5DD22C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提案内容</a:t>
            </a:r>
            <a:endParaRPr kumimoji="1"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/>
            <a:r>
              <a:rPr kumimoji="1"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（ＦＨ２Ｒ近隣における水素需要量の明確化）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B17391-439B-03CD-3789-26AAC5845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80E1C6C8-5AD9-589E-0C69-5399ECEA872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1971143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7CAD6-06DA-0B86-CC45-945BB9105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A62092EB-7640-7E9A-9D60-CAF6926CCDF1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D6210853-D1BA-3D9D-19DC-C07107333ABE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501C16F-35BF-C7A6-FBC6-3C8D0F1FA535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8C92EC04-01DA-D059-BA64-52E22D5ABD19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AAEE312-2F27-2AD2-ABEC-8956A85403AD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（水素パイプラインの適地の明確化）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17C49B7-F99F-0192-867B-219F51D2A5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E1AB76A3-5FA2-C8C0-A049-3C95839431D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388916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56F16-DE7A-6A19-6649-23DED07A5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74B5073-0257-BE15-9968-1AD4B1446DFA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D13C641-7504-E7D1-A903-01B94CDBAC25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E1C7A8-A7BE-F74E-C0E9-962A067EE4AE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50761CD-8DC8-43DD-9151-379508E37441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358D896-6BE8-60AC-D8F8-408BF1B92D70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（水素パイプライン事業のスキーム検討）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DF1810-3123-136D-750F-A7AD4060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05B23CD-B30D-7695-48B5-BB3D4CE3571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3489065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56F16-DE7A-6A19-6649-23DED07A5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2">
            <a:extLst>
              <a:ext uri="{FF2B5EF4-FFF2-40B4-BE49-F238E27FC236}">
                <a16:creationId xmlns:a16="http://schemas.microsoft.com/office/drawing/2014/main" id="{F74B5073-0257-BE15-9968-1AD4B1446DFA}"/>
              </a:ext>
            </a:extLst>
          </p:cNvPr>
          <p:cNvSpPr txBox="1">
            <a:spLocks/>
          </p:cNvSpPr>
          <p:nvPr/>
        </p:nvSpPr>
        <p:spPr>
          <a:xfrm>
            <a:off x="8801387" y="0"/>
            <a:ext cx="1104613" cy="286193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 fontScale="925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kumimoji="1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ja-JP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評価項目５</a:t>
            </a:r>
            <a:endParaRPr kumimoji="1" lang="en-US" altLang="ja-JP" sz="133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2D13C641-7504-E7D1-A903-01B94CDBAC25}"/>
              </a:ext>
            </a:extLst>
          </p:cNvPr>
          <p:cNvSpPr txBox="1"/>
          <p:nvPr/>
        </p:nvSpPr>
        <p:spPr>
          <a:xfrm>
            <a:off x="115084" y="385824"/>
            <a:ext cx="3102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提案者：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6E1C7A8-A7BE-F74E-C0E9-962A067EE4AE}"/>
              </a:ext>
            </a:extLst>
          </p:cNvPr>
          <p:cNvSpPr txBox="1"/>
          <p:nvPr/>
        </p:nvSpPr>
        <p:spPr>
          <a:xfrm>
            <a:off x="318483" y="766975"/>
            <a:ext cx="9305560" cy="581697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D50761CD-8DC8-43DD-9151-379508E37441}"/>
              </a:ext>
            </a:extLst>
          </p:cNvPr>
          <p:cNvSpPr txBox="1"/>
          <p:nvPr/>
        </p:nvSpPr>
        <p:spPr>
          <a:xfrm>
            <a:off x="281957" y="866606"/>
            <a:ext cx="1157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※</a:t>
            </a:r>
            <a:r>
              <a:rPr kumimoji="1" lang="ja-JP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自由記述</a:t>
            </a:r>
            <a:endParaRPr kumimoji="1" lang="en-US" altLang="ja-JP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358D896-6BE8-60AC-D8F8-408BF1B92D70}"/>
              </a:ext>
            </a:extLst>
          </p:cNvPr>
          <p:cNvSpPr txBox="1"/>
          <p:nvPr/>
        </p:nvSpPr>
        <p:spPr>
          <a:xfrm>
            <a:off x="1028700" y="6934"/>
            <a:ext cx="784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rPr>
              <a:t>提案内容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  <a:p>
            <a:pPr lvl="0" algn="ctr">
              <a:defRPr/>
            </a:pPr>
            <a:r>
              <a:rPr kumimoji="1" lang="ja-JP" altLang="en-US" sz="1600" b="1" dirty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（域内の水素需要拡大に向けた企業誘致戦略の策定）</a:t>
            </a:r>
            <a:endParaRPr kumimoji="1" lang="ja-JP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+mn-cs"/>
            </a:endParaRP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DF1810-3123-136D-750F-A7AD40606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3D0FD7-76E7-4160-9B5B-2A06216BB093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D05B23CD-B30D-7695-48B5-BB3D4CE35718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3654054" cy="286193"/>
          </a:xfrm>
          <a:prstGeom prst="rect">
            <a:avLst/>
          </a:prstGeom>
        </p:spPr>
        <p:txBody>
          <a:bodyPr vert="horz" lIns="68580" tIns="34291" rIns="68580" bIns="34291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募集要領　様式７（業務内容に関する企画提案書）</a:t>
            </a:r>
          </a:p>
        </p:txBody>
      </p:sp>
    </p:spTree>
    <p:extLst>
      <p:ext uri="{BB962C8B-B14F-4D97-AF65-F5344CB8AC3E}">
        <p14:creationId xmlns:p14="http://schemas.microsoft.com/office/powerpoint/2010/main" val="41721540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506</TotalTime>
  <Words>473</Words>
  <Application>Microsoft Office PowerPoint</Application>
  <PresentationFormat>A4 210 x 297 mm</PresentationFormat>
  <Paragraphs>329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6" baseType="lpstr">
      <vt:lpstr>Meiryo UI</vt:lpstr>
      <vt:lpstr>游ゴシック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"寺島 政智" &lt;terashima_masatomo_01@pref.fukushima.lg.jp&gt;</dc:creator>
  <cp:lastModifiedBy>渡邉 友歩</cp:lastModifiedBy>
  <cp:revision>61</cp:revision>
  <cp:lastPrinted>2026-06-12T02:11:32Z</cp:lastPrinted>
  <dcterms:created xsi:type="dcterms:W3CDTF">2022-06-02T07:46:58Z</dcterms:created>
  <dcterms:modified xsi:type="dcterms:W3CDTF">2026-06-12T02:11:37Z</dcterms:modified>
</cp:coreProperties>
</file>